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Masters/slideMaster1.xml" ContentType="application/vnd.openxmlformats-officedocument.presentationml.slideMaster+xml"/>
  <Override PartName="/ppt/notesSlides/notesSlide66.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42.xml" ContentType="application/vnd.openxmlformats-officedocument.presentationml.notesSlide+xml"/>
  <Override PartName="/ppt/notesSlides/notesSlide8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55.xml" ContentType="application/vnd.openxmlformats-officedocument.presentationml.notesSlide+xml"/>
  <Override PartName="/ppt/notesSlides/notesSlide1.xml" ContentType="application/vnd.openxmlformats-officedocument.presentationml.notesSlide+xml"/>
  <Override PartName="/ppt/notesSlides/notesSlide43.xml" ContentType="application/vnd.openxmlformats-officedocument.presentationml.notesSlide+xml"/>
  <Override PartName="/ppt/notesSlides/notesSlide7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4.xml" ContentType="application/vnd.openxmlformats-officedocument.presentationml.notesSlide+xml"/>
  <Override PartName="/ppt/notesSlides/notesSlide76.xml" ContentType="application/vnd.openxmlformats-officedocument.presentationml.notesSlide+xml"/>
  <Override PartName="/ppt/notesSlides/notesSlide5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5.xml" ContentType="application/vnd.openxmlformats-officedocument.presentationml.notesSlide+xml"/>
  <Override PartName="/ppt/notesSlides/notesSlide57.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48.xml" ContentType="application/vnd.openxmlformats-officedocument.presentationml.notesSlide+xml"/>
  <Override PartName="/ppt/notesSlides/notesSlide31.xml" ContentType="application/vnd.openxmlformats-officedocument.presentationml.notesSlide+xml"/>
  <Override PartName="/ppt/notesSlides/notesSlide7.xml" ContentType="application/vnd.openxmlformats-officedocument.presentationml.notesSlide+xml"/>
  <Override PartName="/ppt/notesSlides/notesSlide59.xml" ContentType="application/vnd.openxmlformats-officedocument.presentationml.notesSlide+xml"/>
  <Override PartName="/ppt/notesSlides/notesSlide49.xml" ContentType="application/vnd.openxmlformats-officedocument.presentationml.notesSlide+xml"/>
  <Override PartName="/ppt/notesSlides/notesSlide60.xml" ContentType="application/vnd.openxmlformats-officedocument.presentationml.notesSlide+xml"/>
  <Override PartName="/ppt/notesSlides/notesSlide50.xml" ContentType="application/vnd.openxmlformats-officedocument.presentationml.notesSlide+xml"/>
  <Override PartName="/ppt/notesSlides/notesSlide67.xml" ContentType="application/vnd.openxmlformats-officedocument.presentationml.notesSlide+xml"/>
  <Override PartName="/ppt/notesSlides/notesSlide51.xml" ContentType="application/vnd.openxmlformats-officedocument.presentationml.notesSlide+xml"/>
  <Override PartName="/ppt/notesSlides/notesSlide6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68.xml" ContentType="application/vnd.openxmlformats-officedocument.presentationml.notesSlide+xml"/>
  <Override PartName="/ppt/notesSlides/notesSlide12.xml" ContentType="application/vnd.openxmlformats-officedocument.presentationml.notesSlide+xml"/>
  <Override PartName="/ppt/notesSlides/notesSlide62.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81.xml" ContentType="application/vnd.openxmlformats-officedocument.presentationml.notesSlide+xml"/>
  <Override PartName="/ppt/notesSlides/notesSlide32.xml" ContentType="application/vnd.openxmlformats-officedocument.presentationml.notesSlide+xml"/>
  <Override PartName="/ppt/notesSlides/notesSlide52.xml" ContentType="application/vnd.openxmlformats-officedocument.presentationml.notesSlide+xml"/>
  <Override PartName="/ppt/notesSlides/notesSlide63.xml" ContentType="application/vnd.openxmlformats-officedocument.presentationml.notesSlide+xml"/>
  <Override PartName="/ppt/notesSlides/notesSlide33.xml" ContentType="application/vnd.openxmlformats-officedocument.presentationml.notesSlide+xml"/>
  <Override PartName="/ppt/notesSlides/notesSlide13.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34.xml" ContentType="application/vnd.openxmlformats-officedocument.presentationml.notesSlide+xml"/>
  <Override PartName="/ppt/notesSlides/notesSlide16.xml" ContentType="application/vnd.openxmlformats-officedocument.presentationml.notesSlide+xml"/>
  <Override PartName="/ppt/notesSlides/notesSlide3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5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36.xml" ContentType="application/vnd.openxmlformats-officedocument.presentationml.notesSlide+xml"/>
  <Override PartName="/ppt/notesSlides/notesSlide21.xml" ContentType="application/vnd.openxmlformats-officedocument.presentationml.notesSlide+xml"/>
  <Override PartName="/ppt/notesSlides/notesSlide64.xml" ContentType="application/vnd.openxmlformats-officedocument.presentationml.notesSlide+xml"/>
  <Override PartName="/ppt/notesSlides/notesSlide37.xml" ContentType="application/vnd.openxmlformats-officedocument.presentationml.notesSlide+xml"/>
  <Override PartName="/ppt/notesSlides/notesSlide22.xml" ContentType="application/vnd.openxmlformats-officedocument.presentationml.notesSlide+xml"/>
  <Override PartName="/ppt/notesSlides/notesSlide65.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28.xml" ContentType="application/vnd.openxmlformats-officedocument.presentationml.notesSlide+xml"/>
  <Override PartName="/ppt/notesSlides/notesSlide40.xml" ContentType="application/vnd.openxmlformats-officedocument.presentationml.notesSlide+xml"/>
  <Override PartName="/ppt/notesSlides/notesSlide29.xml" ContentType="application/vnd.openxmlformats-officedocument.presentationml.notesSlide+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7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75.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5"/>
  </p:notesMasterIdLst>
  <p:sldIdLst>
    <p:sldId id="261" r:id="rId2"/>
    <p:sldId id="262" r:id="rId3"/>
    <p:sldId id="355" r:id="rId4"/>
    <p:sldId id="356" r:id="rId5"/>
    <p:sldId id="358" r:id="rId6"/>
    <p:sldId id="416" r:id="rId7"/>
    <p:sldId id="417" r:id="rId8"/>
    <p:sldId id="264" r:id="rId9"/>
    <p:sldId id="265" r:id="rId10"/>
    <p:sldId id="359" r:id="rId11"/>
    <p:sldId id="266" r:id="rId12"/>
    <p:sldId id="360" r:id="rId13"/>
    <p:sldId id="267" r:id="rId14"/>
    <p:sldId id="269" r:id="rId15"/>
    <p:sldId id="270" r:id="rId16"/>
    <p:sldId id="271" r:id="rId17"/>
    <p:sldId id="421" r:id="rId18"/>
    <p:sldId id="362" r:id="rId19"/>
    <p:sldId id="363" r:id="rId20"/>
    <p:sldId id="274" r:id="rId21"/>
    <p:sldId id="364" r:id="rId22"/>
    <p:sldId id="365" r:id="rId23"/>
    <p:sldId id="366" r:id="rId24"/>
    <p:sldId id="367" r:id="rId25"/>
    <p:sldId id="278" r:id="rId26"/>
    <p:sldId id="279" r:id="rId27"/>
    <p:sldId id="280" r:id="rId28"/>
    <p:sldId id="281" r:id="rId29"/>
    <p:sldId id="368" r:id="rId30"/>
    <p:sldId id="369" r:id="rId31"/>
    <p:sldId id="282" r:id="rId32"/>
    <p:sldId id="283" r:id="rId33"/>
    <p:sldId id="370" r:id="rId34"/>
    <p:sldId id="371" r:id="rId35"/>
    <p:sldId id="423" r:id="rId36"/>
    <p:sldId id="374" r:id="rId37"/>
    <p:sldId id="375" r:id="rId38"/>
    <p:sldId id="376" r:id="rId39"/>
    <p:sldId id="377" r:id="rId40"/>
    <p:sldId id="378" r:id="rId41"/>
    <p:sldId id="379" r:id="rId42"/>
    <p:sldId id="380" r:id="rId43"/>
    <p:sldId id="381" r:id="rId44"/>
    <p:sldId id="382" r:id="rId45"/>
    <p:sldId id="383" r:id="rId46"/>
    <p:sldId id="293" r:id="rId47"/>
    <p:sldId id="384" r:id="rId48"/>
    <p:sldId id="295" r:id="rId49"/>
    <p:sldId id="296" r:id="rId50"/>
    <p:sldId id="297" r:id="rId51"/>
    <p:sldId id="353" r:id="rId52"/>
    <p:sldId id="306" r:id="rId53"/>
    <p:sldId id="286" r:id="rId54"/>
    <p:sldId id="301" r:id="rId55"/>
    <p:sldId id="372" r:id="rId56"/>
    <p:sldId id="385" r:id="rId57"/>
    <p:sldId id="305" r:id="rId58"/>
    <p:sldId id="307" r:id="rId59"/>
    <p:sldId id="387" r:id="rId60"/>
    <p:sldId id="285" r:id="rId61"/>
    <p:sldId id="308" r:id="rId62"/>
    <p:sldId id="312" r:id="rId63"/>
    <p:sldId id="388" r:id="rId64"/>
    <p:sldId id="314" r:id="rId65"/>
    <p:sldId id="315" r:id="rId66"/>
    <p:sldId id="316" r:id="rId67"/>
    <p:sldId id="317" r:id="rId68"/>
    <p:sldId id="320" r:id="rId69"/>
    <p:sldId id="321" r:id="rId70"/>
    <p:sldId id="389" r:id="rId71"/>
    <p:sldId id="418" r:id="rId72"/>
    <p:sldId id="419" r:id="rId73"/>
    <p:sldId id="420" r:id="rId74"/>
    <p:sldId id="390" r:id="rId75"/>
    <p:sldId id="391" r:id="rId76"/>
    <p:sldId id="326" r:id="rId77"/>
    <p:sldId id="323" r:id="rId78"/>
    <p:sldId id="334" r:id="rId79"/>
    <p:sldId id="396" r:id="rId80"/>
    <p:sldId id="337" r:id="rId81"/>
    <p:sldId id="338" r:id="rId82"/>
    <p:sldId id="398" r:id="rId83"/>
    <p:sldId id="399" r:id="rId84"/>
    <p:sldId id="400" r:id="rId85"/>
    <p:sldId id="397" r:id="rId86"/>
    <p:sldId id="340" r:id="rId87"/>
    <p:sldId id="287" r:id="rId88"/>
    <p:sldId id="401" r:id="rId89"/>
    <p:sldId id="402" r:id="rId90"/>
    <p:sldId id="342" r:id="rId91"/>
    <p:sldId id="343" r:id="rId92"/>
    <p:sldId id="403" r:id="rId93"/>
    <p:sldId id="404" r:id="rId94"/>
    <p:sldId id="345" r:id="rId95"/>
    <p:sldId id="405" r:id="rId96"/>
    <p:sldId id="406" r:id="rId97"/>
    <p:sldId id="347" r:id="rId98"/>
    <p:sldId id="348" r:id="rId99"/>
    <p:sldId id="349" r:id="rId100"/>
    <p:sldId id="350" r:id="rId101"/>
    <p:sldId id="328" r:id="rId102"/>
    <p:sldId id="329" r:id="rId103"/>
    <p:sldId id="392" r:id="rId104"/>
    <p:sldId id="393" r:id="rId105"/>
    <p:sldId id="332" r:id="rId106"/>
    <p:sldId id="284" r:id="rId107"/>
    <p:sldId id="351" r:id="rId108"/>
    <p:sldId id="407" r:id="rId109"/>
    <p:sldId id="408" r:id="rId110"/>
    <p:sldId id="409" r:id="rId111"/>
    <p:sldId id="410" r:id="rId112"/>
    <p:sldId id="412" r:id="rId113"/>
    <p:sldId id="415"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79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E34"/>
    <a:srgbClr val="676767"/>
    <a:srgbClr val="E0E0E0"/>
    <a:srgbClr val="FFECB2"/>
    <a:srgbClr val="41BBEC"/>
    <a:srgbClr val="3D72B8"/>
    <a:srgbClr val="957F5A"/>
    <a:srgbClr val="8DC73F"/>
    <a:srgbClr val="BBAFD5"/>
    <a:srgbClr val="CDE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6D623A-7EBF-4E20-B4C4-AB9DC3A64F27}" v="298" dt="2024-07-03T15:14:26.3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52" autoAdjust="0"/>
    <p:restoredTop sz="93185" autoAdjust="0"/>
  </p:normalViewPr>
  <p:slideViewPr>
    <p:cSldViewPr snapToGrid="0" showGuides="1">
      <p:cViewPr>
        <p:scale>
          <a:sx n="75" d="100"/>
          <a:sy n="75" d="100"/>
        </p:scale>
        <p:origin x="-112" y="-708"/>
      </p:cViewPr>
      <p:guideLst>
        <p:guide orient="horz" pos="4176"/>
        <p:guide pos="3792"/>
      </p:guideLst>
    </p:cSldViewPr>
  </p:slideViewPr>
  <p:notesTextViewPr>
    <p:cViewPr>
      <p:scale>
        <a:sx n="3" d="2"/>
        <a:sy n="3" d="2"/>
      </p:scale>
      <p:origin x="0" y="0"/>
    </p:cViewPr>
  </p:notesTextViewPr>
  <p:sorterViewPr>
    <p:cViewPr>
      <p:scale>
        <a:sx n="100" d="100"/>
        <a:sy n="100" d="100"/>
      </p:scale>
      <p:origin x="0" y="-17436"/>
    </p:cViewPr>
  </p:sorterViewPr>
  <p:notesViewPr>
    <p:cSldViewPr snapToGrid="0" showGuides="1">
      <p:cViewPr varScale="1">
        <p:scale>
          <a:sx n="47" d="100"/>
          <a:sy n="47" d="100"/>
        </p:scale>
        <p:origin x="271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ustomXml" Target="../customXml/item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EA450-809D-4700-A7F0-A32CC3185721}" type="datetimeFigureOut">
              <a:rPr lang="en-US" smtClean="0"/>
              <a:t>7/3/2024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2407E-8647-4FD9-842D-172AD5AD54E7}" type="slidenum">
              <a:rPr lang="en-US" smtClean="0"/>
              <a:t>‹#›</a:t>
            </a:fld>
            <a:endParaRPr lang="en-US"/>
          </a:p>
        </p:txBody>
      </p:sp>
    </p:spTree>
    <p:extLst>
      <p:ext uri="{BB962C8B-B14F-4D97-AF65-F5344CB8AC3E}">
        <p14:creationId xmlns:p14="http://schemas.microsoft.com/office/powerpoint/2010/main" val="1734278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1</a:t>
            </a:fld>
            <a:endParaRPr lang="en-US"/>
          </a:p>
        </p:txBody>
      </p:sp>
    </p:spTree>
    <p:extLst>
      <p:ext uri="{BB962C8B-B14F-4D97-AF65-F5344CB8AC3E}">
        <p14:creationId xmlns:p14="http://schemas.microsoft.com/office/powerpoint/2010/main" val="15293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898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5948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200"/>
              </a:spcBef>
              <a:spcAft>
                <a:spcPts val="0"/>
              </a:spcAft>
              <a:buClrTx/>
              <a:buSzTx/>
              <a:buFont typeface="+mj-lt"/>
              <a:buNone/>
              <a:tabLst/>
              <a:defRPr/>
            </a:pPr>
            <a:endParaRPr lang="en-US" sz="1100" dirty="0">
              <a:effectLst/>
              <a:highlight>
                <a:srgbClr val="FFFFFF"/>
              </a:highligh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732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868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335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072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3864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523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endParaRPr lang="en-US" sz="1200" b="1"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744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4423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050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983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4148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0155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7133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6" rtl="0" eaLnBrk="0" fontAlgn="base" latinLnBrk="0" hangingPunct="0">
              <a:lnSpc>
                <a:spcPct val="100000"/>
              </a:lnSpc>
              <a:spcBef>
                <a:spcPct val="30000"/>
              </a:spcBef>
              <a:spcAft>
                <a:spcPct val="0"/>
              </a:spcAft>
              <a:buClrTx/>
              <a:buSzTx/>
              <a:buFontTx/>
              <a:buNone/>
              <a:tabLst/>
              <a:defRPr/>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07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9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82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504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01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j-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6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05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50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9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2</a:t>
            </a:fld>
            <a:endParaRPr lang="en-US"/>
          </a:p>
        </p:txBody>
      </p:sp>
    </p:spTree>
    <p:extLst>
      <p:ext uri="{BB962C8B-B14F-4D97-AF65-F5344CB8AC3E}">
        <p14:creationId xmlns:p14="http://schemas.microsoft.com/office/powerpoint/2010/main" val="1567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804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911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89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95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68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tabLst>
                <a:tab pos="457200" algn="l"/>
              </a:tabLst>
            </a:pPr>
            <a:endParaRPr lang="en-US" sz="1200" dirty="0">
              <a:effectLst/>
              <a:highlight>
                <a:srgbClr val="FFFFFF"/>
              </a:highligh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41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865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15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034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64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362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90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445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97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65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11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604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898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66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50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9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102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79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146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719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75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889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174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339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735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332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73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97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440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284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197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459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899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808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146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699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543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07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smtClean="0"/>
              <a:t>6</a:t>
            </a:fld>
            <a:endParaRPr lang="en-US" dirty="0"/>
          </a:p>
        </p:txBody>
      </p:sp>
    </p:spTree>
    <p:extLst>
      <p:ext uri="{BB962C8B-B14F-4D97-AF65-F5344CB8AC3E}">
        <p14:creationId xmlns:p14="http://schemas.microsoft.com/office/powerpoint/2010/main" val="25032298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70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0"/>
              </a:spcBef>
              <a:spcAft>
                <a:spcPts val="800"/>
              </a:spcAft>
              <a:buClrTx/>
              <a:buSzTx/>
              <a:buFontTx/>
              <a:buNone/>
              <a:tabLst/>
              <a:defRPr/>
            </a:pPr>
            <a:endParaRPr lang="en-US" sz="9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8366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1868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291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200"/>
              </a:spcBef>
              <a:spcAft>
                <a:spcPts val="0"/>
              </a:spcAft>
              <a:buFont typeface="+mj-lt"/>
              <a:buNone/>
            </a:pP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113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404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28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5139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0280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01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769044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646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67468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9265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700088"/>
            <a:ext cx="5584825" cy="3141662"/>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defTabSz="933422">
              <a:defRPr/>
            </a:pPr>
            <a:fld id="{CDC2407E-8647-4FD9-842D-172AD5AD54E7}" type="slidenum">
              <a:rPr lang="en-US">
                <a:solidFill>
                  <a:prstClr val="black"/>
                </a:solidFill>
                <a:latin typeface="Calibri" panose="020F0502020204030204"/>
              </a:rPr>
              <a:pPr defTabSz="933422">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19242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2407E-8647-4FD9-842D-172AD5AD54E7}" type="slidenum">
              <a:rPr lang="en-US"/>
              <a:pPr/>
              <a:t>73</a:t>
            </a:fld>
            <a:endParaRPr lang="en-US" dirty="0"/>
          </a:p>
        </p:txBody>
      </p:sp>
      <p:sp>
        <p:nvSpPr>
          <p:cNvPr id="7" name="Slide Image Placeholder 6">
            <a:extLst>
              <a:ext uri="{FF2B5EF4-FFF2-40B4-BE49-F238E27FC236}">
                <a16:creationId xmlns:a16="http://schemas.microsoft.com/office/drawing/2014/main" id="{5CF9FFDE-52A0-C101-D8D0-A75D9251CBE2}"/>
              </a:ext>
            </a:extLst>
          </p:cNvPr>
          <p:cNvSpPr>
            <a:spLocks noGrp="1" noRot="1" noChangeAspect="1"/>
          </p:cNvSpPr>
          <p:nvPr>
            <p:ph type="sldImg"/>
          </p:nvPr>
        </p:nvSpPr>
        <p:spPr>
          <a:xfrm>
            <a:off x="695325" y="674688"/>
            <a:ext cx="5584825" cy="3141662"/>
          </a:xfrm>
        </p:spPr>
      </p:sp>
    </p:spTree>
    <p:extLst>
      <p:ext uri="{BB962C8B-B14F-4D97-AF65-F5344CB8AC3E}">
        <p14:creationId xmlns:p14="http://schemas.microsoft.com/office/powerpoint/2010/main" val="3457706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814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684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2291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426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6" rtl="0" eaLnBrk="0" fontAlgn="base" latinLnBrk="0" hangingPunct="0">
              <a:lnSpc>
                <a:spcPct val="100000"/>
              </a:lnSpc>
              <a:spcBef>
                <a:spcPct val="30000"/>
              </a:spcBef>
              <a:spcAft>
                <a:spcPct val="0"/>
              </a:spcAft>
              <a:buClrTx/>
              <a:buSzTx/>
              <a:buFontTx/>
              <a:buNone/>
              <a:tabLst/>
              <a:defRPr/>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385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25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GothamBook"/>
              <a:cs typeface="Gotham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098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4222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6043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0321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3331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7663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0"/>
              </a:spcBef>
              <a:spcAft>
                <a:spcPts val="800"/>
              </a:spcAft>
              <a:buClrTx/>
              <a:buSzTx/>
              <a:buFontTx/>
              <a:buNone/>
              <a:tabLst/>
              <a:defRPr/>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95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71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061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970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9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370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5560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225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6" rtl="0" eaLnBrk="0" fontAlgn="base" latinLnBrk="0" hangingPunct="0">
              <a:lnSpc>
                <a:spcPct val="100000"/>
              </a:lnSpc>
              <a:spcBef>
                <a:spcPct val="30000"/>
              </a:spcBef>
              <a:spcAft>
                <a:spcPct val="0"/>
              </a:spcAft>
              <a:buClrTx/>
              <a:buSzTx/>
              <a:buFontTx/>
              <a:buNone/>
              <a:tabLst/>
              <a:defRPr/>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547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119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9660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6843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Gotham Boo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3347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9729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8744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100" b="0" i="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2407E-8647-4FD9-842D-172AD5AD54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20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7ECB2123-C677-87B0-1F73-E57ED0111AD4}"/>
              </a:ext>
            </a:extLst>
          </p:cNvPr>
          <p:cNvSpPr>
            <a:spLocks noGrp="1"/>
          </p:cNvSpPr>
          <p:nvPr>
            <p:ph type="media" sz="quarter" idx="10"/>
          </p:nvPr>
        </p:nvSpPr>
        <p:spPr>
          <a:xfrm>
            <a:off x="650875" y="1001712"/>
            <a:ext cx="10954971" cy="4854576"/>
          </a:xfrm>
        </p:spPr>
        <p:txBody>
          <a:bodyPr/>
          <a:lstStyle/>
          <a:p>
            <a:endParaRPr lang="en-US"/>
          </a:p>
        </p:txBody>
      </p:sp>
    </p:spTree>
    <p:extLst>
      <p:ext uri="{BB962C8B-B14F-4D97-AF65-F5344CB8AC3E}">
        <p14:creationId xmlns:p14="http://schemas.microsoft.com/office/powerpoint/2010/main" val="344331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2EBC-AD33-D2F6-3BDA-0AEE12EBB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B11B97-AA81-76CD-94A9-4AFAC6C0C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99C311-BB02-1DB9-D760-F2C17A654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3B129-4D92-FB4F-AD6C-8178D9A06547}"/>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6" name="Footer Placeholder 5">
            <a:extLst>
              <a:ext uri="{FF2B5EF4-FFF2-40B4-BE49-F238E27FC236}">
                <a16:creationId xmlns:a16="http://schemas.microsoft.com/office/drawing/2014/main" id="{82661E92-5CCF-F989-3198-38036E7E9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5DF3C-82DD-0430-B3E6-ADCA9E41607C}"/>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15306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9200-5D6F-E65A-D6EE-887FDDE7B7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90B02-1A7A-3334-363C-D7FC90EBD6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5E474-955E-F08B-9600-D21440E9EFC5}"/>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5" name="Footer Placeholder 4">
            <a:extLst>
              <a:ext uri="{FF2B5EF4-FFF2-40B4-BE49-F238E27FC236}">
                <a16:creationId xmlns:a16="http://schemas.microsoft.com/office/drawing/2014/main" id="{F2EF7E3C-7D8A-3D4F-5FF2-799BFB3DA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56E60-D1BE-DFAB-8434-94D0B1705246}"/>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801599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C4379-91EC-BE1E-1284-3892229D3D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B70F17-C9DD-0F5B-AA5D-237C81C49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97D0A-5DD6-BC3E-3571-2B66942C4F9D}"/>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5" name="Footer Placeholder 4">
            <a:extLst>
              <a:ext uri="{FF2B5EF4-FFF2-40B4-BE49-F238E27FC236}">
                <a16:creationId xmlns:a16="http://schemas.microsoft.com/office/drawing/2014/main" id="{0BBB801B-AC41-3976-B486-E96625A5D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10F8A-14BC-B70B-2623-B67DDFAF6EF5}"/>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92906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F80F-D658-F8D1-5F43-80CA0F638B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510ADD-5426-B4ED-04A3-F0F7BE9E6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0179A-890C-7ADF-1A6D-5D9533D3858F}"/>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5" name="Footer Placeholder 4">
            <a:extLst>
              <a:ext uri="{FF2B5EF4-FFF2-40B4-BE49-F238E27FC236}">
                <a16:creationId xmlns:a16="http://schemas.microsoft.com/office/drawing/2014/main" id="{28D59C8D-006F-D5DE-55F6-29E32AB5C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2C82E-B2CB-44E1-30CF-A6597361EB7D}"/>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34568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CD58-5540-2E00-A1B9-644BC14F0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A698BC-D22E-D00A-D0DA-71392E4115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A04CA-C522-257E-5753-29660E1AB884}"/>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5" name="Footer Placeholder 4">
            <a:extLst>
              <a:ext uri="{FF2B5EF4-FFF2-40B4-BE49-F238E27FC236}">
                <a16:creationId xmlns:a16="http://schemas.microsoft.com/office/drawing/2014/main" id="{179CEE74-5643-F8D4-82D3-E314C948B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A7607-6DE7-82A4-7594-4CCDE83CEB79}"/>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3349612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BB18-149D-1557-3706-EDB5FB3C7E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DE354-E876-3EA3-1913-D45E74F4EC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1C5584-0E56-A5F4-DE72-8C5A111E8DE1}"/>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5" name="Footer Placeholder 4">
            <a:extLst>
              <a:ext uri="{FF2B5EF4-FFF2-40B4-BE49-F238E27FC236}">
                <a16:creationId xmlns:a16="http://schemas.microsoft.com/office/drawing/2014/main" id="{7E70BE36-221B-9E72-B6A5-6A2061331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098B7-6D8D-7151-EB40-C120CBB16C64}"/>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329122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03352-B9E1-A8AF-E492-3919B1F54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AAFF4-D05D-7B57-44FC-FCD93A3F7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C18F4-E0D6-7B2B-2E13-1130081DAA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7ADE9-B08A-AEBF-1F03-960FCC3A3B99}"/>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6" name="Footer Placeholder 5">
            <a:extLst>
              <a:ext uri="{FF2B5EF4-FFF2-40B4-BE49-F238E27FC236}">
                <a16:creationId xmlns:a16="http://schemas.microsoft.com/office/drawing/2014/main" id="{CE79272D-E2ED-2F6B-95AC-673188C25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37558-31FE-9B22-50F8-DEDD05E47DBF}"/>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34176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531D-A39E-7C2C-B3F3-4C77ED4944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42BA1F-6246-4843-3E99-F55FC9CA0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B4E459-9872-6AAF-286A-49C2093A6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8BAD-E45F-C26E-7FA9-5E419721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A584F8-243E-8D7F-7341-4D5F72F61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89250-E8BA-2146-5C9C-DA98E82DF9F3}"/>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8" name="Footer Placeholder 7">
            <a:extLst>
              <a:ext uri="{FF2B5EF4-FFF2-40B4-BE49-F238E27FC236}">
                <a16:creationId xmlns:a16="http://schemas.microsoft.com/office/drawing/2014/main" id="{7CBF041A-4409-A792-98A3-7746F16883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578CDA-F7EE-AB62-7187-EA80E36D3811}"/>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1769571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45D7-7F57-F79E-8C25-F48DB0CEB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8EEADB-96EB-DD6A-C4D3-7E4631670B16}"/>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4" name="Footer Placeholder 3">
            <a:extLst>
              <a:ext uri="{FF2B5EF4-FFF2-40B4-BE49-F238E27FC236}">
                <a16:creationId xmlns:a16="http://schemas.microsoft.com/office/drawing/2014/main" id="{BFFA715F-4B51-58A0-13FC-6BBAAB5C4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91E0B6-6681-9EBC-87EF-67FE6B0D642D}"/>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287001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D31C1-A08B-62DB-742B-AD26B0205F23}"/>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3" name="Footer Placeholder 2">
            <a:extLst>
              <a:ext uri="{FF2B5EF4-FFF2-40B4-BE49-F238E27FC236}">
                <a16:creationId xmlns:a16="http://schemas.microsoft.com/office/drawing/2014/main" id="{ADCDE465-D435-2C8A-D511-18E2F696D4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C99D45-DD7F-DA09-5A7C-A8CEE30CCC2C}"/>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27303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C486-6229-3445-1827-626CAD83F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9CF83-3DEA-7519-D098-7CCF3D5C5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E0C791-FC81-8A09-F340-B0187459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BF29F-52CC-CD09-C8FF-006701FDC309}"/>
              </a:ext>
            </a:extLst>
          </p:cNvPr>
          <p:cNvSpPr>
            <a:spLocks noGrp="1"/>
          </p:cNvSpPr>
          <p:nvPr>
            <p:ph type="dt" sz="half" idx="10"/>
          </p:nvPr>
        </p:nvSpPr>
        <p:spPr/>
        <p:txBody>
          <a:bodyPr/>
          <a:lstStyle/>
          <a:p>
            <a:fld id="{C48DC9C4-9794-4498-897B-4E069DDA000C}" type="datetimeFigureOut">
              <a:rPr lang="en-US" smtClean="0"/>
              <a:t>7/3/2024</a:t>
            </a:fld>
            <a:endParaRPr lang="en-US"/>
          </a:p>
        </p:txBody>
      </p:sp>
      <p:sp>
        <p:nvSpPr>
          <p:cNvPr id="6" name="Footer Placeholder 5">
            <a:extLst>
              <a:ext uri="{FF2B5EF4-FFF2-40B4-BE49-F238E27FC236}">
                <a16:creationId xmlns:a16="http://schemas.microsoft.com/office/drawing/2014/main" id="{76232E38-E655-283D-1366-8F82482CF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05F96-8C7D-40BB-9D6C-82728145D1B5}"/>
              </a:ext>
            </a:extLst>
          </p:cNvPr>
          <p:cNvSpPr>
            <a:spLocks noGrp="1"/>
          </p:cNvSpPr>
          <p:nvPr>
            <p:ph type="sldNum" sz="quarter" idx="12"/>
          </p:nvPr>
        </p:nvSpPr>
        <p:spPr/>
        <p:txBody>
          <a:bodyPr/>
          <a:lstStyle/>
          <a:p>
            <a:fld id="{25C6337E-84DC-4CD6-9460-2082F786D914}" type="slidenum">
              <a:rPr lang="en-US" smtClean="0"/>
              <a:t>‹#›</a:t>
            </a:fld>
            <a:endParaRPr lang="en-US"/>
          </a:p>
        </p:txBody>
      </p:sp>
    </p:spTree>
    <p:extLst>
      <p:ext uri="{BB962C8B-B14F-4D97-AF65-F5344CB8AC3E}">
        <p14:creationId xmlns:p14="http://schemas.microsoft.com/office/powerpoint/2010/main" val="4017239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4DB7D-79EE-0C8D-E089-5071A1256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A0A41A-2C31-1D31-0106-C95A7F6F8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3365A-B868-3546-20F8-022D578F0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DC9C4-9794-4498-897B-4E069DDA000C}" type="datetimeFigureOut">
              <a:rPr lang="en-US" smtClean="0"/>
              <a:t>7/3/2024</a:t>
            </a:fld>
            <a:endParaRPr lang="en-US"/>
          </a:p>
        </p:txBody>
      </p:sp>
      <p:sp>
        <p:nvSpPr>
          <p:cNvPr id="5" name="Footer Placeholder 4">
            <a:extLst>
              <a:ext uri="{FF2B5EF4-FFF2-40B4-BE49-F238E27FC236}">
                <a16:creationId xmlns:a16="http://schemas.microsoft.com/office/drawing/2014/main" id="{0EBBD002-C7A9-0460-DAA6-73EF56FBE1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7F9B1E-BCB6-6F7F-27DA-B4399F381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6337E-84DC-4CD6-9460-2082F786D914}" type="slidenum">
              <a:rPr lang="en-US" smtClean="0"/>
              <a:t>‹#›</a:t>
            </a:fld>
            <a:endParaRPr lang="en-US"/>
          </a:p>
        </p:txBody>
      </p:sp>
    </p:spTree>
    <p:extLst>
      <p:ext uri="{BB962C8B-B14F-4D97-AF65-F5344CB8AC3E}">
        <p14:creationId xmlns:p14="http://schemas.microsoft.com/office/powerpoint/2010/main" val="204070347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4.sv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8.sv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10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181.png"/><Relationship Id="rId4" Type="http://schemas.openxmlformats.org/officeDocument/2006/relationships/hyperlink" Target="https://www.cfp.net/ethics/compliance-resources/2019/04/roadmap-to-the-code-and-standards-booklet"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hyperlink" Target="https://www.cfp.net/ethics/compliance-resources/2023/06/index-of-frequently-asked-questions-about-the-new-code-of-ethics-and-standards-of-condu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185.JPG"/><Relationship Id="rId5" Type="http://schemas.openxmlformats.org/officeDocument/2006/relationships/image" Target="../media/image184.jpeg"/><Relationship Id="rId4" Type="http://schemas.openxmlformats.org/officeDocument/2006/relationships/hyperlink" Target="https://www.cfp.net/ethics/compliance-resources/2022/10/index-of-case-studies---applying-the-new-code-and-standards"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86.jpeg"/><Relationship Id="rId4" Type="http://schemas.openxmlformats.org/officeDocument/2006/relationships/hyperlink" Target="https://www.cfp.net/ethics/compliance-resources/2021/12/index-of-checklists-guides-and-document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hyperlink" Target="https://www.cfp.net/ethics/compliance-resources/2021/02/index-of-videos-on-new-code-and-standards" TargetMode="External"/><Relationship Id="rId5" Type="http://schemas.openxmlformats.org/officeDocument/2006/relationships/image" Target="../media/image1.png"/><Relationship Id="rId4" Type="http://schemas.openxmlformats.org/officeDocument/2006/relationships/image" Target="../media/image167.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1.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www.cfp.net/-/media/files/cfp-board/standards-and-ethics/compliance-resources/duty-of-care-guide.pdf?la=en&amp;hash=AE06558A2A7A9D754D215FA494FC8B9B" TargetMode="Externa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1.pn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notesSlide" Target="../notesSlides/notesSlide30.xml"/><Relationship Id="rId16"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1.pn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notesSlide" Target="../notesSlides/notesSlide31.xml"/><Relationship Id="rId16"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png"/><Relationship Id="rId7" Type="http://schemas.openxmlformats.org/officeDocument/2006/relationships/image" Target="../media/image89.sv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png"/><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04.sv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5.sv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21.png"/><Relationship Id="rId26" Type="http://schemas.openxmlformats.org/officeDocument/2006/relationships/image" Target="../media/image129.png"/><Relationship Id="rId3" Type="http://schemas.openxmlformats.org/officeDocument/2006/relationships/image" Target="../media/image1.png"/><Relationship Id="rId21" Type="http://schemas.openxmlformats.org/officeDocument/2006/relationships/image" Target="../media/image124.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20.svg"/><Relationship Id="rId25" Type="http://schemas.openxmlformats.org/officeDocument/2006/relationships/image" Target="../media/image128.svg"/><Relationship Id="rId2" Type="http://schemas.openxmlformats.org/officeDocument/2006/relationships/notesSlide" Target="../notesSlides/notesSlide68.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4.svg"/><Relationship Id="rId24" Type="http://schemas.openxmlformats.org/officeDocument/2006/relationships/image" Target="../media/image127.png"/><Relationship Id="rId5" Type="http://schemas.openxmlformats.org/officeDocument/2006/relationships/image" Target="../media/image108.svg"/><Relationship Id="rId15" Type="http://schemas.openxmlformats.org/officeDocument/2006/relationships/image" Target="../media/image118.svg"/><Relationship Id="rId23" Type="http://schemas.openxmlformats.org/officeDocument/2006/relationships/image" Target="../media/image126.svg"/><Relationship Id="rId10" Type="http://schemas.openxmlformats.org/officeDocument/2006/relationships/image" Target="../media/image113.png"/><Relationship Id="rId19" Type="http://schemas.openxmlformats.org/officeDocument/2006/relationships/image" Target="../media/image122.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sv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19.svg"/></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png"/><Relationship Id="rId7" Type="http://schemas.openxmlformats.org/officeDocument/2006/relationships/image" Target="../media/image135.sv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 Id="rId9" Type="http://schemas.openxmlformats.org/officeDocument/2006/relationships/image" Target="../media/image137.sv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42.sv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38.svg"/><Relationship Id="rId10" Type="http://schemas.openxmlformats.org/officeDocument/2006/relationships/image" Target="../media/image145.png"/><Relationship Id="rId4" Type="http://schemas.openxmlformats.org/officeDocument/2006/relationships/image" Target="../media/image37.png"/><Relationship Id="rId9" Type="http://schemas.openxmlformats.org/officeDocument/2006/relationships/image" Target="../media/image144.svg"/></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5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hyperlink" Target="https://www.cfp.net/ethics/compliance-resources/2024/01/guide-to-cfp-boards-technology-standard" TargetMode="External"/><Relationship Id="rId5" Type="http://schemas.openxmlformats.org/officeDocument/2006/relationships/image" Target="../media/image153.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154.pn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png"/><Relationship Id="rId7" Type="http://schemas.openxmlformats.org/officeDocument/2006/relationships/image" Target="../media/image157.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hyperlink" Target="https://www.youtube.com/watch?v=qJNNDId5fx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2.sv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61.png"/><Relationship Id="rId5" Type="http://schemas.openxmlformats.org/officeDocument/2006/relationships/image" Target="../media/image160.svg"/><Relationship Id="rId4" Type="http://schemas.openxmlformats.org/officeDocument/2006/relationships/image" Target="../media/image159.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164.svg"/><Relationship Id="rId4" Type="http://schemas.openxmlformats.org/officeDocument/2006/relationships/image" Target="../media/image163.png"/></Relationships>
</file>

<file path=ppt/slides/_rels/slide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67.png"/><Relationship Id="rId4" Type="http://schemas.openxmlformats.org/officeDocument/2006/relationships/image" Target="../media/image166.png"/></Relationships>
</file>

<file path=ppt/slides/_rels/slide9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04ECAE-C447-1DE0-0FE2-9230957EFE6F}"/>
              </a:ext>
            </a:extLst>
          </p:cNvPr>
          <p:cNvSpPr/>
          <p:nvPr/>
        </p:nvSpPr>
        <p:spPr>
          <a:xfrm>
            <a:off x="201168" y="164592"/>
            <a:ext cx="11814048" cy="6528816"/>
          </a:xfrm>
          <a:prstGeom prst="rect">
            <a:avLst/>
          </a:prstGeom>
          <a:solidFill>
            <a:srgbClr val="FFCE34"/>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FPBoard_Logo_Black_WhtBg_small.png">
            <a:extLst>
              <a:ext uri="{FF2B5EF4-FFF2-40B4-BE49-F238E27FC236}">
                <a16:creationId xmlns:a16="http://schemas.microsoft.com/office/drawing/2014/main" id="{61647191-2EE4-B4E7-968F-146B2C6A9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8" y="1329796"/>
            <a:ext cx="3885493" cy="878124"/>
          </a:xfrm>
          <a:prstGeom prst="rect">
            <a:avLst/>
          </a:prstGeom>
        </p:spPr>
      </p:pic>
      <p:sp>
        <p:nvSpPr>
          <p:cNvPr id="10" name="TextBox 9">
            <a:extLst>
              <a:ext uri="{FF2B5EF4-FFF2-40B4-BE49-F238E27FC236}">
                <a16:creationId xmlns:a16="http://schemas.microsoft.com/office/drawing/2014/main" id="{19DC8300-BBE6-37B3-F650-609F2EE127E3}"/>
              </a:ext>
            </a:extLst>
          </p:cNvPr>
          <p:cNvSpPr txBox="1"/>
          <p:nvPr/>
        </p:nvSpPr>
        <p:spPr>
          <a:xfrm>
            <a:off x="505627" y="2313883"/>
            <a:ext cx="7796161" cy="1754326"/>
          </a:xfrm>
          <a:prstGeom prst="rect">
            <a:avLst/>
          </a:prstGeom>
          <a:noFill/>
        </p:spPr>
        <p:txBody>
          <a:bodyPr wrap="square" rtlCol="0">
            <a:spAutoFit/>
          </a:bodyPr>
          <a:lstStyle/>
          <a:p>
            <a:r>
              <a:rPr lang="en-US" sz="4000" dirty="0">
                <a:latin typeface="Gotham" panose="02000604040000020004" pitchFamily="50" charset="0"/>
              </a:rPr>
              <a:t>ETHICS CE</a:t>
            </a:r>
          </a:p>
          <a:p>
            <a:r>
              <a:rPr lang="en-US" sz="3400" dirty="0">
                <a:latin typeface="Gotham Medium" panose="02000604030000020004" pitchFamily="50" charset="0"/>
              </a:rPr>
              <a:t>A Practical Application of CFP Board’s </a:t>
            </a:r>
            <a:r>
              <a:rPr lang="en-US" sz="3400" i="1" dirty="0">
                <a:latin typeface="Gotham Medium" panose="02000604030000020004" pitchFamily="50" charset="0"/>
              </a:rPr>
              <a:t>Code and Standards</a:t>
            </a:r>
          </a:p>
        </p:txBody>
      </p:sp>
      <p:grpSp>
        <p:nvGrpSpPr>
          <p:cNvPr id="16" name="Group 15">
            <a:extLst>
              <a:ext uri="{FF2B5EF4-FFF2-40B4-BE49-F238E27FC236}">
                <a16:creationId xmlns:a16="http://schemas.microsoft.com/office/drawing/2014/main" id="{C33DB51E-D0D7-20D4-36E9-80622DAAAAA2}"/>
              </a:ext>
            </a:extLst>
          </p:cNvPr>
          <p:cNvGrpSpPr/>
          <p:nvPr/>
        </p:nvGrpSpPr>
        <p:grpSpPr>
          <a:xfrm>
            <a:off x="201168" y="4531659"/>
            <a:ext cx="11814048" cy="1339089"/>
            <a:chOff x="201168" y="4824267"/>
            <a:chExt cx="11841478" cy="1339089"/>
          </a:xfrm>
        </p:grpSpPr>
        <p:sp>
          <p:nvSpPr>
            <p:cNvPr id="11" name="Rectangle 10">
              <a:extLst>
                <a:ext uri="{FF2B5EF4-FFF2-40B4-BE49-F238E27FC236}">
                  <a16:creationId xmlns:a16="http://schemas.microsoft.com/office/drawing/2014/main" id="{89463CBE-DD3E-A707-B71A-35F5F94FEB03}"/>
                </a:ext>
              </a:extLst>
            </p:cNvPr>
            <p:cNvSpPr/>
            <p:nvPr/>
          </p:nvSpPr>
          <p:spPr>
            <a:xfrm>
              <a:off x="201168" y="4824267"/>
              <a:ext cx="11841478" cy="13390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982172-C2C9-8495-EFBB-F84D2F6D4F3B}"/>
                </a:ext>
              </a:extLst>
            </p:cNvPr>
            <p:cNvSpPr txBox="1"/>
            <p:nvPr/>
          </p:nvSpPr>
          <p:spPr>
            <a:xfrm>
              <a:off x="549586" y="5088862"/>
              <a:ext cx="6512392" cy="707886"/>
            </a:xfrm>
            <a:prstGeom prst="rect">
              <a:avLst/>
            </a:prstGeom>
            <a:noFill/>
          </p:spPr>
          <p:txBody>
            <a:bodyPr wrap="square" rtlCol="0">
              <a:spAutoFit/>
            </a:bodyPr>
            <a:lstStyle/>
            <a:p>
              <a:r>
                <a:rPr lang="en-US" sz="2000" dirty="0">
                  <a:solidFill>
                    <a:srgbClr val="FFCE34"/>
                  </a:solidFill>
                  <a:latin typeface="Gotham" panose="02000604040000020004" pitchFamily="50" charset="0"/>
                </a:rPr>
                <a:t>BETA</a:t>
              </a:r>
            </a:p>
            <a:p>
              <a:r>
                <a:rPr lang="en-US" sz="2000" dirty="0">
                  <a:solidFill>
                    <a:schemeClr val="bg1"/>
                  </a:solidFill>
                  <a:latin typeface="Gotham Medium" panose="02000604030000020004" pitchFamily="50" charset="0"/>
                </a:rPr>
                <a:t>Presenting organization</a:t>
              </a:r>
            </a:p>
          </p:txBody>
        </p:sp>
      </p:grpSp>
      <p:pic>
        <p:nvPicPr>
          <p:cNvPr id="3" name="Picture 2">
            <a:extLst>
              <a:ext uri="{FF2B5EF4-FFF2-40B4-BE49-F238E27FC236}">
                <a16:creationId xmlns:a16="http://schemas.microsoft.com/office/drawing/2014/main" id="{7AD2DDF1-4495-7C45-2027-AC045B381C8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81274" y="-164592"/>
            <a:ext cx="5234805" cy="6858000"/>
          </a:xfrm>
          <a:prstGeom prst="rect">
            <a:avLst/>
          </a:prstGeom>
        </p:spPr>
      </p:pic>
    </p:spTree>
    <p:extLst>
      <p:ext uri="{BB962C8B-B14F-4D97-AF65-F5344CB8AC3E}">
        <p14:creationId xmlns:p14="http://schemas.microsoft.com/office/powerpoint/2010/main" val="393585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1" y="1136132"/>
            <a:ext cx="12192001" cy="47038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FEB4D2C-DFFF-7B4A-D547-69C7DC64D051}"/>
              </a:ext>
            </a:extLst>
          </p:cNvPr>
          <p:cNvGrpSpPr/>
          <p:nvPr/>
        </p:nvGrpSpPr>
        <p:grpSpPr>
          <a:xfrm>
            <a:off x="549228" y="1252842"/>
            <a:ext cx="10177911" cy="1047993"/>
            <a:chOff x="549228" y="1293786"/>
            <a:chExt cx="10177911" cy="1047993"/>
          </a:xfrm>
        </p:grpSpPr>
        <p:sp>
          <p:nvSpPr>
            <p:cNvPr id="3" name="TextBox 2">
              <a:extLst>
                <a:ext uri="{FF2B5EF4-FFF2-40B4-BE49-F238E27FC236}">
                  <a16:creationId xmlns:a16="http://schemas.microsoft.com/office/drawing/2014/main" id="{2EF36A2A-FAD3-5765-16AE-FCFC2299D383}"/>
                </a:ext>
              </a:extLst>
            </p:cNvPr>
            <p:cNvSpPr txBox="1"/>
            <p:nvPr/>
          </p:nvSpPr>
          <p:spPr>
            <a:xfrm>
              <a:off x="549228" y="1293786"/>
              <a:ext cx="6477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Code of Ethics and </a:t>
              </a:r>
              <a:r>
                <a:rPr kumimoji="0" lang="en-US" sz="2000" b="0" i="1" strike="noStrike" kern="1200" cap="none" spc="0" normalizeH="0" baseline="0" noProof="0" dirty="0">
                  <a:ln>
                    <a:noFill/>
                  </a:ln>
                  <a:solidFill>
                    <a:schemeClr val="bg1"/>
                  </a:solidFill>
                  <a:effectLst/>
                  <a:uLnTx/>
                  <a:uFillTx/>
                  <a:latin typeface="Gotham Medium" panose="02000604030000020004" pitchFamily="50" charset="0"/>
                  <a:ea typeface="+mn-ea"/>
                  <a:cs typeface="+mn-cs"/>
                </a:rPr>
                <a:t>Standards of Conduct</a:t>
              </a:r>
            </a:p>
          </p:txBody>
        </p:sp>
        <p:grpSp>
          <p:nvGrpSpPr>
            <p:cNvPr id="14" name="Group 13">
              <a:extLst>
                <a:ext uri="{FF2B5EF4-FFF2-40B4-BE49-F238E27FC236}">
                  <a16:creationId xmlns:a16="http://schemas.microsoft.com/office/drawing/2014/main" id="{B8366749-3497-DF7F-2CD6-94070008154C}"/>
                </a:ext>
              </a:extLst>
            </p:cNvPr>
            <p:cNvGrpSpPr/>
            <p:nvPr/>
          </p:nvGrpSpPr>
          <p:grpSpPr>
            <a:xfrm>
              <a:off x="643361" y="1702177"/>
              <a:ext cx="10083778" cy="307777"/>
              <a:chOff x="624080" y="2951799"/>
              <a:chExt cx="13757571" cy="419909"/>
            </a:xfrm>
          </p:grpSpPr>
          <p:sp>
            <p:nvSpPr>
              <p:cNvPr id="15" name="TextBox 14">
                <a:extLst>
                  <a:ext uri="{FF2B5EF4-FFF2-40B4-BE49-F238E27FC236}">
                    <a16:creationId xmlns:a16="http://schemas.microsoft.com/office/drawing/2014/main" id="{62E8DBA0-A99D-A2EB-4AD3-84D3420666A3}"/>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Reflects the commitment of CFP® professionals to high standards of competency and ethics</a:t>
                </a:r>
              </a:p>
            </p:txBody>
          </p:sp>
          <p:grpSp>
            <p:nvGrpSpPr>
              <p:cNvPr id="17" name="Group 16">
                <a:extLst>
                  <a:ext uri="{FF2B5EF4-FFF2-40B4-BE49-F238E27FC236}">
                    <a16:creationId xmlns:a16="http://schemas.microsoft.com/office/drawing/2014/main" id="{888D69CC-F148-09A1-CD5E-732226ED1922}"/>
                  </a:ext>
                </a:extLst>
              </p:cNvPr>
              <p:cNvGrpSpPr/>
              <p:nvPr/>
            </p:nvGrpSpPr>
            <p:grpSpPr>
              <a:xfrm>
                <a:off x="624080" y="3007459"/>
                <a:ext cx="313905" cy="313905"/>
                <a:chOff x="1181047" y="3749416"/>
                <a:chExt cx="230102" cy="230102"/>
              </a:xfrm>
              <a:solidFill>
                <a:srgbClr val="FFCE34"/>
              </a:solidFill>
            </p:grpSpPr>
            <p:sp>
              <p:nvSpPr>
                <p:cNvPr id="19" name="Freeform: Shape 18">
                  <a:extLst>
                    <a:ext uri="{FF2B5EF4-FFF2-40B4-BE49-F238E27FC236}">
                      <a16:creationId xmlns:a16="http://schemas.microsoft.com/office/drawing/2014/main" id="{54A77C20-FB0A-DFAD-D9D9-8EF215DE35F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25" name="Freeform: Shape 24">
                  <a:extLst>
                    <a:ext uri="{FF2B5EF4-FFF2-40B4-BE49-F238E27FC236}">
                      <a16:creationId xmlns:a16="http://schemas.microsoft.com/office/drawing/2014/main" id="{22EBEF6E-E941-E89F-4BED-52A065B32C6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26" name="Group 25">
              <a:extLst>
                <a:ext uri="{FF2B5EF4-FFF2-40B4-BE49-F238E27FC236}">
                  <a16:creationId xmlns:a16="http://schemas.microsoft.com/office/drawing/2014/main" id="{F7F1A7F6-6ED9-9B3E-AA9C-DF7F11736A92}"/>
                </a:ext>
              </a:extLst>
            </p:cNvPr>
            <p:cNvGrpSpPr/>
            <p:nvPr/>
          </p:nvGrpSpPr>
          <p:grpSpPr>
            <a:xfrm>
              <a:off x="643361" y="2034002"/>
              <a:ext cx="10083778" cy="307777"/>
              <a:chOff x="624080" y="2951799"/>
              <a:chExt cx="13757571" cy="419909"/>
            </a:xfrm>
          </p:grpSpPr>
          <p:sp>
            <p:nvSpPr>
              <p:cNvPr id="27" name="TextBox 26">
                <a:extLst>
                  <a:ext uri="{FF2B5EF4-FFF2-40B4-BE49-F238E27FC236}">
                    <a16:creationId xmlns:a16="http://schemas.microsoft.com/office/drawing/2014/main" id="{BF383FBA-5533-EE23-92AB-BBE843B3E5D7}"/>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Benefits and protects the public</a:t>
                </a:r>
              </a:p>
            </p:txBody>
          </p:sp>
          <p:grpSp>
            <p:nvGrpSpPr>
              <p:cNvPr id="28" name="Group 27">
                <a:extLst>
                  <a:ext uri="{FF2B5EF4-FFF2-40B4-BE49-F238E27FC236}">
                    <a16:creationId xmlns:a16="http://schemas.microsoft.com/office/drawing/2014/main" id="{0C592D2C-DBF2-3139-A98E-08CF8E3F5B23}"/>
                  </a:ext>
                </a:extLst>
              </p:cNvPr>
              <p:cNvGrpSpPr/>
              <p:nvPr/>
            </p:nvGrpSpPr>
            <p:grpSpPr>
              <a:xfrm>
                <a:off x="624080" y="3007459"/>
                <a:ext cx="313905" cy="313905"/>
                <a:chOff x="1181047" y="3749416"/>
                <a:chExt cx="230102" cy="230102"/>
              </a:xfrm>
              <a:solidFill>
                <a:srgbClr val="FFCE34"/>
              </a:solidFill>
            </p:grpSpPr>
            <p:sp>
              <p:nvSpPr>
                <p:cNvPr id="29" name="Freeform: Shape 28">
                  <a:extLst>
                    <a:ext uri="{FF2B5EF4-FFF2-40B4-BE49-F238E27FC236}">
                      <a16:creationId xmlns:a16="http://schemas.microsoft.com/office/drawing/2014/main" id="{E20C93FA-40FA-E711-E5B3-897AEFFCB3D6}"/>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0" name="Freeform: Shape 29">
                  <a:extLst>
                    <a:ext uri="{FF2B5EF4-FFF2-40B4-BE49-F238E27FC236}">
                      <a16:creationId xmlns:a16="http://schemas.microsoft.com/office/drawing/2014/main" id="{2A5CB9C4-AD9F-C148-DCC9-8B52AD2ACEA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grpSp>
        <p:nvGrpSpPr>
          <p:cNvPr id="32" name="Group 31">
            <a:extLst>
              <a:ext uri="{FF2B5EF4-FFF2-40B4-BE49-F238E27FC236}">
                <a16:creationId xmlns:a16="http://schemas.microsoft.com/office/drawing/2014/main" id="{1A4168DD-A92C-0790-95CB-35404FF111F6}"/>
              </a:ext>
            </a:extLst>
          </p:cNvPr>
          <p:cNvGrpSpPr/>
          <p:nvPr/>
        </p:nvGrpSpPr>
        <p:grpSpPr>
          <a:xfrm>
            <a:off x="549228" y="2528811"/>
            <a:ext cx="10177911" cy="1020697"/>
            <a:chOff x="549228" y="1321082"/>
            <a:chExt cx="10177911" cy="1020697"/>
          </a:xfrm>
        </p:grpSpPr>
        <p:sp>
          <p:nvSpPr>
            <p:cNvPr id="33" name="TextBox 32">
              <a:extLst>
                <a:ext uri="{FF2B5EF4-FFF2-40B4-BE49-F238E27FC236}">
                  <a16:creationId xmlns:a16="http://schemas.microsoft.com/office/drawing/2014/main" id="{43B05372-AA86-0E30-7D53-6BD7ABFF839B}"/>
                </a:ext>
              </a:extLst>
            </p:cNvPr>
            <p:cNvSpPr txBox="1"/>
            <p:nvPr/>
          </p:nvSpPr>
          <p:spPr>
            <a:xfrm>
              <a:off x="549228" y="1321082"/>
              <a:ext cx="6477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Your commitment to ethical behavior</a:t>
              </a:r>
            </a:p>
          </p:txBody>
        </p:sp>
        <p:grpSp>
          <p:nvGrpSpPr>
            <p:cNvPr id="34" name="Group 33">
              <a:extLst>
                <a:ext uri="{FF2B5EF4-FFF2-40B4-BE49-F238E27FC236}">
                  <a16:creationId xmlns:a16="http://schemas.microsoft.com/office/drawing/2014/main" id="{A60ECC8C-7F99-DE72-C241-28A45A2B6C24}"/>
                </a:ext>
              </a:extLst>
            </p:cNvPr>
            <p:cNvGrpSpPr/>
            <p:nvPr/>
          </p:nvGrpSpPr>
          <p:grpSpPr>
            <a:xfrm>
              <a:off x="643361" y="1702177"/>
              <a:ext cx="10083778" cy="307777"/>
              <a:chOff x="624080" y="2951799"/>
              <a:chExt cx="13757571" cy="419909"/>
            </a:xfrm>
          </p:grpSpPr>
          <p:sp>
            <p:nvSpPr>
              <p:cNvPr id="40" name="TextBox 39">
                <a:extLst>
                  <a:ext uri="{FF2B5EF4-FFF2-40B4-BE49-F238E27FC236}">
                    <a16:creationId xmlns:a16="http://schemas.microsoft.com/office/drawing/2014/main" id="{958D4E74-9F43-AD58-8AFC-D953C93982AD}"/>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A differentiator that builds public trust</a:t>
                </a:r>
              </a:p>
            </p:txBody>
          </p:sp>
          <p:grpSp>
            <p:nvGrpSpPr>
              <p:cNvPr id="41" name="Group 40">
                <a:extLst>
                  <a:ext uri="{FF2B5EF4-FFF2-40B4-BE49-F238E27FC236}">
                    <a16:creationId xmlns:a16="http://schemas.microsoft.com/office/drawing/2014/main" id="{809FB92F-5E63-33B4-9C4E-3B4971C82BF9}"/>
                  </a:ext>
                </a:extLst>
              </p:cNvPr>
              <p:cNvGrpSpPr/>
              <p:nvPr/>
            </p:nvGrpSpPr>
            <p:grpSpPr>
              <a:xfrm>
                <a:off x="624080" y="3007459"/>
                <a:ext cx="313905" cy="313905"/>
                <a:chOff x="1181047" y="3749416"/>
                <a:chExt cx="230102" cy="230102"/>
              </a:xfrm>
              <a:solidFill>
                <a:srgbClr val="FFCE34"/>
              </a:solidFill>
            </p:grpSpPr>
            <p:sp>
              <p:nvSpPr>
                <p:cNvPr id="42" name="Freeform: Shape 41">
                  <a:extLst>
                    <a:ext uri="{FF2B5EF4-FFF2-40B4-BE49-F238E27FC236}">
                      <a16:creationId xmlns:a16="http://schemas.microsoft.com/office/drawing/2014/main" id="{44EE302B-C8AF-4A69-88B9-7D43761630C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3" name="Freeform: Shape 42">
                  <a:extLst>
                    <a:ext uri="{FF2B5EF4-FFF2-40B4-BE49-F238E27FC236}">
                      <a16:creationId xmlns:a16="http://schemas.microsoft.com/office/drawing/2014/main" id="{6C8FD54F-227A-A7F3-1645-5743E814396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5" name="Group 34">
              <a:extLst>
                <a:ext uri="{FF2B5EF4-FFF2-40B4-BE49-F238E27FC236}">
                  <a16:creationId xmlns:a16="http://schemas.microsoft.com/office/drawing/2014/main" id="{21B7CE14-1A50-79A8-4F0B-6550A51D1DCB}"/>
                </a:ext>
              </a:extLst>
            </p:cNvPr>
            <p:cNvGrpSpPr/>
            <p:nvPr/>
          </p:nvGrpSpPr>
          <p:grpSpPr>
            <a:xfrm>
              <a:off x="643361" y="2034002"/>
              <a:ext cx="10083778" cy="307777"/>
              <a:chOff x="624080" y="2951799"/>
              <a:chExt cx="13757571" cy="419909"/>
            </a:xfrm>
          </p:grpSpPr>
          <p:sp>
            <p:nvSpPr>
              <p:cNvPr id="36" name="TextBox 35">
                <a:extLst>
                  <a:ext uri="{FF2B5EF4-FFF2-40B4-BE49-F238E27FC236}">
                    <a16:creationId xmlns:a16="http://schemas.microsoft.com/office/drawing/2014/main" id="{A9220332-BE8A-B4F5-1523-3F4BF5327671}"/>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Advances financial planning as a distinct and valuable profession</a:t>
                </a:r>
              </a:p>
            </p:txBody>
          </p:sp>
          <p:grpSp>
            <p:nvGrpSpPr>
              <p:cNvPr id="37" name="Group 36">
                <a:extLst>
                  <a:ext uri="{FF2B5EF4-FFF2-40B4-BE49-F238E27FC236}">
                    <a16:creationId xmlns:a16="http://schemas.microsoft.com/office/drawing/2014/main" id="{F4A12694-E7EB-ECFD-DCB9-11D5B8424CF1}"/>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2C9C7639-232B-E6FA-D118-9FD5ACDD0E5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9" name="Freeform: Shape 38">
                  <a:extLst>
                    <a:ext uri="{FF2B5EF4-FFF2-40B4-BE49-F238E27FC236}">
                      <a16:creationId xmlns:a16="http://schemas.microsoft.com/office/drawing/2014/main" id="{B27922C8-E8DA-36ED-8AB7-7EAFDD17DC4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sp>
        <p:nvSpPr>
          <p:cNvPr id="45" name="TextBox 44">
            <a:extLst>
              <a:ext uri="{FF2B5EF4-FFF2-40B4-BE49-F238E27FC236}">
                <a16:creationId xmlns:a16="http://schemas.microsoft.com/office/drawing/2014/main" id="{CC7BB9ED-56E0-3882-59FD-93DE343AE188}"/>
              </a:ext>
            </a:extLst>
          </p:cNvPr>
          <p:cNvSpPr txBox="1"/>
          <p:nvPr/>
        </p:nvSpPr>
        <p:spPr>
          <a:xfrm>
            <a:off x="549228" y="3750188"/>
            <a:ext cx="11642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Violations of the </a:t>
            </a:r>
            <a:r>
              <a:rPr kumimoji="0" lang="en-US" sz="2000" b="0" i="1"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Code and Standards </a:t>
            </a: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a typeface="+mn-ea"/>
                <a:cs typeface="+mn-cs"/>
              </a:rPr>
              <a:t>may subject a CFP® professional to discipline </a:t>
            </a:r>
          </a:p>
        </p:txBody>
      </p:sp>
      <p:grpSp>
        <p:nvGrpSpPr>
          <p:cNvPr id="46" name="Group 45">
            <a:extLst>
              <a:ext uri="{FF2B5EF4-FFF2-40B4-BE49-F238E27FC236}">
                <a16:creationId xmlns:a16="http://schemas.microsoft.com/office/drawing/2014/main" id="{8B5AF92A-5E8E-90D4-3B4E-6B902CF45060}"/>
              </a:ext>
            </a:extLst>
          </p:cNvPr>
          <p:cNvGrpSpPr/>
          <p:nvPr/>
        </p:nvGrpSpPr>
        <p:grpSpPr>
          <a:xfrm>
            <a:off x="643361" y="4144931"/>
            <a:ext cx="10083778" cy="307777"/>
            <a:chOff x="624080" y="2951799"/>
            <a:chExt cx="13757571" cy="419909"/>
          </a:xfrm>
        </p:grpSpPr>
        <p:sp>
          <p:nvSpPr>
            <p:cNvPr id="52" name="TextBox 51">
              <a:extLst>
                <a:ext uri="{FF2B5EF4-FFF2-40B4-BE49-F238E27FC236}">
                  <a16:creationId xmlns:a16="http://schemas.microsoft.com/office/drawing/2014/main" id="{3B660341-18EE-ADA7-4E0D-6EF33F01332A}"/>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Private censure</a:t>
              </a:r>
            </a:p>
          </p:txBody>
        </p:sp>
        <p:grpSp>
          <p:nvGrpSpPr>
            <p:cNvPr id="53" name="Group 52">
              <a:extLst>
                <a:ext uri="{FF2B5EF4-FFF2-40B4-BE49-F238E27FC236}">
                  <a16:creationId xmlns:a16="http://schemas.microsoft.com/office/drawing/2014/main" id="{2B711738-AC99-7F66-5F35-C8B800FC28B7}"/>
                </a:ext>
              </a:extLst>
            </p:cNvPr>
            <p:cNvGrpSpPr/>
            <p:nvPr/>
          </p:nvGrpSpPr>
          <p:grpSpPr>
            <a:xfrm>
              <a:off x="624080" y="3007459"/>
              <a:ext cx="313905" cy="313905"/>
              <a:chOff x="1181047" y="3749416"/>
              <a:chExt cx="230102" cy="230102"/>
            </a:xfrm>
            <a:solidFill>
              <a:srgbClr val="FFCE34"/>
            </a:solidFill>
          </p:grpSpPr>
          <p:sp>
            <p:nvSpPr>
              <p:cNvPr id="54" name="Freeform: Shape 53">
                <a:extLst>
                  <a:ext uri="{FF2B5EF4-FFF2-40B4-BE49-F238E27FC236}">
                    <a16:creationId xmlns:a16="http://schemas.microsoft.com/office/drawing/2014/main" id="{A4C0E6B4-A502-C9BD-18EA-0BD792C303A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5" name="Freeform: Shape 54">
                <a:extLst>
                  <a:ext uri="{FF2B5EF4-FFF2-40B4-BE49-F238E27FC236}">
                    <a16:creationId xmlns:a16="http://schemas.microsoft.com/office/drawing/2014/main" id="{0359FF23-1E61-7DDF-87D4-BBCC4AC0460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7" name="Group 46">
            <a:extLst>
              <a:ext uri="{FF2B5EF4-FFF2-40B4-BE49-F238E27FC236}">
                <a16:creationId xmlns:a16="http://schemas.microsoft.com/office/drawing/2014/main" id="{297D1ACB-3A0D-828B-CF80-7B7E33D28BCA}"/>
              </a:ext>
            </a:extLst>
          </p:cNvPr>
          <p:cNvGrpSpPr/>
          <p:nvPr/>
        </p:nvGrpSpPr>
        <p:grpSpPr>
          <a:xfrm>
            <a:off x="643361" y="4503887"/>
            <a:ext cx="10083778" cy="307777"/>
            <a:chOff x="624080" y="2951799"/>
            <a:chExt cx="13757571" cy="419909"/>
          </a:xfrm>
        </p:grpSpPr>
        <p:sp>
          <p:nvSpPr>
            <p:cNvPr id="48" name="TextBox 47">
              <a:extLst>
                <a:ext uri="{FF2B5EF4-FFF2-40B4-BE49-F238E27FC236}">
                  <a16:creationId xmlns:a16="http://schemas.microsoft.com/office/drawing/2014/main" id="{38319E84-D91A-A121-1B04-6905AE1B96C3}"/>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Public censure</a:t>
              </a:r>
            </a:p>
          </p:txBody>
        </p:sp>
        <p:grpSp>
          <p:nvGrpSpPr>
            <p:cNvPr id="49" name="Group 48">
              <a:extLst>
                <a:ext uri="{FF2B5EF4-FFF2-40B4-BE49-F238E27FC236}">
                  <a16:creationId xmlns:a16="http://schemas.microsoft.com/office/drawing/2014/main" id="{4B5D4F78-5664-607E-095A-A86560191E73}"/>
                </a:ext>
              </a:extLst>
            </p:cNvPr>
            <p:cNvGrpSpPr/>
            <p:nvPr/>
          </p:nvGrpSpPr>
          <p:grpSpPr>
            <a:xfrm>
              <a:off x="624080" y="3007459"/>
              <a:ext cx="313905" cy="313905"/>
              <a:chOff x="1181047" y="3749416"/>
              <a:chExt cx="230102" cy="230102"/>
            </a:xfrm>
            <a:solidFill>
              <a:srgbClr val="FFCE34"/>
            </a:solidFill>
          </p:grpSpPr>
          <p:sp>
            <p:nvSpPr>
              <p:cNvPr id="50" name="Freeform: Shape 49">
                <a:extLst>
                  <a:ext uri="{FF2B5EF4-FFF2-40B4-BE49-F238E27FC236}">
                    <a16:creationId xmlns:a16="http://schemas.microsoft.com/office/drawing/2014/main" id="{96440FA0-E2AE-ADF5-30DB-1E1A8E966C0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51" name="Freeform: Shape 50">
                <a:extLst>
                  <a:ext uri="{FF2B5EF4-FFF2-40B4-BE49-F238E27FC236}">
                    <a16:creationId xmlns:a16="http://schemas.microsoft.com/office/drawing/2014/main" id="{B59BC347-575D-F26F-5E7E-79C8B1B401C1}"/>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56" name="Group 55">
            <a:extLst>
              <a:ext uri="{FF2B5EF4-FFF2-40B4-BE49-F238E27FC236}">
                <a16:creationId xmlns:a16="http://schemas.microsoft.com/office/drawing/2014/main" id="{C85C48BD-9110-0469-61C9-B65714B22C07}"/>
              </a:ext>
            </a:extLst>
          </p:cNvPr>
          <p:cNvGrpSpPr/>
          <p:nvPr/>
        </p:nvGrpSpPr>
        <p:grpSpPr>
          <a:xfrm>
            <a:off x="643361" y="4862843"/>
            <a:ext cx="10083778" cy="307777"/>
            <a:chOff x="624080" y="2951799"/>
            <a:chExt cx="13757571" cy="419909"/>
          </a:xfrm>
        </p:grpSpPr>
        <p:sp>
          <p:nvSpPr>
            <p:cNvPr id="57" name="TextBox 56">
              <a:extLst>
                <a:ext uri="{FF2B5EF4-FFF2-40B4-BE49-F238E27FC236}">
                  <a16:creationId xmlns:a16="http://schemas.microsoft.com/office/drawing/2014/main" id="{1C5533E0-ADC6-02C4-D9BE-0498DD9BF0D0}"/>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Temporary suspension</a:t>
              </a:r>
            </a:p>
          </p:txBody>
        </p:sp>
        <p:grpSp>
          <p:nvGrpSpPr>
            <p:cNvPr id="58" name="Group 57">
              <a:extLst>
                <a:ext uri="{FF2B5EF4-FFF2-40B4-BE49-F238E27FC236}">
                  <a16:creationId xmlns:a16="http://schemas.microsoft.com/office/drawing/2014/main" id="{56866AA6-EF4A-BA63-A008-78BEAA53D14F}"/>
                </a:ext>
              </a:extLst>
            </p:cNvPr>
            <p:cNvGrpSpPr/>
            <p:nvPr/>
          </p:nvGrpSpPr>
          <p:grpSpPr>
            <a:xfrm>
              <a:off x="624080" y="3007459"/>
              <a:ext cx="313905" cy="313905"/>
              <a:chOff x="1181047" y="3749416"/>
              <a:chExt cx="230102" cy="230102"/>
            </a:xfrm>
            <a:solidFill>
              <a:srgbClr val="FFCE34"/>
            </a:solidFill>
          </p:grpSpPr>
          <p:sp>
            <p:nvSpPr>
              <p:cNvPr id="59" name="Freeform: Shape 58">
                <a:extLst>
                  <a:ext uri="{FF2B5EF4-FFF2-40B4-BE49-F238E27FC236}">
                    <a16:creationId xmlns:a16="http://schemas.microsoft.com/office/drawing/2014/main" id="{A73C28AF-852A-971D-1F62-EA44D99A16E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60" name="Freeform: Shape 59">
                <a:extLst>
                  <a:ext uri="{FF2B5EF4-FFF2-40B4-BE49-F238E27FC236}">
                    <a16:creationId xmlns:a16="http://schemas.microsoft.com/office/drawing/2014/main" id="{98DE8CE8-EFA5-7E08-00BB-3D91647208F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61" name="Group 60">
            <a:extLst>
              <a:ext uri="{FF2B5EF4-FFF2-40B4-BE49-F238E27FC236}">
                <a16:creationId xmlns:a16="http://schemas.microsoft.com/office/drawing/2014/main" id="{6E649E1C-61D4-8C59-D644-AD0FCA03C816}"/>
              </a:ext>
            </a:extLst>
          </p:cNvPr>
          <p:cNvGrpSpPr/>
          <p:nvPr/>
        </p:nvGrpSpPr>
        <p:grpSpPr>
          <a:xfrm>
            <a:off x="643361" y="5221798"/>
            <a:ext cx="10083778" cy="307777"/>
            <a:chOff x="624080" y="2951799"/>
            <a:chExt cx="13757571" cy="419909"/>
          </a:xfrm>
        </p:grpSpPr>
        <p:sp>
          <p:nvSpPr>
            <p:cNvPr id="62" name="TextBox 61">
              <a:extLst>
                <a:ext uri="{FF2B5EF4-FFF2-40B4-BE49-F238E27FC236}">
                  <a16:creationId xmlns:a16="http://schemas.microsoft.com/office/drawing/2014/main" id="{4FDA05AE-4C2F-04E2-5681-67B313324CD6}"/>
                </a:ext>
              </a:extLst>
            </p:cNvPr>
            <p:cNvSpPr txBox="1"/>
            <p:nvPr/>
          </p:nvSpPr>
          <p:spPr>
            <a:xfrm>
              <a:off x="935505" y="2951799"/>
              <a:ext cx="13446146" cy="419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Gotham Book" panose="02000604040000020004" pitchFamily="50" charset="0"/>
                </a:rPr>
                <a:t>Revocation</a:t>
              </a:r>
            </a:p>
          </p:txBody>
        </p:sp>
        <p:grpSp>
          <p:nvGrpSpPr>
            <p:cNvPr id="63" name="Group 62">
              <a:extLst>
                <a:ext uri="{FF2B5EF4-FFF2-40B4-BE49-F238E27FC236}">
                  <a16:creationId xmlns:a16="http://schemas.microsoft.com/office/drawing/2014/main" id="{D2182FF9-6080-D99D-B841-A0AAC4E7F5B0}"/>
                </a:ext>
              </a:extLst>
            </p:cNvPr>
            <p:cNvGrpSpPr/>
            <p:nvPr/>
          </p:nvGrpSpPr>
          <p:grpSpPr>
            <a:xfrm>
              <a:off x="624080" y="3007459"/>
              <a:ext cx="313905" cy="313905"/>
              <a:chOff x="1181047" y="3749416"/>
              <a:chExt cx="230102" cy="230102"/>
            </a:xfrm>
            <a:solidFill>
              <a:srgbClr val="FFCE34"/>
            </a:solidFill>
          </p:grpSpPr>
          <p:sp>
            <p:nvSpPr>
              <p:cNvPr id="64" name="Freeform: Shape 63">
                <a:extLst>
                  <a:ext uri="{FF2B5EF4-FFF2-40B4-BE49-F238E27FC236}">
                    <a16:creationId xmlns:a16="http://schemas.microsoft.com/office/drawing/2014/main" id="{467CF333-10C3-D391-59D5-4C31BB3B5F4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65" name="Freeform: Shape 64">
                <a:extLst>
                  <a:ext uri="{FF2B5EF4-FFF2-40B4-BE49-F238E27FC236}">
                    <a16:creationId xmlns:a16="http://schemas.microsoft.com/office/drawing/2014/main" id="{CEE8B7E7-C961-5906-A8A7-40EADCAF6C8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Tree>
    <p:extLst>
      <p:ext uri="{BB962C8B-B14F-4D97-AF65-F5344CB8AC3E}">
        <p14:creationId xmlns:p14="http://schemas.microsoft.com/office/powerpoint/2010/main" val="2599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FE443B10-33E1-643D-5750-55EAF48CE15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1" y="1057589"/>
            <a:ext cx="7629993" cy="5074306"/>
          </a:xfrm>
          <a:prstGeom prst="rect">
            <a:avLst/>
          </a:prstGeom>
        </p:spPr>
      </p:pic>
      <p:sp>
        <p:nvSpPr>
          <p:cNvPr id="40" name="Rectangle 39">
            <a:extLst>
              <a:ext uri="{FF2B5EF4-FFF2-40B4-BE49-F238E27FC236}">
                <a16:creationId xmlns:a16="http://schemas.microsoft.com/office/drawing/2014/main" id="{03B92495-0E5A-A8AC-DBC5-7722D474AF76}"/>
              </a:ext>
            </a:extLst>
          </p:cNvPr>
          <p:cNvSpPr/>
          <p:nvPr/>
        </p:nvSpPr>
        <p:spPr>
          <a:xfrm>
            <a:off x="1" y="1057589"/>
            <a:ext cx="12182298" cy="5224366"/>
          </a:xfrm>
          <a:prstGeom prst="rect">
            <a:avLst/>
          </a:prstGeom>
          <a:gradFill>
            <a:gsLst>
              <a:gs pos="0">
                <a:schemeClr val="tx1">
                  <a:alpha val="29000"/>
                </a:schemeClr>
              </a:gs>
              <a:gs pos="45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Common Mistakes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1" name="Group 40">
            <a:extLst>
              <a:ext uri="{FF2B5EF4-FFF2-40B4-BE49-F238E27FC236}">
                <a16:creationId xmlns:a16="http://schemas.microsoft.com/office/drawing/2014/main" id="{D6C923BC-CF03-0B41-AE05-C611D1B35A64}"/>
              </a:ext>
            </a:extLst>
          </p:cNvPr>
          <p:cNvGrpSpPr/>
          <p:nvPr/>
        </p:nvGrpSpPr>
        <p:grpSpPr>
          <a:xfrm>
            <a:off x="5876078" y="1403332"/>
            <a:ext cx="5777488" cy="646331"/>
            <a:chOff x="624080" y="2973888"/>
            <a:chExt cx="5777488" cy="646331"/>
          </a:xfrm>
        </p:grpSpPr>
        <p:sp>
          <p:nvSpPr>
            <p:cNvPr id="42" name="TextBox 41">
              <a:extLst>
                <a:ext uri="{FF2B5EF4-FFF2-40B4-BE49-F238E27FC236}">
                  <a16:creationId xmlns:a16="http://schemas.microsoft.com/office/drawing/2014/main" id="{F8EE2203-8851-18AC-664C-2FF8DF422A2B}"/>
                </a:ext>
              </a:extLst>
            </p:cNvPr>
            <p:cNvSpPr txBox="1"/>
            <p:nvPr/>
          </p:nvSpPr>
          <p:spPr>
            <a:xfrm>
              <a:off x="983703" y="2973888"/>
              <a:ext cx="54178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Waiting until next renewal cycle to report. Reporting is required within 30 days.</a:t>
              </a:r>
            </a:p>
          </p:txBody>
        </p:sp>
        <p:grpSp>
          <p:nvGrpSpPr>
            <p:cNvPr id="43" name="Group 42">
              <a:extLst>
                <a:ext uri="{FF2B5EF4-FFF2-40B4-BE49-F238E27FC236}">
                  <a16:creationId xmlns:a16="http://schemas.microsoft.com/office/drawing/2014/main" id="{B2521E64-F0F3-A82E-6757-1D30221B3E72}"/>
                </a:ext>
              </a:extLst>
            </p:cNvPr>
            <p:cNvGrpSpPr/>
            <p:nvPr/>
          </p:nvGrpSpPr>
          <p:grpSpPr>
            <a:xfrm>
              <a:off x="624080" y="3007459"/>
              <a:ext cx="313905" cy="313905"/>
              <a:chOff x="1181047" y="3749416"/>
              <a:chExt cx="230102" cy="230102"/>
            </a:xfrm>
            <a:solidFill>
              <a:srgbClr val="FFCE34"/>
            </a:solidFill>
          </p:grpSpPr>
          <p:sp>
            <p:nvSpPr>
              <p:cNvPr id="44" name="Freeform: Shape 43">
                <a:extLst>
                  <a:ext uri="{FF2B5EF4-FFF2-40B4-BE49-F238E27FC236}">
                    <a16:creationId xmlns:a16="http://schemas.microsoft.com/office/drawing/2014/main" id="{99148AF8-51D3-D6A7-5416-34B2E9F3311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45" name="Freeform: Shape 44">
                <a:extLst>
                  <a:ext uri="{FF2B5EF4-FFF2-40B4-BE49-F238E27FC236}">
                    <a16:creationId xmlns:a16="http://schemas.microsoft.com/office/drawing/2014/main" id="{B3EF7898-503D-B8F8-E38E-2E1A960B8DA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grpSp>
        <p:nvGrpSpPr>
          <p:cNvPr id="2" name="Group 1">
            <a:extLst>
              <a:ext uri="{FF2B5EF4-FFF2-40B4-BE49-F238E27FC236}">
                <a16:creationId xmlns:a16="http://schemas.microsoft.com/office/drawing/2014/main" id="{0AD1B4C7-1700-0A7D-83B0-612B657FF238}"/>
              </a:ext>
            </a:extLst>
          </p:cNvPr>
          <p:cNvGrpSpPr/>
          <p:nvPr/>
        </p:nvGrpSpPr>
        <p:grpSpPr>
          <a:xfrm>
            <a:off x="5891788" y="2193057"/>
            <a:ext cx="5605668" cy="1200329"/>
            <a:chOff x="624080" y="2973888"/>
            <a:chExt cx="5605668" cy="1200329"/>
          </a:xfrm>
        </p:grpSpPr>
        <p:sp>
          <p:nvSpPr>
            <p:cNvPr id="3" name="TextBox 2">
              <a:extLst>
                <a:ext uri="{FF2B5EF4-FFF2-40B4-BE49-F238E27FC236}">
                  <a16:creationId xmlns:a16="http://schemas.microsoft.com/office/drawing/2014/main" id="{FBC6DDBD-33AB-3885-607F-85BF34310A66}"/>
                </a:ext>
              </a:extLst>
            </p:cNvPr>
            <p:cNvSpPr txBox="1"/>
            <p:nvPr/>
          </p:nvSpPr>
          <p:spPr>
            <a:xfrm>
              <a:off x="983703" y="2973888"/>
              <a:ext cx="52460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Waiting to report a complaint until the firm has investigated or until the next renewal. Reporting is required at the initiation of a complaint.</a:t>
              </a:r>
            </a:p>
          </p:txBody>
        </p:sp>
        <p:grpSp>
          <p:nvGrpSpPr>
            <p:cNvPr id="14" name="Group 13">
              <a:extLst>
                <a:ext uri="{FF2B5EF4-FFF2-40B4-BE49-F238E27FC236}">
                  <a16:creationId xmlns:a16="http://schemas.microsoft.com/office/drawing/2014/main" id="{5AED5C72-50B0-04F1-57BF-F1E93FBDA400}"/>
                </a:ext>
              </a:extLst>
            </p:cNvPr>
            <p:cNvGrpSpPr/>
            <p:nvPr/>
          </p:nvGrpSpPr>
          <p:grpSpPr>
            <a:xfrm>
              <a:off x="624080" y="3007459"/>
              <a:ext cx="313905" cy="313905"/>
              <a:chOff x="1181047" y="3749416"/>
              <a:chExt cx="230102" cy="230102"/>
            </a:xfrm>
            <a:solidFill>
              <a:srgbClr val="FFCE34"/>
            </a:solidFill>
          </p:grpSpPr>
          <p:sp>
            <p:nvSpPr>
              <p:cNvPr id="15" name="Freeform: Shape 14">
                <a:extLst>
                  <a:ext uri="{FF2B5EF4-FFF2-40B4-BE49-F238E27FC236}">
                    <a16:creationId xmlns:a16="http://schemas.microsoft.com/office/drawing/2014/main" id="{95C4C182-B258-0B98-9AAA-C4EE08474D3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16" name="Freeform: Shape 15">
                <a:extLst>
                  <a:ext uri="{FF2B5EF4-FFF2-40B4-BE49-F238E27FC236}">
                    <a16:creationId xmlns:a16="http://schemas.microsoft.com/office/drawing/2014/main" id="{ABF048D7-7910-646C-5FEC-705DB2D01C9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grpSp>
        <p:nvGrpSpPr>
          <p:cNvPr id="17" name="Group 16">
            <a:extLst>
              <a:ext uri="{FF2B5EF4-FFF2-40B4-BE49-F238E27FC236}">
                <a16:creationId xmlns:a16="http://schemas.microsoft.com/office/drawing/2014/main" id="{AC2F2AC5-17CE-CABE-44AC-2920657F4345}"/>
              </a:ext>
            </a:extLst>
          </p:cNvPr>
          <p:cNvGrpSpPr/>
          <p:nvPr/>
        </p:nvGrpSpPr>
        <p:grpSpPr>
          <a:xfrm>
            <a:off x="5907498" y="3657332"/>
            <a:ext cx="5589958" cy="1200329"/>
            <a:chOff x="624080" y="2973888"/>
            <a:chExt cx="5589958" cy="1200329"/>
          </a:xfrm>
        </p:grpSpPr>
        <p:sp>
          <p:nvSpPr>
            <p:cNvPr id="18" name="TextBox 17">
              <a:extLst>
                <a:ext uri="{FF2B5EF4-FFF2-40B4-BE49-F238E27FC236}">
                  <a16:creationId xmlns:a16="http://schemas.microsoft.com/office/drawing/2014/main" id="{6F94114A-6355-53F1-1886-C6935771A8B3}"/>
                </a:ext>
              </a:extLst>
            </p:cNvPr>
            <p:cNvSpPr txBox="1"/>
            <p:nvPr/>
          </p:nvSpPr>
          <p:spPr>
            <a:xfrm>
              <a:off x="983703" y="2973888"/>
              <a:ext cx="52303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Not reporting events unrelated to Professional Services. Some events that require reporting do not have to involve Professional Services.</a:t>
              </a:r>
            </a:p>
          </p:txBody>
        </p:sp>
        <p:grpSp>
          <p:nvGrpSpPr>
            <p:cNvPr id="19" name="Group 18">
              <a:extLst>
                <a:ext uri="{FF2B5EF4-FFF2-40B4-BE49-F238E27FC236}">
                  <a16:creationId xmlns:a16="http://schemas.microsoft.com/office/drawing/2014/main" id="{D0EC799F-2898-0AE6-0763-99581B8CAAC3}"/>
                </a:ext>
              </a:extLst>
            </p:cNvPr>
            <p:cNvGrpSpPr/>
            <p:nvPr/>
          </p:nvGrpSpPr>
          <p:grpSpPr>
            <a:xfrm>
              <a:off x="624080" y="3007459"/>
              <a:ext cx="313905" cy="313905"/>
              <a:chOff x="1181047" y="3749416"/>
              <a:chExt cx="230102" cy="230102"/>
            </a:xfrm>
            <a:solidFill>
              <a:srgbClr val="FFCE34"/>
            </a:solidFill>
          </p:grpSpPr>
          <p:sp>
            <p:nvSpPr>
              <p:cNvPr id="20" name="Freeform: Shape 19">
                <a:extLst>
                  <a:ext uri="{FF2B5EF4-FFF2-40B4-BE49-F238E27FC236}">
                    <a16:creationId xmlns:a16="http://schemas.microsoft.com/office/drawing/2014/main" id="{79284A09-B5C7-A85D-B922-29986FA87AF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21" name="Freeform: Shape 20">
                <a:extLst>
                  <a:ext uri="{FF2B5EF4-FFF2-40B4-BE49-F238E27FC236}">
                    <a16:creationId xmlns:a16="http://schemas.microsoft.com/office/drawing/2014/main" id="{FA0DEFDA-D1E4-9F5E-1DF0-1FF5BB53A6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grpSp>
        <p:nvGrpSpPr>
          <p:cNvPr id="22" name="Group 21">
            <a:extLst>
              <a:ext uri="{FF2B5EF4-FFF2-40B4-BE49-F238E27FC236}">
                <a16:creationId xmlns:a16="http://schemas.microsoft.com/office/drawing/2014/main" id="{3DBFAA5D-BC4D-37E3-E13F-FF489051C0F6}"/>
              </a:ext>
            </a:extLst>
          </p:cNvPr>
          <p:cNvGrpSpPr/>
          <p:nvPr/>
        </p:nvGrpSpPr>
        <p:grpSpPr>
          <a:xfrm>
            <a:off x="5891788" y="5044131"/>
            <a:ext cx="5605668" cy="369332"/>
            <a:chOff x="624080" y="2973888"/>
            <a:chExt cx="5605668" cy="369332"/>
          </a:xfrm>
        </p:grpSpPr>
        <p:sp>
          <p:nvSpPr>
            <p:cNvPr id="23" name="TextBox 22">
              <a:extLst>
                <a:ext uri="{FF2B5EF4-FFF2-40B4-BE49-F238E27FC236}">
                  <a16:creationId xmlns:a16="http://schemas.microsoft.com/office/drawing/2014/main" id="{B8D7CEA9-792A-7A56-BD72-D2EAE20377E1}"/>
                </a:ext>
              </a:extLst>
            </p:cNvPr>
            <p:cNvSpPr txBox="1"/>
            <p:nvPr/>
          </p:nvSpPr>
          <p:spPr>
            <a:xfrm>
              <a:off x="983703" y="2973888"/>
              <a:ext cx="52460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Light" pitchFamily="50" charset="0"/>
                </a:rPr>
                <a:t>Assuming your firm will handle reporting.</a:t>
              </a:r>
            </a:p>
          </p:txBody>
        </p:sp>
        <p:grpSp>
          <p:nvGrpSpPr>
            <p:cNvPr id="24" name="Group 23">
              <a:extLst>
                <a:ext uri="{FF2B5EF4-FFF2-40B4-BE49-F238E27FC236}">
                  <a16:creationId xmlns:a16="http://schemas.microsoft.com/office/drawing/2014/main" id="{F69ABF4A-801F-D4B7-C907-493811891948}"/>
                </a:ext>
              </a:extLst>
            </p:cNvPr>
            <p:cNvGrpSpPr/>
            <p:nvPr/>
          </p:nvGrpSpPr>
          <p:grpSpPr>
            <a:xfrm>
              <a:off x="624080" y="3007459"/>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EC7190ED-D1F8-57BD-3243-F5AC1CAA4E1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dirty="0">
                  <a:solidFill>
                    <a:schemeClr val="bg1"/>
                  </a:solidFill>
                  <a:latin typeface="Gotham Light" pitchFamily="50" charset="0"/>
                </a:endParaRPr>
              </a:p>
            </p:txBody>
          </p:sp>
          <p:sp>
            <p:nvSpPr>
              <p:cNvPr id="26" name="Freeform: Shape 25">
                <a:extLst>
                  <a:ext uri="{FF2B5EF4-FFF2-40B4-BE49-F238E27FC236}">
                    <a16:creationId xmlns:a16="http://schemas.microsoft.com/office/drawing/2014/main" id="{2C528F8A-3756-768B-CF21-E2E1ABDED0A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1600" dirty="0">
                  <a:solidFill>
                    <a:schemeClr val="bg1"/>
                  </a:solidFill>
                  <a:latin typeface="Gotham Light" pitchFamily="50" charset="0"/>
                </a:endParaRPr>
              </a:p>
            </p:txBody>
          </p:sp>
        </p:grpSp>
      </p:grpSp>
    </p:spTree>
    <p:extLst>
      <p:ext uri="{BB962C8B-B14F-4D97-AF65-F5344CB8AC3E}">
        <p14:creationId xmlns:p14="http://schemas.microsoft.com/office/powerpoint/2010/main" val="13495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336962"/>
            <a:ext cx="12237908" cy="3567554"/>
            <a:chOff x="0" y="1565564"/>
            <a:chExt cx="12237908" cy="3567554"/>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6</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Determine what Information </a:t>
              </a:r>
              <a:r>
                <a:rPr lang="en-US" sz="3200" dirty="0">
                  <a:solidFill>
                    <a:schemeClr val="bg1"/>
                  </a:solidFill>
                  <a:latin typeface="Gotham Light" pitchFamily="50" charset="0"/>
                </a:rPr>
                <a:t>M</a:t>
              </a:r>
              <a:r>
                <a:rPr kumimoji="0" lang="en-US" sz="3200" i="0" u="none" strike="noStrike" kern="1200" cap="none" spc="0" normalizeH="0" baseline="0" noProof="0" dirty="0" err="1">
                  <a:ln>
                    <a:noFill/>
                  </a:ln>
                  <a:solidFill>
                    <a:schemeClr val="bg1"/>
                  </a:solidFill>
                  <a:effectLst/>
                  <a:uLnTx/>
                  <a:uFillTx/>
                  <a:latin typeface="Gotham Light" pitchFamily="50" charset="0"/>
                </a:rPr>
                <a:t>ust</a:t>
              </a:r>
              <a:r>
                <a:rPr kumimoji="0" lang="en-US" sz="3200" i="0" u="none" strike="noStrike" kern="1200" cap="none" spc="0" normalizeH="0" baseline="0" noProof="0" dirty="0">
                  <a:ln>
                    <a:noFill/>
                  </a:ln>
                  <a:solidFill>
                    <a:schemeClr val="bg1"/>
                  </a:solidFill>
                  <a:effectLst/>
                  <a:uLnTx/>
                  <a:uFillTx/>
                  <a:latin typeface="Gotham Light" pitchFamily="50" charset="0"/>
                </a:rPr>
                <a:t> be Provided to the Client and When to Document the Exchange of Information</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567554"/>
              <a:chOff x="0" y="1565564"/>
              <a:chExt cx="12237908" cy="3567554"/>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5133118"/>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FBDFBE43-0B4B-DB24-8B73-8D6A40DA7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42125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Providing Information – Guidance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 name="Content Placeholder 5">
            <a:extLst>
              <a:ext uri="{FF2B5EF4-FFF2-40B4-BE49-F238E27FC236}">
                <a16:creationId xmlns:a16="http://schemas.microsoft.com/office/drawing/2014/main" id="{47053F23-3131-D314-0BA9-C18BD9989E60}"/>
              </a:ext>
            </a:extLst>
          </p:cNvPr>
          <p:cNvPicPr>
            <a:picLocks noGrp="1" noChangeAspect="1"/>
          </p:cNvPicPr>
          <p:nvPr>
            <p:ph idx="1"/>
          </p:nvPr>
        </p:nvPicPr>
        <p:blipFill rotWithShape="1">
          <a:blip r:embed="rId4"/>
          <a:srcRect t="3869"/>
          <a:stretch/>
        </p:blipFill>
        <p:spPr>
          <a:xfrm>
            <a:off x="517908" y="1136132"/>
            <a:ext cx="6081137" cy="4517790"/>
          </a:xfrm>
        </p:spPr>
      </p:pic>
      <p:sp>
        <p:nvSpPr>
          <p:cNvPr id="3" name="TextBox 2">
            <a:extLst>
              <a:ext uri="{FF2B5EF4-FFF2-40B4-BE49-F238E27FC236}">
                <a16:creationId xmlns:a16="http://schemas.microsoft.com/office/drawing/2014/main" id="{2D41B4EF-94F0-573D-767A-6252617754B1}"/>
              </a:ext>
            </a:extLst>
          </p:cNvPr>
          <p:cNvSpPr txBox="1"/>
          <p:nvPr/>
        </p:nvSpPr>
        <p:spPr>
          <a:xfrm>
            <a:off x="7099224" y="1961114"/>
            <a:ext cx="4868396" cy="1938992"/>
          </a:xfrm>
          <a:prstGeom prst="rect">
            <a:avLst/>
          </a:prstGeom>
          <a:noFill/>
        </p:spPr>
        <p:txBody>
          <a:bodyPr wrap="square" rtlCol="0">
            <a:spAutoFit/>
          </a:bodyPr>
          <a:lstStyle/>
          <a:p>
            <a:r>
              <a:rPr lang="en-US" sz="2400" dirty="0">
                <a:latin typeface="Gotham" panose="02000604040000020004" pitchFamily="50" charset="0"/>
              </a:rPr>
              <a:t>The </a:t>
            </a:r>
            <a:r>
              <a:rPr lang="en-US" sz="2400" i="1" dirty="0">
                <a:latin typeface="Gotham" panose="02000604040000020004" pitchFamily="50" charset="0"/>
              </a:rPr>
              <a:t>Roadmap </a:t>
            </a:r>
            <a:r>
              <a:rPr lang="en-US" sz="2400" dirty="0">
                <a:latin typeface="Gotham" panose="02000604040000020004" pitchFamily="50" charset="0"/>
              </a:rPr>
              <a:t>includes the Financial Advice Engagements Disclosure Guide (p. 10) and the Financial Planning Engagements Disclosure Guide (p. 14).</a:t>
            </a:r>
          </a:p>
        </p:txBody>
      </p:sp>
    </p:spTree>
    <p:extLst>
      <p:ext uri="{BB962C8B-B14F-4D97-AF65-F5344CB8AC3E}">
        <p14:creationId xmlns:p14="http://schemas.microsoft.com/office/powerpoint/2010/main" val="4242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3249637"/>
            <a:ext cx="12192000" cy="309586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All Financial Advice Arrangements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5C8EF0B0-F02E-DCFD-3451-8C4310650083}"/>
              </a:ext>
            </a:extLst>
          </p:cNvPr>
          <p:cNvGrpSpPr/>
          <p:nvPr/>
        </p:nvGrpSpPr>
        <p:grpSpPr>
          <a:xfrm>
            <a:off x="803981" y="3534850"/>
            <a:ext cx="10685081" cy="792480"/>
            <a:chOff x="803981" y="3051273"/>
            <a:chExt cx="10685081" cy="792480"/>
          </a:xfrm>
        </p:grpSpPr>
        <p:sp>
          <p:nvSpPr>
            <p:cNvPr id="15" name="TextBox 14">
              <a:extLst>
                <a:ext uri="{FF2B5EF4-FFF2-40B4-BE49-F238E27FC236}">
                  <a16:creationId xmlns:a16="http://schemas.microsoft.com/office/drawing/2014/main" id="{9DE5BB81-5101-CABC-D539-C942DBE758F5}"/>
                </a:ext>
              </a:extLst>
            </p:cNvPr>
            <p:cNvSpPr txBox="1"/>
            <p:nvPr/>
          </p:nvSpPr>
          <p:spPr>
            <a:xfrm>
              <a:off x="1649203" y="3201017"/>
              <a:ext cx="9839859" cy="461665"/>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Best Practice</a:t>
              </a:r>
              <a:endParaRPr lang="en-US" sz="2400" dirty="0">
                <a:solidFill>
                  <a:srgbClr val="FFCE34"/>
                </a:solidFill>
                <a:latin typeface="Gotham Book" panose="02000604040000020004" pitchFamily="50" charset="0"/>
              </a:endParaRP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757487" y="4440061"/>
            <a:ext cx="10896079" cy="1015663"/>
          </a:xfrm>
          <a:prstGeom prst="rect">
            <a:avLst/>
          </a:prstGeom>
          <a:noFill/>
        </p:spPr>
        <p:txBody>
          <a:bodyPr wrap="square" rtlCol="0">
            <a:spAutoFit/>
          </a:bodyPr>
          <a:lstStyle/>
          <a:p>
            <a:pPr lvl="0">
              <a:defRPr/>
            </a:pPr>
            <a:r>
              <a:rPr lang="en-US" sz="2000" dirty="0">
                <a:solidFill>
                  <a:schemeClr val="bg1"/>
                </a:solidFill>
                <a:latin typeface="Gotham Book" panose="02000604040000020004" pitchFamily="50" charset="0"/>
              </a:rPr>
              <a:t>For CFP® professionals in firms, understand whether your firm retains the information that the </a:t>
            </a:r>
            <a:r>
              <a:rPr lang="en-US" sz="2000" i="1" dirty="0">
                <a:solidFill>
                  <a:schemeClr val="bg1"/>
                </a:solidFill>
                <a:latin typeface="Gotham Book" panose="02000604040000020004" pitchFamily="50" charset="0"/>
              </a:rPr>
              <a:t>Code and Standards</a:t>
            </a:r>
            <a:r>
              <a:rPr lang="en-US" sz="2000" dirty="0">
                <a:solidFill>
                  <a:schemeClr val="bg1"/>
                </a:solidFill>
                <a:latin typeface="Gotham Book" panose="02000604040000020004" pitchFamily="50" charset="0"/>
              </a:rPr>
              <a:t> requires you to document. You may allow a firm to document the information for you, but you have ultimate responsibility to ensure documentation occurs.</a:t>
            </a:r>
          </a:p>
        </p:txBody>
      </p:sp>
      <p:grpSp>
        <p:nvGrpSpPr>
          <p:cNvPr id="14" name="Group 13">
            <a:extLst>
              <a:ext uri="{FF2B5EF4-FFF2-40B4-BE49-F238E27FC236}">
                <a16:creationId xmlns:a16="http://schemas.microsoft.com/office/drawing/2014/main" id="{CD5E9940-AD38-923D-B9FA-85970034A68D}"/>
              </a:ext>
            </a:extLst>
          </p:cNvPr>
          <p:cNvGrpSpPr/>
          <p:nvPr/>
        </p:nvGrpSpPr>
        <p:grpSpPr>
          <a:xfrm>
            <a:off x="803981" y="1241678"/>
            <a:ext cx="10896079" cy="646331"/>
            <a:chOff x="624080" y="2934304"/>
            <a:chExt cx="10787487" cy="646331"/>
          </a:xfrm>
        </p:grpSpPr>
        <p:sp>
          <p:nvSpPr>
            <p:cNvPr id="16" name="TextBox 15">
              <a:extLst>
                <a:ext uri="{FF2B5EF4-FFF2-40B4-BE49-F238E27FC236}">
                  <a16:creationId xmlns:a16="http://schemas.microsoft.com/office/drawing/2014/main" id="{57B88172-0C2E-FD50-62D3-9DA3687350EB}"/>
                </a:ext>
              </a:extLst>
            </p:cNvPr>
            <p:cNvSpPr txBox="1"/>
            <p:nvPr/>
          </p:nvSpPr>
          <p:spPr>
            <a:xfrm>
              <a:off x="937985" y="2934304"/>
              <a:ext cx="104735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Information must be provided to the client in all Financial Advice arrangements at or before the Time of Engagement.</a:t>
              </a:r>
            </a:p>
          </p:txBody>
        </p:sp>
        <p:grpSp>
          <p:nvGrpSpPr>
            <p:cNvPr id="17" name="Group 16">
              <a:extLst>
                <a:ext uri="{FF2B5EF4-FFF2-40B4-BE49-F238E27FC236}">
                  <a16:creationId xmlns:a16="http://schemas.microsoft.com/office/drawing/2014/main" id="{33B87BA9-9CBA-7E5D-8D37-AD727F0FCC7E}"/>
                </a:ext>
              </a:extLst>
            </p:cNvPr>
            <p:cNvGrpSpPr/>
            <p:nvPr/>
          </p:nvGrpSpPr>
          <p:grpSpPr>
            <a:xfrm>
              <a:off x="624080" y="3007459"/>
              <a:ext cx="313905" cy="313905"/>
              <a:chOff x="1181047" y="3749416"/>
              <a:chExt cx="230102" cy="230102"/>
            </a:xfrm>
            <a:solidFill>
              <a:srgbClr val="FFCE34"/>
            </a:solidFill>
          </p:grpSpPr>
          <p:sp>
            <p:nvSpPr>
              <p:cNvPr id="18" name="Freeform: Shape 17">
                <a:extLst>
                  <a:ext uri="{FF2B5EF4-FFF2-40B4-BE49-F238E27FC236}">
                    <a16:creationId xmlns:a16="http://schemas.microsoft.com/office/drawing/2014/main" id="{B4A6C1B9-7945-5D6E-5CE9-BE3FAE40C89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B14008B-4F7B-2639-DA3A-928F9E87B0C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25E9C2F9-9C34-99F6-9D55-B11CD2455983}"/>
              </a:ext>
            </a:extLst>
          </p:cNvPr>
          <p:cNvGrpSpPr/>
          <p:nvPr/>
        </p:nvGrpSpPr>
        <p:grpSpPr>
          <a:xfrm>
            <a:off x="803981" y="2132720"/>
            <a:ext cx="10896079" cy="646331"/>
            <a:chOff x="624080" y="2948372"/>
            <a:chExt cx="10787487" cy="646331"/>
          </a:xfrm>
        </p:grpSpPr>
        <p:sp>
          <p:nvSpPr>
            <p:cNvPr id="25" name="TextBox 24">
              <a:extLst>
                <a:ext uri="{FF2B5EF4-FFF2-40B4-BE49-F238E27FC236}">
                  <a16:creationId xmlns:a16="http://schemas.microsoft.com/office/drawing/2014/main" id="{D0BCE899-AFF7-1E75-203E-6EB349B00108}"/>
                </a:ext>
              </a:extLst>
            </p:cNvPr>
            <p:cNvSpPr txBox="1"/>
            <p:nvPr/>
          </p:nvSpPr>
          <p:spPr>
            <a:xfrm>
              <a:off x="937985" y="2948372"/>
              <a:ext cx="104735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You must document that you have provided the information to the Client even if the information is not provided in writing.</a:t>
              </a:r>
            </a:p>
          </p:txBody>
        </p:sp>
        <p:grpSp>
          <p:nvGrpSpPr>
            <p:cNvPr id="26" name="Group 25">
              <a:extLst>
                <a:ext uri="{FF2B5EF4-FFF2-40B4-BE49-F238E27FC236}">
                  <a16:creationId xmlns:a16="http://schemas.microsoft.com/office/drawing/2014/main" id="{1FD3F0DB-20B6-802A-70D0-E4CFC74C3D10}"/>
                </a:ext>
              </a:extLst>
            </p:cNvPr>
            <p:cNvGrpSpPr/>
            <p:nvPr/>
          </p:nvGrpSpPr>
          <p:grpSpPr>
            <a:xfrm>
              <a:off x="624080" y="3007459"/>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5B4EFD10-51EE-3AD8-83F6-317389D88D7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09C9064-A221-7C45-C2D7-698AD280B3D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044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7" name="Straight Connector 166">
            <a:extLst>
              <a:ext uri="{FF2B5EF4-FFF2-40B4-BE49-F238E27FC236}">
                <a16:creationId xmlns:a16="http://schemas.microsoft.com/office/drawing/2014/main" id="{0822104B-2A6E-241C-DA92-33B6523A5B5F}"/>
              </a:ext>
            </a:extLst>
          </p:cNvPr>
          <p:cNvCxnSpPr>
            <a:cxnSpLocks/>
          </p:cNvCxnSpPr>
          <p:nvPr/>
        </p:nvCxnSpPr>
        <p:spPr>
          <a:xfrm>
            <a:off x="4665232" y="1950322"/>
            <a:ext cx="0" cy="32539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6C21D20-0823-A4E4-EF86-B4A413E9766B}"/>
              </a:ext>
            </a:extLst>
          </p:cNvPr>
          <p:cNvCxnSpPr>
            <a:cxnSpLocks/>
          </p:cNvCxnSpPr>
          <p:nvPr/>
        </p:nvCxnSpPr>
        <p:spPr>
          <a:xfrm>
            <a:off x="7320296" y="1945150"/>
            <a:ext cx="16085" cy="38523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96D117F-C077-F021-68B9-71F5F31B69C8}"/>
              </a:ext>
            </a:extLst>
          </p:cNvPr>
          <p:cNvCxnSpPr>
            <a:cxnSpLocks/>
          </p:cNvCxnSpPr>
          <p:nvPr/>
        </p:nvCxnSpPr>
        <p:spPr>
          <a:xfrm>
            <a:off x="9988060" y="2174691"/>
            <a:ext cx="2863" cy="6857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F8FDDBD-68F3-22CC-93CF-7B3CECD932C0}"/>
              </a:ext>
            </a:extLst>
          </p:cNvPr>
          <p:cNvCxnSpPr/>
          <p:nvPr/>
        </p:nvCxnSpPr>
        <p:spPr>
          <a:xfrm>
            <a:off x="1946668" y="2082494"/>
            <a:ext cx="0" cy="7779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ight Brace 160">
            <a:extLst>
              <a:ext uri="{FF2B5EF4-FFF2-40B4-BE49-F238E27FC236}">
                <a16:creationId xmlns:a16="http://schemas.microsoft.com/office/drawing/2014/main" id="{CB1EE3E2-5B2C-37AF-D931-7A1F20B22805}"/>
              </a:ext>
            </a:extLst>
          </p:cNvPr>
          <p:cNvSpPr/>
          <p:nvPr/>
        </p:nvSpPr>
        <p:spPr>
          <a:xfrm rot="16200000">
            <a:off x="3140627" y="430045"/>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0" name="Group 129">
            <a:extLst>
              <a:ext uri="{FF2B5EF4-FFF2-40B4-BE49-F238E27FC236}">
                <a16:creationId xmlns:a16="http://schemas.microsoft.com/office/drawing/2014/main" id="{A82F43E7-B7D2-7E75-C706-930F941D3EF1}"/>
              </a:ext>
            </a:extLst>
          </p:cNvPr>
          <p:cNvGrpSpPr/>
          <p:nvPr/>
        </p:nvGrpSpPr>
        <p:grpSpPr>
          <a:xfrm>
            <a:off x="6066195" y="2642280"/>
            <a:ext cx="2565772" cy="326532"/>
            <a:chOff x="3357858" y="2894157"/>
            <a:chExt cx="2661941" cy="338771"/>
          </a:xfrm>
        </p:grpSpPr>
        <p:sp>
          <p:nvSpPr>
            <p:cNvPr id="131" name="Rectangle 130">
              <a:extLst>
                <a:ext uri="{FF2B5EF4-FFF2-40B4-BE49-F238E27FC236}">
                  <a16:creationId xmlns:a16="http://schemas.microsoft.com/office/drawing/2014/main" id="{7E392FBE-13D5-67C4-DF5B-E80E1996B58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32" name="TextBox 131">
              <a:extLst>
                <a:ext uri="{FF2B5EF4-FFF2-40B4-BE49-F238E27FC236}">
                  <a16:creationId xmlns:a16="http://schemas.microsoft.com/office/drawing/2014/main" id="{622EB78B-4A7C-D176-2A0C-93CC4183A86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grpSp>
        <p:nvGrpSpPr>
          <p:cNvPr id="133" name="Group 132">
            <a:extLst>
              <a:ext uri="{FF2B5EF4-FFF2-40B4-BE49-F238E27FC236}">
                <a16:creationId xmlns:a16="http://schemas.microsoft.com/office/drawing/2014/main" id="{35E705DC-34F0-CABF-E639-28C62C5598A9}"/>
              </a:ext>
            </a:extLst>
          </p:cNvPr>
          <p:cNvGrpSpPr/>
          <p:nvPr/>
        </p:nvGrpSpPr>
        <p:grpSpPr>
          <a:xfrm>
            <a:off x="6066195" y="3044602"/>
            <a:ext cx="2565772" cy="326532"/>
            <a:chOff x="3357858" y="2894157"/>
            <a:chExt cx="2661941" cy="338771"/>
          </a:xfrm>
        </p:grpSpPr>
        <p:sp>
          <p:nvSpPr>
            <p:cNvPr id="134" name="Rectangle 133">
              <a:extLst>
                <a:ext uri="{FF2B5EF4-FFF2-40B4-BE49-F238E27FC236}">
                  <a16:creationId xmlns:a16="http://schemas.microsoft.com/office/drawing/2014/main" id="{031DFB10-4435-9B8B-4431-A2C18C5196D3}"/>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35" name="TextBox 134">
              <a:extLst>
                <a:ext uri="{FF2B5EF4-FFF2-40B4-BE49-F238E27FC236}">
                  <a16:creationId xmlns:a16="http://schemas.microsoft.com/office/drawing/2014/main" id="{5EDDF4AD-7063-C15A-4310-48E20C65F79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136" name="Group 135">
            <a:extLst>
              <a:ext uri="{FF2B5EF4-FFF2-40B4-BE49-F238E27FC236}">
                <a16:creationId xmlns:a16="http://schemas.microsoft.com/office/drawing/2014/main" id="{1A0FFE50-4AD9-0DDA-1A1B-4A3DC1D35AA5}"/>
              </a:ext>
            </a:extLst>
          </p:cNvPr>
          <p:cNvGrpSpPr/>
          <p:nvPr/>
        </p:nvGrpSpPr>
        <p:grpSpPr>
          <a:xfrm>
            <a:off x="6066195" y="3446925"/>
            <a:ext cx="2565772" cy="326532"/>
            <a:chOff x="3357858" y="2894157"/>
            <a:chExt cx="2661941" cy="338771"/>
          </a:xfrm>
        </p:grpSpPr>
        <p:sp>
          <p:nvSpPr>
            <p:cNvPr id="137" name="Rectangle 136">
              <a:extLst>
                <a:ext uri="{FF2B5EF4-FFF2-40B4-BE49-F238E27FC236}">
                  <a16:creationId xmlns:a16="http://schemas.microsoft.com/office/drawing/2014/main" id="{42CD44D2-A03B-A8D5-390D-813340AF377E}"/>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38" name="TextBox 137">
              <a:extLst>
                <a:ext uri="{FF2B5EF4-FFF2-40B4-BE49-F238E27FC236}">
                  <a16:creationId xmlns:a16="http://schemas.microsoft.com/office/drawing/2014/main" id="{271BB1AB-541E-4FFF-7C4A-EFEC42C6747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139" name="Group 138">
            <a:extLst>
              <a:ext uri="{FF2B5EF4-FFF2-40B4-BE49-F238E27FC236}">
                <a16:creationId xmlns:a16="http://schemas.microsoft.com/office/drawing/2014/main" id="{D31C9B96-FB34-2BCE-02F8-9E19BCFF9AB5}"/>
              </a:ext>
            </a:extLst>
          </p:cNvPr>
          <p:cNvGrpSpPr/>
          <p:nvPr/>
        </p:nvGrpSpPr>
        <p:grpSpPr>
          <a:xfrm>
            <a:off x="6066195" y="3840480"/>
            <a:ext cx="2565772" cy="338554"/>
            <a:chOff x="3357858" y="2885061"/>
            <a:chExt cx="2661941" cy="351244"/>
          </a:xfrm>
        </p:grpSpPr>
        <p:sp>
          <p:nvSpPr>
            <p:cNvPr id="140" name="Rectangle 139">
              <a:extLst>
                <a:ext uri="{FF2B5EF4-FFF2-40B4-BE49-F238E27FC236}">
                  <a16:creationId xmlns:a16="http://schemas.microsoft.com/office/drawing/2014/main" id="{4350BA37-7E49-4A42-DCAA-ED9F1138DD3F}"/>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41" name="TextBox 140">
              <a:extLst>
                <a:ext uri="{FF2B5EF4-FFF2-40B4-BE49-F238E27FC236}">
                  <a16:creationId xmlns:a16="http://schemas.microsoft.com/office/drawing/2014/main" id="{C2FBEAA6-D4AC-BE05-46AE-A6D15F2E02E3}"/>
                </a:ext>
              </a:extLst>
            </p:cNvPr>
            <p:cNvSpPr txBox="1"/>
            <p:nvPr/>
          </p:nvSpPr>
          <p:spPr>
            <a:xfrm>
              <a:off x="3578633" y="2885061"/>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142" name="Group 141">
            <a:extLst>
              <a:ext uri="{FF2B5EF4-FFF2-40B4-BE49-F238E27FC236}">
                <a16:creationId xmlns:a16="http://schemas.microsoft.com/office/drawing/2014/main" id="{168E0C8E-3A94-438F-3549-AEDD9E860A6D}"/>
              </a:ext>
            </a:extLst>
          </p:cNvPr>
          <p:cNvGrpSpPr/>
          <p:nvPr/>
        </p:nvGrpSpPr>
        <p:grpSpPr>
          <a:xfrm>
            <a:off x="6066195" y="4251569"/>
            <a:ext cx="2565772" cy="326532"/>
            <a:chOff x="3357858" y="2894157"/>
            <a:chExt cx="2661941" cy="338771"/>
          </a:xfrm>
        </p:grpSpPr>
        <p:sp>
          <p:nvSpPr>
            <p:cNvPr id="143" name="Rectangle 142">
              <a:extLst>
                <a:ext uri="{FF2B5EF4-FFF2-40B4-BE49-F238E27FC236}">
                  <a16:creationId xmlns:a16="http://schemas.microsoft.com/office/drawing/2014/main" id="{D3549E53-4B73-97A8-0E22-D44E95EFEC2C}"/>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44" name="TextBox 143">
              <a:extLst>
                <a:ext uri="{FF2B5EF4-FFF2-40B4-BE49-F238E27FC236}">
                  <a16:creationId xmlns:a16="http://schemas.microsoft.com/office/drawing/2014/main" id="{D55ECE07-6920-9443-3E8E-6BB17F9BFC5E}"/>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45" name="Group 144">
            <a:extLst>
              <a:ext uri="{FF2B5EF4-FFF2-40B4-BE49-F238E27FC236}">
                <a16:creationId xmlns:a16="http://schemas.microsoft.com/office/drawing/2014/main" id="{ED216E70-DC0A-B614-631E-972130471D40}"/>
              </a:ext>
            </a:extLst>
          </p:cNvPr>
          <p:cNvGrpSpPr/>
          <p:nvPr/>
        </p:nvGrpSpPr>
        <p:grpSpPr>
          <a:xfrm>
            <a:off x="6066195" y="4653891"/>
            <a:ext cx="2565772" cy="326532"/>
            <a:chOff x="3357858" y="2894157"/>
            <a:chExt cx="2661941" cy="338771"/>
          </a:xfrm>
        </p:grpSpPr>
        <p:sp>
          <p:nvSpPr>
            <p:cNvPr id="146" name="Rectangle 145">
              <a:extLst>
                <a:ext uri="{FF2B5EF4-FFF2-40B4-BE49-F238E27FC236}">
                  <a16:creationId xmlns:a16="http://schemas.microsoft.com/office/drawing/2014/main" id="{7241F3AA-639A-2125-1967-13BBD87BE585}"/>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47" name="TextBox 146">
              <a:extLst>
                <a:ext uri="{FF2B5EF4-FFF2-40B4-BE49-F238E27FC236}">
                  <a16:creationId xmlns:a16="http://schemas.microsoft.com/office/drawing/2014/main" id="{82A74E4A-B53B-F44F-2437-8110FC055A47}"/>
                </a:ext>
              </a:extLst>
            </p:cNvPr>
            <p:cNvSpPr txBox="1"/>
            <p:nvPr/>
          </p:nvSpPr>
          <p:spPr>
            <a:xfrm>
              <a:off x="3400642" y="2950163"/>
              <a:ext cx="2565501"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48" name="Group 147">
            <a:extLst>
              <a:ext uri="{FF2B5EF4-FFF2-40B4-BE49-F238E27FC236}">
                <a16:creationId xmlns:a16="http://schemas.microsoft.com/office/drawing/2014/main" id="{3A4878C5-C2F0-6AFB-82E1-D228E2072899}"/>
              </a:ext>
            </a:extLst>
          </p:cNvPr>
          <p:cNvGrpSpPr/>
          <p:nvPr/>
        </p:nvGrpSpPr>
        <p:grpSpPr>
          <a:xfrm>
            <a:off x="6066195" y="5056211"/>
            <a:ext cx="2565772" cy="491970"/>
            <a:chOff x="3357858" y="2894157"/>
            <a:chExt cx="2661941" cy="510410"/>
          </a:xfrm>
        </p:grpSpPr>
        <p:sp>
          <p:nvSpPr>
            <p:cNvPr id="149" name="Rectangle 148">
              <a:extLst>
                <a:ext uri="{FF2B5EF4-FFF2-40B4-BE49-F238E27FC236}">
                  <a16:creationId xmlns:a16="http://schemas.microsoft.com/office/drawing/2014/main" id="{3E6B16FA-AF75-3E64-FD00-74B767332E84}"/>
                </a:ext>
              </a:extLst>
            </p:cNvPr>
            <p:cNvSpPr/>
            <p:nvPr/>
          </p:nvSpPr>
          <p:spPr>
            <a:xfrm>
              <a:off x="3357858" y="2894157"/>
              <a:ext cx="2661941" cy="510410"/>
            </a:xfrm>
            <a:prstGeom prst="rect">
              <a:avLst/>
            </a:prstGeom>
            <a:solidFill>
              <a:srgbClr val="676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Gotham Book" panose="02000604040000020004" pitchFamily="50" charset="0"/>
              </a:endParaRPr>
            </a:p>
          </p:txBody>
        </p:sp>
        <p:sp>
          <p:nvSpPr>
            <p:cNvPr id="150" name="TextBox 149">
              <a:extLst>
                <a:ext uri="{FF2B5EF4-FFF2-40B4-BE49-F238E27FC236}">
                  <a16:creationId xmlns:a16="http://schemas.microsoft.com/office/drawing/2014/main" id="{ECAA321B-21EE-7BC1-FC69-783BB0833284}"/>
                </a:ext>
              </a:extLst>
            </p:cNvPr>
            <p:cNvSpPr txBox="1"/>
            <p:nvPr/>
          </p:nvSpPr>
          <p:spPr>
            <a:xfrm>
              <a:off x="3578633" y="2907466"/>
              <a:ext cx="2220390" cy="478969"/>
            </a:xfrm>
            <a:prstGeom prst="rect">
              <a:avLst/>
            </a:prstGeom>
            <a:noFill/>
          </p:spPr>
          <p:txBody>
            <a:bodyPr wrap="square" rtlCol="0">
              <a:spAutoFit/>
            </a:bodyPr>
            <a:lstStyle/>
            <a:p>
              <a:pPr lvl="0" algn="ctr">
                <a:defRPr/>
              </a:pPr>
              <a:r>
                <a:rPr lang="en-US" sz="800" dirty="0">
                  <a:solidFill>
                    <a:schemeClr val="bg1"/>
                  </a:solidFill>
                  <a:latin typeface="Gotham Book" panose="02000604040000020004" pitchFamily="50" charset="0"/>
                </a:rPr>
                <a:t>Terms of Engagement (Implementing, Monitoring, and Updating Is Required Unless Explicitly Excluded)</a:t>
              </a:r>
            </a:p>
          </p:txBody>
        </p:sp>
      </p:grpSp>
      <p:grpSp>
        <p:nvGrpSpPr>
          <p:cNvPr id="151" name="Group 150">
            <a:extLst>
              <a:ext uri="{FF2B5EF4-FFF2-40B4-BE49-F238E27FC236}">
                <a16:creationId xmlns:a16="http://schemas.microsoft.com/office/drawing/2014/main" id="{1E8DA9DB-82E6-CC71-EE68-B4C389895DE0}"/>
              </a:ext>
            </a:extLst>
          </p:cNvPr>
          <p:cNvGrpSpPr/>
          <p:nvPr/>
        </p:nvGrpSpPr>
        <p:grpSpPr>
          <a:xfrm>
            <a:off x="6066195" y="5616561"/>
            <a:ext cx="2565772" cy="326532"/>
            <a:chOff x="3357858" y="2894157"/>
            <a:chExt cx="2661941" cy="338771"/>
          </a:xfrm>
        </p:grpSpPr>
        <p:sp>
          <p:nvSpPr>
            <p:cNvPr id="152" name="Rectangle 151">
              <a:extLst>
                <a:ext uri="{FF2B5EF4-FFF2-40B4-BE49-F238E27FC236}">
                  <a16:creationId xmlns:a16="http://schemas.microsoft.com/office/drawing/2014/main" id="{F12605DA-9358-AC4B-8489-D766E84A98C7}"/>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53" name="TextBox 152">
              <a:extLst>
                <a:ext uri="{FF2B5EF4-FFF2-40B4-BE49-F238E27FC236}">
                  <a16:creationId xmlns:a16="http://schemas.microsoft.com/office/drawing/2014/main" id="{F9B09C16-DC21-54C0-F447-53880E7FBEFB}"/>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21456"/>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266730"/>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to Provide Information to a Client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7" name="Rectangle 36">
            <a:extLst>
              <a:ext uri="{FF2B5EF4-FFF2-40B4-BE49-F238E27FC236}">
                <a16:creationId xmlns:a16="http://schemas.microsoft.com/office/drawing/2014/main" id="{2F26B0AC-0678-D75C-DA01-6D62EF76FA0D}"/>
              </a:ext>
            </a:extLst>
          </p:cNvPr>
          <p:cNvSpPr/>
          <p:nvPr/>
        </p:nvSpPr>
        <p:spPr>
          <a:xfrm>
            <a:off x="1023632" y="1119342"/>
            <a:ext cx="4917097" cy="50431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Rectangle 37">
            <a:extLst>
              <a:ext uri="{FF2B5EF4-FFF2-40B4-BE49-F238E27FC236}">
                <a16:creationId xmlns:a16="http://schemas.microsoft.com/office/drawing/2014/main" id="{57E3A0C7-89C8-BE18-E285-BD25BE130ACE}"/>
              </a:ext>
            </a:extLst>
          </p:cNvPr>
          <p:cNvSpPr/>
          <p:nvPr/>
        </p:nvSpPr>
        <p:spPr>
          <a:xfrm>
            <a:off x="6076325" y="1119342"/>
            <a:ext cx="4917098" cy="5043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94D699BD-51D3-4903-BE62-6E4B3A5EFCA8}"/>
              </a:ext>
            </a:extLst>
          </p:cNvPr>
          <p:cNvSpPr txBox="1"/>
          <p:nvPr/>
        </p:nvSpPr>
        <p:spPr>
          <a:xfrm>
            <a:off x="1724463" y="1195498"/>
            <a:ext cx="3816235" cy="338554"/>
          </a:xfrm>
          <a:prstGeom prst="rect">
            <a:avLst/>
          </a:prstGeom>
          <a:noFill/>
        </p:spPr>
        <p:txBody>
          <a:bodyPr wrap="square" rtlCol="0">
            <a:spAutoFit/>
          </a:bodyPr>
          <a:lstStyle/>
          <a:p>
            <a:pPr lvl="0" algn="ctr">
              <a:defRPr/>
            </a:pPr>
            <a:r>
              <a:rPr lang="en-US" sz="1600" dirty="0">
                <a:latin typeface="Gotham" panose="02000604040000020004" pitchFamily="50" charset="0"/>
              </a:rPr>
              <a:t>Financial Advice</a:t>
            </a:r>
            <a:endParaRPr lang="en-US" sz="1600" dirty="0">
              <a:latin typeface="Gotham Book" panose="02000604040000020004" pitchFamily="50" charset="0"/>
            </a:endParaRPr>
          </a:p>
        </p:txBody>
      </p:sp>
      <p:grpSp>
        <p:nvGrpSpPr>
          <p:cNvPr id="29" name="Group 28">
            <a:extLst>
              <a:ext uri="{FF2B5EF4-FFF2-40B4-BE49-F238E27FC236}">
                <a16:creationId xmlns:a16="http://schemas.microsoft.com/office/drawing/2014/main" id="{173AF86F-C174-CF97-797F-3C58E43DC4E0}"/>
              </a:ext>
            </a:extLst>
          </p:cNvPr>
          <p:cNvGrpSpPr/>
          <p:nvPr/>
        </p:nvGrpSpPr>
        <p:grpSpPr>
          <a:xfrm>
            <a:off x="684612" y="962456"/>
            <a:ext cx="763850" cy="763850"/>
            <a:chOff x="2194560" y="2994963"/>
            <a:chExt cx="1219200" cy="1219200"/>
          </a:xfrm>
        </p:grpSpPr>
        <p:sp>
          <p:nvSpPr>
            <p:cNvPr id="34" name="Oval 33">
              <a:extLst>
                <a:ext uri="{FF2B5EF4-FFF2-40B4-BE49-F238E27FC236}">
                  <a16:creationId xmlns:a16="http://schemas.microsoft.com/office/drawing/2014/main" id="{DB382CC2-ACBB-CD1F-F883-6C356094B19A}"/>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Oval 34">
              <a:extLst>
                <a:ext uri="{FF2B5EF4-FFF2-40B4-BE49-F238E27FC236}">
                  <a16:creationId xmlns:a16="http://schemas.microsoft.com/office/drawing/2014/main" id="{B2D26B8D-BB54-0D31-4668-BC7A7FDB922F}"/>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41" name="Group 40">
            <a:extLst>
              <a:ext uri="{FF2B5EF4-FFF2-40B4-BE49-F238E27FC236}">
                <a16:creationId xmlns:a16="http://schemas.microsoft.com/office/drawing/2014/main" id="{E0209569-9E49-C448-F3A3-6AE4964FEEC2}"/>
              </a:ext>
            </a:extLst>
          </p:cNvPr>
          <p:cNvGrpSpPr/>
          <p:nvPr/>
        </p:nvGrpSpPr>
        <p:grpSpPr>
          <a:xfrm>
            <a:off x="10591137" y="989576"/>
            <a:ext cx="763850" cy="763850"/>
            <a:chOff x="2194560" y="2994963"/>
            <a:chExt cx="1219200" cy="1219200"/>
          </a:xfrm>
        </p:grpSpPr>
        <p:sp>
          <p:nvSpPr>
            <p:cNvPr id="43" name="Oval 42">
              <a:extLst>
                <a:ext uri="{FF2B5EF4-FFF2-40B4-BE49-F238E27FC236}">
                  <a16:creationId xmlns:a16="http://schemas.microsoft.com/office/drawing/2014/main" id="{3E55F050-DD57-F798-9958-DB1D884D8F85}"/>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Oval 43">
              <a:extLst>
                <a:ext uri="{FF2B5EF4-FFF2-40B4-BE49-F238E27FC236}">
                  <a16:creationId xmlns:a16="http://schemas.microsoft.com/office/drawing/2014/main" id="{8E2EDCBF-D2B1-9B53-8783-CA3E4EC81658}"/>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5" name="TextBox 44">
            <a:extLst>
              <a:ext uri="{FF2B5EF4-FFF2-40B4-BE49-F238E27FC236}">
                <a16:creationId xmlns:a16="http://schemas.microsoft.com/office/drawing/2014/main" id="{9EE03C62-705C-2B0C-B0F2-EA90E92C29E6}"/>
              </a:ext>
            </a:extLst>
          </p:cNvPr>
          <p:cNvSpPr txBox="1"/>
          <p:nvPr/>
        </p:nvSpPr>
        <p:spPr>
          <a:xfrm>
            <a:off x="6558957" y="1195498"/>
            <a:ext cx="3816235" cy="338554"/>
          </a:xfrm>
          <a:prstGeom prst="rect">
            <a:avLst/>
          </a:prstGeom>
          <a:noFill/>
        </p:spPr>
        <p:txBody>
          <a:bodyPr wrap="square" rtlCol="0">
            <a:spAutoFit/>
          </a:bodyPr>
          <a:lstStyle/>
          <a:p>
            <a:pPr lvl="0" algn="ctr">
              <a:defRPr/>
            </a:pPr>
            <a:r>
              <a:rPr lang="en-US" sz="1600" dirty="0">
                <a:solidFill>
                  <a:srgbClr val="FFCE34"/>
                </a:solidFill>
                <a:latin typeface="Gotham" panose="02000604040000020004" pitchFamily="50" charset="0"/>
              </a:rPr>
              <a:t>Financial Planning </a:t>
            </a:r>
            <a:endParaRPr lang="en-US" sz="1600" dirty="0">
              <a:solidFill>
                <a:srgbClr val="FFCE34"/>
              </a:solidFill>
              <a:latin typeface="Gotham Book" panose="02000604040000020004" pitchFamily="50" charset="0"/>
            </a:endParaRPr>
          </a:p>
        </p:txBody>
      </p:sp>
      <p:grpSp>
        <p:nvGrpSpPr>
          <p:cNvPr id="157" name="Group 156">
            <a:extLst>
              <a:ext uri="{FF2B5EF4-FFF2-40B4-BE49-F238E27FC236}">
                <a16:creationId xmlns:a16="http://schemas.microsoft.com/office/drawing/2014/main" id="{AC6B4F74-0D7B-E441-6BAA-BE6C91D2D7FD}"/>
              </a:ext>
            </a:extLst>
          </p:cNvPr>
          <p:cNvGrpSpPr/>
          <p:nvPr/>
        </p:nvGrpSpPr>
        <p:grpSpPr>
          <a:xfrm>
            <a:off x="703689" y="1934764"/>
            <a:ext cx="10615298" cy="571257"/>
            <a:chOff x="703689" y="1934764"/>
            <a:chExt cx="10615298" cy="571257"/>
          </a:xfrm>
        </p:grpSpPr>
        <p:grpSp>
          <p:nvGrpSpPr>
            <p:cNvPr id="53" name="Group 52">
              <a:extLst>
                <a:ext uri="{FF2B5EF4-FFF2-40B4-BE49-F238E27FC236}">
                  <a16:creationId xmlns:a16="http://schemas.microsoft.com/office/drawing/2014/main" id="{7C687A5D-C7B5-CD98-2BD9-17C0FF3AE23D}"/>
                </a:ext>
              </a:extLst>
            </p:cNvPr>
            <p:cNvGrpSpPr/>
            <p:nvPr/>
          </p:nvGrpSpPr>
          <p:grpSpPr>
            <a:xfrm>
              <a:off x="703689" y="1934764"/>
              <a:ext cx="10615298" cy="571257"/>
              <a:chOff x="580634" y="2098355"/>
              <a:chExt cx="11013175" cy="523220"/>
            </a:xfrm>
          </p:grpSpPr>
          <p:grpSp>
            <p:nvGrpSpPr>
              <p:cNvPr id="48" name="Group 47">
                <a:extLst>
                  <a:ext uri="{FF2B5EF4-FFF2-40B4-BE49-F238E27FC236}">
                    <a16:creationId xmlns:a16="http://schemas.microsoft.com/office/drawing/2014/main" id="{2F15009D-396D-1D94-8645-39F05F87945B}"/>
                  </a:ext>
                </a:extLst>
              </p:cNvPr>
              <p:cNvGrpSpPr/>
              <p:nvPr/>
            </p:nvGrpSpPr>
            <p:grpSpPr>
              <a:xfrm>
                <a:off x="580634" y="2098355"/>
                <a:ext cx="5439165" cy="523220"/>
                <a:chOff x="580635" y="2098355"/>
                <a:chExt cx="5309870" cy="523220"/>
              </a:xfrm>
              <a:solidFill>
                <a:srgbClr val="FFCE34"/>
              </a:solidFill>
            </p:grpSpPr>
            <p:sp>
              <p:nvSpPr>
                <p:cNvPr id="46" name="Rectangle 45">
                  <a:extLst>
                    <a:ext uri="{FF2B5EF4-FFF2-40B4-BE49-F238E27FC236}">
                      <a16:creationId xmlns:a16="http://schemas.microsoft.com/office/drawing/2014/main" id="{5BD18186-53F7-300C-80DD-05E0876C3A6C}"/>
                    </a:ext>
                  </a:extLst>
                </p:cNvPr>
                <p:cNvSpPr/>
                <p:nvPr/>
              </p:nvSpPr>
              <p:spPr>
                <a:xfrm>
                  <a:off x="580635"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Rectangle 46">
                  <a:extLst>
                    <a:ext uri="{FF2B5EF4-FFF2-40B4-BE49-F238E27FC236}">
                      <a16:creationId xmlns:a16="http://schemas.microsoft.com/office/drawing/2014/main" id="{A60AF75A-9E10-5426-E318-9E4E1C5682AD}"/>
                    </a:ext>
                  </a:extLst>
                </p:cNvPr>
                <p:cNvSpPr/>
                <p:nvPr/>
              </p:nvSpPr>
              <p:spPr>
                <a:xfrm>
                  <a:off x="3291841" y="2098355"/>
                  <a:ext cx="2598664" cy="52322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49" name="Group 48">
                <a:extLst>
                  <a:ext uri="{FF2B5EF4-FFF2-40B4-BE49-F238E27FC236}">
                    <a16:creationId xmlns:a16="http://schemas.microsoft.com/office/drawing/2014/main" id="{799F1738-262F-953A-72DB-88915EADC1EC}"/>
                  </a:ext>
                </a:extLst>
              </p:cNvPr>
              <p:cNvGrpSpPr/>
              <p:nvPr/>
            </p:nvGrpSpPr>
            <p:grpSpPr>
              <a:xfrm>
                <a:off x="6154644" y="2098355"/>
                <a:ext cx="5439165" cy="523220"/>
                <a:chOff x="580635" y="2098355"/>
                <a:chExt cx="5309870" cy="523220"/>
              </a:xfrm>
            </p:grpSpPr>
            <p:sp>
              <p:nvSpPr>
                <p:cNvPr id="50" name="Rectangle 49">
                  <a:extLst>
                    <a:ext uri="{FF2B5EF4-FFF2-40B4-BE49-F238E27FC236}">
                      <a16:creationId xmlns:a16="http://schemas.microsoft.com/office/drawing/2014/main" id="{DC428280-F9ED-7261-4972-8518C4361490}"/>
                    </a:ext>
                  </a:extLst>
                </p:cNvPr>
                <p:cNvSpPr/>
                <p:nvPr/>
              </p:nvSpPr>
              <p:spPr>
                <a:xfrm>
                  <a:off x="580635"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Rectangle 50">
                  <a:extLst>
                    <a:ext uri="{FF2B5EF4-FFF2-40B4-BE49-F238E27FC236}">
                      <a16:creationId xmlns:a16="http://schemas.microsoft.com/office/drawing/2014/main" id="{7C9480A2-907C-5EC3-EC32-52917E9A846D}"/>
                    </a:ext>
                  </a:extLst>
                </p:cNvPr>
                <p:cNvSpPr/>
                <p:nvPr/>
              </p:nvSpPr>
              <p:spPr>
                <a:xfrm>
                  <a:off x="3291841" y="2098355"/>
                  <a:ext cx="25986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56" name="Group 55">
              <a:extLst>
                <a:ext uri="{FF2B5EF4-FFF2-40B4-BE49-F238E27FC236}">
                  <a16:creationId xmlns:a16="http://schemas.microsoft.com/office/drawing/2014/main" id="{5295151F-AE29-F3E0-DE62-01B5EA57B508}"/>
                </a:ext>
              </a:extLst>
            </p:cNvPr>
            <p:cNvGrpSpPr/>
            <p:nvPr/>
          </p:nvGrpSpPr>
          <p:grpSpPr>
            <a:xfrm>
              <a:off x="889481" y="1996265"/>
              <a:ext cx="4856265" cy="444987"/>
              <a:chOff x="773390" y="2162159"/>
              <a:chExt cx="5038285" cy="461665"/>
            </a:xfrm>
          </p:grpSpPr>
          <p:sp>
            <p:nvSpPr>
              <p:cNvPr id="54" name="TextBox 53">
                <a:extLst>
                  <a:ext uri="{FF2B5EF4-FFF2-40B4-BE49-F238E27FC236}">
                    <a16:creationId xmlns:a16="http://schemas.microsoft.com/office/drawing/2014/main" id="{5FD809F6-081F-701E-F3B8-C40DEAE74E9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in One or More Written Documents</a:t>
                </a:r>
              </a:p>
            </p:txBody>
          </p:sp>
          <p:sp>
            <p:nvSpPr>
              <p:cNvPr id="55" name="TextBox 54">
                <a:extLst>
                  <a:ext uri="{FF2B5EF4-FFF2-40B4-BE49-F238E27FC236}">
                    <a16:creationId xmlns:a16="http://schemas.microsoft.com/office/drawing/2014/main" id="{01B06DB6-F2DE-A16B-42E1-B1AC037A8227}"/>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latin typeface="Gotham Book" panose="02000604040000020004" pitchFamily="50" charset="0"/>
                  </a:rPr>
                  <a:t>Provide Orally or in Writing</a:t>
                </a:r>
              </a:p>
            </p:txBody>
          </p:sp>
        </p:grpSp>
        <p:grpSp>
          <p:nvGrpSpPr>
            <p:cNvPr id="57" name="Group 56">
              <a:extLst>
                <a:ext uri="{FF2B5EF4-FFF2-40B4-BE49-F238E27FC236}">
                  <a16:creationId xmlns:a16="http://schemas.microsoft.com/office/drawing/2014/main" id="{C9EC700B-B5E1-F6A4-03D7-C189E7DCD2A4}"/>
                </a:ext>
              </a:extLst>
            </p:cNvPr>
            <p:cNvGrpSpPr/>
            <p:nvPr/>
          </p:nvGrpSpPr>
          <p:grpSpPr>
            <a:xfrm>
              <a:off x="6291544" y="1996265"/>
              <a:ext cx="4856265" cy="444987"/>
              <a:chOff x="773390" y="2162159"/>
              <a:chExt cx="5038285" cy="461665"/>
            </a:xfrm>
          </p:grpSpPr>
          <p:sp>
            <p:nvSpPr>
              <p:cNvPr id="58" name="TextBox 57">
                <a:extLst>
                  <a:ext uri="{FF2B5EF4-FFF2-40B4-BE49-F238E27FC236}">
                    <a16:creationId xmlns:a16="http://schemas.microsoft.com/office/drawing/2014/main" id="{116A2778-DBCF-42B6-237E-563606C96BA5}"/>
                  </a:ext>
                </a:extLst>
              </p:cNvPr>
              <p:cNvSpPr txBox="1"/>
              <p:nvPr/>
            </p:nvSpPr>
            <p:spPr>
              <a:xfrm>
                <a:off x="773390"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in One or More Written Documents</a:t>
                </a:r>
              </a:p>
            </p:txBody>
          </p:sp>
          <p:sp>
            <p:nvSpPr>
              <p:cNvPr id="59" name="TextBox 58">
                <a:extLst>
                  <a:ext uri="{FF2B5EF4-FFF2-40B4-BE49-F238E27FC236}">
                    <a16:creationId xmlns:a16="http://schemas.microsoft.com/office/drawing/2014/main" id="{AAF91E49-E323-BB24-DFD1-304B1EB711C3}"/>
                  </a:ext>
                </a:extLst>
              </p:cNvPr>
              <p:cNvSpPr txBox="1"/>
              <p:nvPr/>
            </p:nvSpPr>
            <p:spPr>
              <a:xfrm>
                <a:off x="3591285" y="2162159"/>
                <a:ext cx="2220390" cy="461665"/>
              </a:xfrm>
              <a:prstGeom prst="rect">
                <a:avLst/>
              </a:prstGeom>
              <a:noFill/>
            </p:spPr>
            <p:txBody>
              <a:bodyPr wrap="square" rtlCol="0">
                <a:spAutoFit/>
              </a:bodyPr>
              <a:lstStyle/>
              <a:p>
                <a:pPr lvl="0" algn="ctr">
                  <a:defRPr/>
                </a:pPr>
                <a:r>
                  <a:rPr lang="en-US" sz="1100" b="1" dirty="0">
                    <a:solidFill>
                      <a:srgbClr val="FFCE34"/>
                    </a:solidFill>
                    <a:latin typeface="Gotham Book" panose="02000604040000020004" pitchFamily="50" charset="0"/>
                  </a:rPr>
                  <a:t>Provide Orally or in Writing</a:t>
                </a:r>
              </a:p>
            </p:txBody>
          </p:sp>
        </p:grpSp>
      </p:grpSp>
      <p:sp>
        <p:nvSpPr>
          <p:cNvPr id="65" name="Rectangle 64">
            <a:extLst>
              <a:ext uri="{FF2B5EF4-FFF2-40B4-BE49-F238E27FC236}">
                <a16:creationId xmlns:a16="http://schemas.microsoft.com/office/drawing/2014/main" id="{4BD2EA08-3C8A-F1BF-6D6F-2302CAAEB47B}"/>
              </a:ext>
            </a:extLst>
          </p:cNvPr>
          <p:cNvSpPr/>
          <p:nvPr/>
        </p:nvSpPr>
        <p:spPr>
          <a:xfrm>
            <a:off x="703689" y="2642280"/>
            <a:ext cx="2565772" cy="326532"/>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68" name="TextBox 67">
            <a:extLst>
              <a:ext uri="{FF2B5EF4-FFF2-40B4-BE49-F238E27FC236}">
                <a16:creationId xmlns:a16="http://schemas.microsoft.com/office/drawing/2014/main" id="{AA81ADCD-BFEF-D600-23B7-2F4121294E0F}"/>
              </a:ext>
            </a:extLst>
          </p:cNvPr>
          <p:cNvSpPr txBox="1"/>
          <p:nvPr/>
        </p:nvSpPr>
        <p:spPr>
          <a:xfrm>
            <a:off x="916488" y="2696629"/>
            <a:ext cx="2140173" cy="222493"/>
          </a:xfrm>
          <a:prstGeom prst="rect">
            <a:avLst/>
          </a:prstGeom>
          <a:noFill/>
        </p:spPr>
        <p:txBody>
          <a:bodyPr wrap="square" rtlCol="0">
            <a:spAutoFit/>
          </a:bodyPr>
          <a:lstStyle/>
          <a:p>
            <a:pPr lvl="0" algn="ctr">
              <a:defRPr/>
            </a:pPr>
            <a:r>
              <a:rPr lang="en-US" sz="800" dirty="0">
                <a:latin typeface="Gotham Book" panose="02000604040000020004" pitchFamily="50" charset="0"/>
              </a:rPr>
              <a:t>Privacy Policy</a:t>
            </a:r>
          </a:p>
        </p:txBody>
      </p:sp>
      <p:grpSp>
        <p:nvGrpSpPr>
          <p:cNvPr id="154" name="Group 153">
            <a:extLst>
              <a:ext uri="{FF2B5EF4-FFF2-40B4-BE49-F238E27FC236}">
                <a16:creationId xmlns:a16="http://schemas.microsoft.com/office/drawing/2014/main" id="{62EA5A26-E4D8-5A47-3345-6363A03FF90F}"/>
              </a:ext>
            </a:extLst>
          </p:cNvPr>
          <p:cNvGrpSpPr/>
          <p:nvPr/>
        </p:nvGrpSpPr>
        <p:grpSpPr>
          <a:xfrm>
            <a:off x="3380579" y="2642280"/>
            <a:ext cx="2565772" cy="2725268"/>
            <a:chOff x="3357858" y="2749046"/>
            <a:chExt cx="2661941" cy="2827415"/>
          </a:xfrm>
        </p:grpSpPr>
        <p:grpSp>
          <p:nvGrpSpPr>
            <p:cNvPr id="70" name="Group 69">
              <a:extLst>
                <a:ext uri="{FF2B5EF4-FFF2-40B4-BE49-F238E27FC236}">
                  <a16:creationId xmlns:a16="http://schemas.microsoft.com/office/drawing/2014/main" id="{F693B36D-D049-311E-0804-A03B475BBC27}"/>
                </a:ext>
              </a:extLst>
            </p:cNvPr>
            <p:cNvGrpSpPr/>
            <p:nvPr/>
          </p:nvGrpSpPr>
          <p:grpSpPr>
            <a:xfrm>
              <a:off x="3357858" y="2749046"/>
              <a:ext cx="2661941" cy="338771"/>
              <a:chOff x="3357858" y="2894157"/>
              <a:chExt cx="2661941" cy="338771"/>
            </a:xfrm>
          </p:grpSpPr>
          <p:sp>
            <p:nvSpPr>
              <p:cNvPr id="67" name="Rectangle 66">
                <a:extLst>
                  <a:ext uri="{FF2B5EF4-FFF2-40B4-BE49-F238E27FC236}">
                    <a16:creationId xmlns:a16="http://schemas.microsoft.com/office/drawing/2014/main" id="{87E9C662-86D8-7CDB-5DF1-3F89CB9886CA}"/>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69" name="TextBox 68">
                <a:extLst>
                  <a:ext uri="{FF2B5EF4-FFF2-40B4-BE49-F238E27FC236}">
                    <a16:creationId xmlns:a16="http://schemas.microsoft.com/office/drawing/2014/main" id="{1D770784-05F2-EEE2-FEA7-8A504FCA83A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  </a:t>
                </a:r>
              </a:p>
            </p:txBody>
          </p:sp>
        </p:grpSp>
        <p:grpSp>
          <p:nvGrpSpPr>
            <p:cNvPr id="89" name="Group 88">
              <a:extLst>
                <a:ext uri="{FF2B5EF4-FFF2-40B4-BE49-F238E27FC236}">
                  <a16:creationId xmlns:a16="http://schemas.microsoft.com/office/drawing/2014/main" id="{2C705F8C-BCF8-BE08-A244-D4DE8A6CB965}"/>
                </a:ext>
              </a:extLst>
            </p:cNvPr>
            <p:cNvGrpSpPr/>
            <p:nvPr/>
          </p:nvGrpSpPr>
          <p:grpSpPr>
            <a:xfrm>
              <a:off x="3357858" y="3163820"/>
              <a:ext cx="2661941" cy="338771"/>
              <a:chOff x="3357858" y="2894157"/>
              <a:chExt cx="2661941" cy="338771"/>
            </a:xfrm>
          </p:grpSpPr>
          <p:sp>
            <p:nvSpPr>
              <p:cNvPr id="90" name="Rectangle 89">
                <a:extLst>
                  <a:ext uri="{FF2B5EF4-FFF2-40B4-BE49-F238E27FC236}">
                    <a16:creationId xmlns:a16="http://schemas.microsoft.com/office/drawing/2014/main" id="{049C0902-578A-FDAA-77D0-1711F2DA520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91" name="TextBox 90">
                <a:extLst>
                  <a:ext uri="{FF2B5EF4-FFF2-40B4-BE49-F238E27FC236}">
                    <a16:creationId xmlns:a16="http://schemas.microsoft.com/office/drawing/2014/main" id="{4F744BD5-6F3B-8C6F-7599-822486E962C9}"/>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Services and Products</a:t>
                </a:r>
              </a:p>
            </p:txBody>
          </p:sp>
        </p:grpSp>
        <p:grpSp>
          <p:nvGrpSpPr>
            <p:cNvPr id="92" name="Group 91">
              <a:extLst>
                <a:ext uri="{FF2B5EF4-FFF2-40B4-BE49-F238E27FC236}">
                  <a16:creationId xmlns:a16="http://schemas.microsoft.com/office/drawing/2014/main" id="{41252187-C0A2-F5FB-E673-604F8121EBFA}"/>
                </a:ext>
              </a:extLst>
            </p:cNvPr>
            <p:cNvGrpSpPr/>
            <p:nvPr/>
          </p:nvGrpSpPr>
          <p:grpSpPr>
            <a:xfrm>
              <a:off x="3357858" y="3578594"/>
              <a:ext cx="2661941" cy="338771"/>
              <a:chOff x="3357858" y="2894157"/>
              <a:chExt cx="2661941" cy="338771"/>
            </a:xfrm>
          </p:grpSpPr>
          <p:sp>
            <p:nvSpPr>
              <p:cNvPr id="93" name="Rectangle 92">
                <a:extLst>
                  <a:ext uri="{FF2B5EF4-FFF2-40B4-BE49-F238E27FC236}">
                    <a16:creationId xmlns:a16="http://schemas.microsoft.com/office/drawing/2014/main" id="{DF4E587F-440D-D6EB-7A2B-0DE70193D588}"/>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94" name="TextBox 93">
                <a:extLst>
                  <a:ext uri="{FF2B5EF4-FFF2-40B4-BE49-F238E27FC236}">
                    <a16:creationId xmlns:a16="http://schemas.microsoft.com/office/drawing/2014/main" id="{7AC1FC2E-1B8E-09ED-CCFB-55314FA623C4}"/>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How the Client Pays</a:t>
                </a:r>
              </a:p>
            </p:txBody>
          </p:sp>
        </p:grpSp>
        <p:grpSp>
          <p:nvGrpSpPr>
            <p:cNvPr id="95" name="Group 94">
              <a:extLst>
                <a:ext uri="{FF2B5EF4-FFF2-40B4-BE49-F238E27FC236}">
                  <a16:creationId xmlns:a16="http://schemas.microsoft.com/office/drawing/2014/main" id="{9105ED9D-FFB4-CB7A-834B-BC5B38E8CE93}"/>
                </a:ext>
              </a:extLst>
            </p:cNvPr>
            <p:cNvGrpSpPr/>
            <p:nvPr/>
          </p:nvGrpSpPr>
          <p:grpSpPr>
            <a:xfrm>
              <a:off x="3357858" y="3974689"/>
              <a:ext cx="2661941" cy="357450"/>
              <a:chOff x="3357858" y="2875478"/>
              <a:chExt cx="2661941" cy="357450"/>
            </a:xfrm>
          </p:grpSpPr>
          <p:sp>
            <p:nvSpPr>
              <p:cNvPr id="96" name="Rectangle 95">
                <a:extLst>
                  <a:ext uri="{FF2B5EF4-FFF2-40B4-BE49-F238E27FC236}">
                    <a16:creationId xmlns:a16="http://schemas.microsoft.com/office/drawing/2014/main" id="{86BCED80-7170-2F04-5BDC-1F2627618444}"/>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97" name="TextBox 96">
                <a:extLst>
                  <a:ext uri="{FF2B5EF4-FFF2-40B4-BE49-F238E27FC236}">
                    <a16:creationId xmlns:a16="http://schemas.microsoft.com/office/drawing/2014/main" id="{1156D586-4B32-EA3C-CA4D-D51A15B2C69B}"/>
                  </a:ext>
                </a:extLst>
              </p:cNvPr>
              <p:cNvSpPr txBox="1"/>
              <p:nvPr/>
            </p:nvSpPr>
            <p:spPr>
              <a:xfrm>
                <a:off x="3578633" y="2875478"/>
                <a:ext cx="2220390" cy="351244"/>
              </a:xfrm>
              <a:prstGeom prst="rect">
                <a:avLst/>
              </a:prstGeom>
              <a:noFill/>
            </p:spPr>
            <p:txBody>
              <a:bodyPr wrap="square" rtlCol="0">
                <a:spAutoFit/>
              </a:bodyPr>
              <a:lstStyle/>
              <a:p>
                <a:pPr lvl="0" algn="ctr">
                  <a:defRPr/>
                </a:pPr>
                <a:r>
                  <a:rPr lang="en-US" sz="800" dirty="0">
                    <a:latin typeface="Gotham Book" panose="02000604040000020004" pitchFamily="50" charset="0"/>
                  </a:rPr>
                  <a:t>How you, your Firm, and Related Parties are Compensated</a:t>
                </a:r>
              </a:p>
            </p:txBody>
          </p:sp>
        </p:grpSp>
        <p:grpSp>
          <p:nvGrpSpPr>
            <p:cNvPr id="98" name="Group 97">
              <a:extLst>
                <a:ext uri="{FF2B5EF4-FFF2-40B4-BE49-F238E27FC236}">
                  <a16:creationId xmlns:a16="http://schemas.microsoft.com/office/drawing/2014/main" id="{CDB181C2-FFFE-F725-C76D-9B6CB9150EAB}"/>
                </a:ext>
              </a:extLst>
            </p:cNvPr>
            <p:cNvGrpSpPr/>
            <p:nvPr/>
          </p:nvGrpSpPr>
          <p:grpSpPr>
            <a:xfrm>
              <a:off x="3357858" y="4408142"/>
              <a:ext cx="2661941" cy="338771"/>
              <a:chOff x="3357858" y="2894157"/>
              <a:chExt cx="2661941" cy="338771"/>
            </a:xfrm>
          </p:grpSpPr>
          <p:sp>
            <p:nvSpPr>
              <p:cNvPr id="99" name="Rectangle 98">
                <a:extLst>
                  <a:ext uri="{FF2B5EF4-FFF2-40B4-BE49-F238E27FC236}">
                    <a16:creationId xmlns:a16="http://schemas.microsoft.com/office/drawing/2014/main" id="{1EEDBE7E-A85C-CF01-EBC5-DB98581011C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00" name="TextBox 99">
                <a:extLst>
                  <a:ext uri="{FF2B5EF4-FFF2-40B4-BE49-F238E27FC236}">
                    <a16:creationId xmlns:a16="http://schemas.microsoft.com/office/drawing/2014/main" id="{5197C6B3-1DBA-F881-6B51-AD1E0340B2CA}"/>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Public Discipline and Bankruptcy</a:t>
                </a:r>
              </a:p>
            </p:txBody>
          </p:sp>
        </p:grpSp>
        <p:grpSp>
          <p:nvGrpSpPr>
            <p:cNvPr id="101" name="Group 100">
              <a:extLst>
                <a:ext uri="{FF2B5EF4-FFF2-40B4-BE49-F238E27FC236}">
                  <a16:creationId xmlns:a16="http://schemas.microsoft.com/office/drawing/2014/main" id="{4C1BF5F3-6AE1-3FF0-8BF4-89816993EA73}"/>
                </a:ext>
              </a:extLst>
            </p:cNvPr>
            <p:cNvGrpSpPr/>
            <p:nvPr/>
          </p:nvGrpSpPr>
          <p:grpSpPr>
            <a:xfrm>
              <a:off x="3357858" y="4822916"/>
              <a:ext cx="2661941" cy="338771"/>
              <a:chOff x="3357858" y="2894157"/>
              <a:chExt cx="2661941" cy="338771"/>
            </a:xfrm>
          </p:grpSpPr>
          <p:sp>
            <p:nvSpPr>
              <p:cNvPr id="102" name="Rectangle 101">
                <a:extLst>
                  <a:ext uri="{FF2B5EF4-FFF2-40B4-BE49-F238E27FC236}">
                    <a16:creationId xmlns:a16="http://schemas.microsoft.com/office/drawing/2014/main" id="{0E10079C-73C1-EC7D-7A9C-DCC8F5D077F5}"/>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03" name="TextBox 102">
                <a:extLst>
                  <a:ext uri="{FF2B5EF4-FFF2-40B4-BE49-F238E27FC236}">
                    <a16:creationId xmlns:a16="http://schemas.microsoft.com/office/drawing/2014/main" id="{DF8B0BD7-0880-0AEB-B872-15D8BFEF9320}"/>
                  </a:ext>
                </a:extLst>
              </p:cNvPr>
              <p:cNvSpPr txBox="1"/>
              <p:nvPr/>
            </p:nvSpPr>
            <p:spPr>
              <a:xfrm>
                <a:off x="3397581" y="2950163"/>
                <a:ext cx="2574188" cy="230832"/>
              </a:xfrm>
              <a:prstGeom prst="rect">
                <a:avLst/>
              </a:prstGeom>
              <a:noFill/>
            </p:spPr>
            <p:txBody>
              <a:bodyPr wrap="square" rtlCol="0">
                <a:spAutoFit/>
              </a:bodyPr>
              <a:lstStyle/>
              <a:p>
                <a:pPr lvl="0" algn="ctr">
                  <a:defRPr/>
                </a:pPr>
                <a:r>
                  <a:rPr lang="en-US" sz="800" dirty="0">
                    <a:latin typeface="Gotham Book" panose="02000604040000020004" pitchFamily="50" charset="0"/>
                  </a:rPr>
                  <a:t>Referral Compensation Arrangements</a:t>
                </a:r>
              </a:p>
            </p:txBody>
          </p:sp>
        </p:grpSp>
        <p:grpSp>
          <p:nvGrpSpPr>
            <p:cNvPr id="104" name="Group 103">
              <a:extLst>
                <a:ext uri="{FF2B5EF4-FFF2-40B4-BE49-F238E27FC236}">
                  <a16:creationId xmlns:a16="http://schemas.microsoft.com/office/drawing/2014/main" id="{37991DC6-36B4-E8EE-69C2-4387387B7EA4}"/>
                </a:ext>
              </a:extLst>
            </p:cNvPr>
            <p:cNvGrpSpPr/>
            <p:nvPr/>
          </p:nvGrpSpPr>
          <p:grpSpPr>
            <a:xfrm>
              <a:off x="3357858" y="5237690"/>
              <a:ext cx="2661941" cy="338771"/>
              <a:chOff x="3357858" y="2894157"/>
              <a:chExt cx="2661941" cy="338771"/>
            </a:xfrm>
          </p:grpSpPr>
          <p:sp>
            <p:nvSpPr>
              <p:cNvPr id="105" name="Rectangle 104">
                <a:extLst>
                  <a:ext uri="{FF2B5EF4-FFF2-40B4-BE49-F238E27FC236}">
                    <a16:creationId xmlns:a16="http://schemas.microsoft.com/office/drawing/2014/main" id="{DBBEB465-FDBF-C6A5-5D6A-CBA2DFF37260}"/>
                  </a:ext>
                </a:extLst>
              </p:cNvPr>
              <p:cNvSpPr/>
              <p:nvPr/>
            </p:nvSpPr>
            <p:spPr>
              <a:xfrm>
                <a:off x="3357858" y="2894157"/>
                <a:ext cx="2661941" cy="338771"/>
              </a:xfrm>
              <a:prstGeom prst="rect">
                <a:avLst/>
              </a:prstGeom>
              <a:solidFill>
                <a:srgbClr val="FF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06" name="TextBox 105">
                <a:extLst>
                  <a:ext uri="{FF2B5EF4-FFF2-40B4-BE49-F238E27FC236}">
                    <a16:creationId xmlns:a16="http://schemas.microsoft.com/office/drawing/2014/main" id="{CE7A8DC3-000A-1241-76CA-CCEA74559DE2}"/>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Other Material Information</a:t>
                </a:r>
              </a:p>
            </p:txBody>
          </p:sp>
        </p:grpSp>
      </p:grpSp>
      <p:grpSp>
        <p:nvGrpSpPr>
          <p:cNvPr id="158" name="Group 157">
            <a:extLst>
              <a:ext uri="{FF2B5EF4-FFF2-40B4-BE49-F238E27FC236}">
                <a16:creationId xmlns:a16="http://schemas.microsoft.com/office/drawing/2014/main" id="{AF51ACC6-0916-FA56-A8E2-358BB056DB0D}"/>
              </a:ext>
            </a:extLst>
          </p:cNvPr>
          <p:cNvGrpSpPr/>
          <p:nvPr/>
        </p:nvGrpSpPr>
        <p:grpSpPr>
          <a:xfrm>
            <a:off x="8735229" y="2642280"/>
            <a:ext cx="2565772" cy="326532"/>
            <a:chOff x="3357858" y="2894157"/>
            <a:chExt cx="2661941" cy="338771"/>
          </a:xfrm>
        </p:grpSpPr>
        <p:sp>
          <p:nvSpPr>
            <p:cNvPr id="159" name="Rectangle 158">
              <a:extLst>
                <a:ext uri="{FF2B5EF4-FFF2-40B4-BE49-F238E27FC236}">
                  <a16:creationId xmlns:a16="http://schemas.microsoft.com/office/drawing/2014/main" id="{7D4496F0-DC2A-2E64-4970-F68A67880EC6}"/>
                </a:ext>
              </a:extLst>
            </p:cNvPr>
            <p:cNvSpPr/>
            <p:nvPr/>
          </p:nvSpPr>
          <p:spPr>
            <a:xfrm>
              <a:off x="3357858" y="2894157"/>
              <a:ext cx="2661941" cy="338771"/>
            </a:xfrm>
            <a:prstGeom prst="rect">
              <a:avLst/>
            </a:prstGeom>
            <a:solidFill>
              <a:srgbClr val="E0E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Gotham Book" panose="02000604040000020004" pitchFamily="50" charset="0"/>
              </a:endParaRPr>
            </a:p>
          </p:txBody>
        </p:sp>
        <p:sp>
          <p:nvSpPr>
            <p:cNvPr id="160" name="TextBox 159">
              <a:extLst>
                <a:ext uri="{FF2B5EF4-FFF2-40B4-BE49-F238E27FC236}">
                  <a16:creationId xmlns:a16="http://schemas.microsoft.com/office/drawing/2014/main" id="{B345EAFE-70E4-94E9-AAB5-7FC325B8B501}"/>
                </a:ext>
              </a:extLst>
            </p:cNvPr>
            <p:cNvSpPr txBox="1"/>
            <p:nvPr/>
          </p:nvSpPr>
          <p:spPr>
            <a:xfrm>
              <a:off x="3578633" y="2950163"/>
              <a:ext cx="2220390" cy="230832"/>
            </a:xfrm>
            <a:prstGeom prst="rect">
              <a:avLst/>
            </a:prstGeom>
            <a:noFill/>
          </p:spPr>
          <p:txBody>
            <a:bodyPr wrap="square" rtlCol="0">
              <a:spAutoFit/>
            </a:bodyPr>
            <a:lstStyle/>
            <a:p>
              <a:pPr lvl="0" algn="ctr">
                <a:defRPr/>
              </a:pPr>
              <a:r>
                <a:rPr lang="en-US" sz="800" dirty="0">
                  <a:latin typeface="Gotham Book" panose="02000604040000020004" pitchFamily="50" charset="0"/>
                </a:rPr>
                <a:t>Material Conflicts of Interest</a:t>
              </a:r>
            </a:p>
          </p:txBody>
        </p:sp>
      </p:grpSp>
      <p:sp>
        <p:nvSpPr>
          <p:cNvPr id="162" name="Right Brace 161">
            <a:extLst>
              <a:ext uri="{FF2B5EF4-FFF2-40B4-BE49-F238E27FC236}">
                <a16:creationId xmlns:a16="http://schemas.microsoft.com/office/drawing/2014/main" id="{97748F03-D520-A55A-025D-98B7A72BDB19}"/>
              </a:ext>
            </a:extLst>
          </p:cNvPr>
          <p:cNvSpPr/>
          <p:nvPr/>
        </p:nvSpPr>
        <p:spPr>
          <a:xfrm rot="16200000">
            <a:off x="8462458" y="430046"/>
            <a:ext cx="339018" cy="2701535"/>
          </a:xfrm>
          <a:prstGeom prst="righ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5" name="Graphic 174">
            <a:extLst>
              <a:ext uri="{FF2B5EF4-FFF2-40B4-BE49-F238E27FC236}">
                <a16:creationId xmlns:a16="http://schemas.microsoft.com/office/drawing/2014/main" id="{0CCE8DF8-73FA-E9B5-C551-4C94DCCF9D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6909" y="1149767"/>
            <a:ext cx="392306" cy="392306"/>
          </a:xfrm>
          <a:prstGeom prst="rect">
            <a:avLst/>
          </a:prstGeom>
        </p:spPr>
      </p:pic>
      <p:pic>
        <p:nvPicPr>
          <p:cNvPr id="179" name="Graphic 178">
            <a:extLst>
              <a:ext uri="{FF2B5EF4-FFF2-40B4-BE49-F238E27FC236}">
                <a16:creationId xmlns:a16="http://schemas.microsoft.com/office/drawing/2014/main" id="{F415220A-9722-C21F-4618-90E104B04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160" y="1176772"/>
            <a:ext cx="315340" cy="315340"/>
          </a:xfrm>
          <a:prstGeom prst="rect">
            <a:avLst/>
          </a:prstGeom>
        </p:spPr>
      </p:pic>
    </p:spTree>
    <p:extLst>
      <p:ext uri="{BB962C8B-B14F-4D97-AF65-F5344CB8AC3E}">
        <p14:creationId xmlns:p14="http://schemas.microsoft.com/office/powerpoint/2010/main" val="18408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to Provide Information</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D0B729AD-2A3E-1030-7478-8F634824FBDA}"/>
              </a:ext>
            </a:extLst>
          </p:cNvPr>
          <p:cNvSpPr/>
          <p:nvPr/>
        </p:nvSpPr>
        <p:spPr>
          <a:xfrm>
            <a:off x="6172871" y="1318847"/>
            <a:ext cx="5186789" cy="42802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F7E12DE4-5703-3CE3-9E64-049B5A5E7C8F}"/>
              </a:ext>
            </a:extLst>
          </p:cNvPr>
          <p:cNvGrpSpPr/>
          <p:nvPr/>
        </p:nvGrpSpPr>
        <p:grpSpPr>
          <a:xfrm>
            <a:off x="6504515" y="2773546"/>
            <a:ext cx="4570168" cy="2443448"/>
            <a:chOff x="1156332" y="3024564"/>
            <a:chExt cx="4570168" cy="2443448"/>
          </a:xfrm>
        </p:grpSpPr>
        <p:sp>
          <p:nvSpPr>
            <p:cNvPr id="52" name="TextBox 51">
              <a:extLst>
                <a:ext uri="{FF2B5EF4-FFF2-40B4-BE49-F238E27FC236}">
                  <a16:creationId xmlns:a16="http://schemas.microsoft.com/office/drawing/2014/main" id="{3420E264-7DE3-30DA-FCC8-F8DF3C4F4108}"/>
                </a:ext>
              </a:extLst>
            </p:cNvPr>
            <p:cNvSpPr txBox="1"/>
            <p:nvPr/>
          </p:nvSpPr>
          <p:spPr>
            <a:xfrm>
              <a:off x="1156420" y="3024564"/>
              <a:ext cx="4523412" cy="461665"/>
            </a:xfrm>
            <a:prstGeom prst="rect">
              <a:avLst/>
            </a:prstGeom>
            <a:noFill/>
          </p:spPr>
          <p:txBody>
            <a:bodyPr wrap="square" rtlCol="0">
              <a:spAutoFit/>
            </a:bodyPr>
            <a:lstStyle/>
            <a:p>
              <a:pPr algn="ctr"/>
              <a:r>
                <a:rPr lang="en-US" sz="2400" dirty="0">
                  <a:solidFill>
                    <a:schemeClr val="bg1"/>
                  </a:solidFill>
                  <a:latin typeface="Gotham" panose="02000604040000020004" pitchFamily="50" charset="0"/>
                </a:rPr>
                <a:t>Updating</a:t>
              </a:r>
            </a:p>
          </p:txBody>
        </p:sp>
        <p:sp>
          <p:nvSpPr>
            <p:cNvPr id="53" name="TextBox 52">
              <a:extLst>
                <a:ext uri="{FF2B5EF4-FFF2-40B4-BE49-F238E27FC236}">
                  <a16:creationId xmlns:a16="http://schemas.microsoft.com/office/drawing/2014/main" id="{55505906-E384-5FD2-E09E-C0A6C12F5E66}"/>
                </a:ext>
              </a:extLst>
            </p:cNvPr>
            <p:cNvSpPr txBox="1"/>
            <p:nvPr/>
          </p:nvSpPr>
          <p:spPr>
            <a:xfrm>
              <a:off x="1156332" y="3515547"/>
              <a:ext cx="4553839" cy="1323439"/>
            </a:xfrm>
            <a:prstGeom prst="rect">
              <a:avLst/>
            </a:prstGeom>
            <a:noFill/>
          </p:spPr>
          <p:txBody>
            <a:bodyPr wrap="square" rtlCol="0">
              <a:spAutoFit/>
            </a:bodyPr>
            <a:lstStyle/>
            <a:p>
              <a:pPr algn="ctr"/>
              <a:r>
                <a:rPr lang="en-US" sz="1600" dirty="0">
                  <a:solidFill>
                    <a:schemeClr val="bg1"/>
                  </a:solidFill>
                  <a:latin typeface="Gotham Light" pitchFamily="50" charset="0"/>
                </a:rPr>
                <a:t>A CFP® professional has an ongoing obligation to provide to the Client any information that is a Material change or update to the information required to be provided to the Client. </a:t>
              </a:r>
            </a:p>
          </p:txBody>
        </p:sp>
        <p:sp>
          <p:nvSpPr>
            <p:cNvPr id="17" name="TextBox 16">
              <a:extLst>
                <a:ext uri="{FF2B5EF4-FFF2-40B4-BE49-F238E27FC236}">
                  <a16:creationId xmlns:a16="http://schemas.microsoft.com/office/drawing/2014/main" id="{74E490BF-5DF8-AD17-61E7-1D6D6EF03684}"/>
                </a:ext>
              </a:extLst>
            </p:cNvPr>
            <p:cNvSpPr txBox="1"/>
            <p:nvPr/>
          </p:nvSpPr>
          <p:spPr>
            <a:xfrm>
              <a:off x="1172661" y="4821681"/>
              <a:ext cx="4553839" cy="646331"/>
            </a:xfrm>
            <a:prstGeom prst="rect">
              <a:avLst/>
            </a:prstGeom>
            <a:noFill/>
          </p:spPr>
          <p:txBody>
            <a:bodyPr wrap="square" rtlCol="0">
              <a:spAutoFit/>
            </a:bodyPr>
            <a:lstStyle/>
            <a:p>
              <a:pPr algn="ctr"/>
              <a:r>
                <a:rPr lang="en-US" dirty="0">
                  <a:solidFill>
                    <a:schemeClr val="bg1"/>
                  </a:solidFill>
                  <a:latin typeface="Gotham" panose="02000604040000020004" pitchFamily="50" charset="0"/>
                </a:rPr>
                <a:t>Within 90 days for bankruptcy or public discipline</a:t>
              </a:r>
            </a:p>
          </p:txBody>
        </p:sp>
      </p:grpSp>
      <p:grpSp>
        <p:nvGrpSpPr>
          <p:cNvPr id="16" name="Group 15">
            <a:extLst>
              <a:ext uri="{FF2B5EF4-FFF2-40B4-BE49-F238E27FC236}">
                <a16:creationId xmlns:a16="http://schemas.microsoft.com/office/drawing/2014/main" id="{EA29BC91-74BF-8654-D8D4-52F24B5A69F9}"/>
              </a:ext>
            </a:extLst>
          </p:cNvPr>
          <p:cNvGrpSpPr/>
          <p:nvPr/>
        </p:nvGrpSpPr>
        <p:grpSpPr>
          <a:xfrm>
            <a:off x="8240229" y="1670883"/>
            <a:ext cx="1052072" cy="1052072"/>
            <a:chOff x="8133369" y="1670883"/>
            <a:chExt cx="1265792" cy="1265792"/>
          </a:xfrm>
        </p:grpSpPr>
        <p:grpSp>
          <p:nvGrpSpPr>
            <p:cNvPr id="47" name="Group 46">
              <a:extLst>
                <a:ext uri="{FF2B5EF4-FFF2-40B4-BE49-F238E27FC236}">
                  <a16:creationId xmlns:a16="http://schemas.microsoft.com/office/drawing/2014/main" id="{77924746-2288-2C37-A028-8F67E3182912}"/>
                </a:ext>
              </a:extLst>
            </p:cNvPr>
            <p:cNvGrpSpPr/>
            <p:nvPr/>
          </p:nvGrpSpPr>
          <p:grpSpPr>
            <a:xfrm>
              <a:off x="8133369" y="1670883"/>
              <a:ext cx="1265792" cy="1265792"/>
              <a:chOff x="7923197" y="1594683"/>
              <a:chExt cx="1265792" cy="1265792"/>
            </a:xfrm>
          </p:grpSpPr>
          <p:sp>
            <p:nvSpPr>
              <p:cNvPr id="45" name="Oval 44">
                <a:extLst>
                  <a:ext uri="{FF2B5EF4-FFF2-40B4-BE49-F238E27FC236}">
                    <a16:creationId xmlns:a16="http://schemas.microsoft.com/office/drawing/2014/main" id="{79EBED95-FA0E-DAE3-879C-5F3FB1765259}"/>
                  </a:ext>
                </a:extLst>
              </p:cNvPr>
              <p:cNvSpPr/>
              <p:nvPr/>
            </p:nvSpPr>
            <p:spPr>
              <a:xfrm>
                <a:off x="7923197" y="15946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6" name="Oval 45">
                <a:extLst>
                  <a:ext uri="{FF2B5EF4-FFF2-40B4-BE49-F238E27FC236}">
                    <a16:creationId xmlns:a16="http://schemas.microsoft.com/office/drawing/2014/main" id="{8653EB50-047F-AADA-920A-480F3092981F}"/>
                  </a:ext>
                </a:extLst>
              </p:cNvPr>
              <p:cNvSpPr/>
              <p:nvPr/>
            </p:nvSpPr>
            <p:spPr>
              <a:xfrm>
                <a:off x="8027625" y="1699111"/>
                <a:ext cx="1056936" cy="1056936"/>
              </a:xfrm>
              <a:prstGeom prst="ellipse">
                <a:avLst/>
              </a:prstGeom>
              <a:solidFill>
                <a:srgbClr val="FFCE3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56" name="Graphic 55">
              <a:extLst>
                <a:ext uri="{FF2B5EF4-FFF2-40B4-BE49-F238E27FC236}">
                  <a16:creationId xmlns:a16="http://schemas.microsoft.com/office/drawing/2014/main" id="{79C49B7F-8182-2CEE-134B-8E1CAAEAE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4867" y="2022425"/>
              <a:ext cx="562708" cy="562708"/>
            </a:xfrm>
            <a:prstGeom prst="rect">
              <a:avLst/>
            </a:prstGeom>
          </p:spPr>
        </p:pic>
      </p:grpSp>
      <p:sp>
        <p:nvSpPr>
          <p:cNvPr id="3" name="Rectangle 2">
            <a:extLst>
              <a:ext uri="{FF2B5EF4-FFF2-40B4-BE49-F238E27FC236}">
                <a16:creationId xmlns:a16="http://schemas.microsoft.com/office/drawing/2014/main" id="{402F1100-C067-EA81-A12C-7A7FE71CBCF8}"/>
              </a:ext>
            </a:extLst>
          </p:cNvPr>
          <p:cNvSpPr/>
          <p:nvPr/>
        </p:nvSpPr>
        <p:spPr>
          <a:xfrm>
            <a:off x="824644" y="1318847"/>
            <a:ext cx="5186789" cy="428021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21B3C225-6D3E-D961-57D4-160EFFA8B582}"/>
              </a:ext>
            </a:extLst>
          </p:cNvPr>
          <p:cNvGrpSpPr/>
          <p:nvPr/>
        </p:nvGrpSpPr>
        <p:grpSpPr>
          <a:xfrm>
            <a:off x="1156420" y="2773546"/>
            <a:ext cx="4523412" cy="1321980"/>
            <a:chOff x="1156420" y="3024564"/>
            <a:chExt cx="4523412" cy="1321980"/>
          </a:xfrm>
        </p:grpSpPr>
        <p:sp>
          <p:nvSpPr>
            <p:cNvPr id="48" name="TextBox 47">
              <a:extLst>
                <a:ext uri="{FF2B5EF4-FFF2-40B4-BE49-F238E27FC236}">
                  <a16:creationId xmlns:a16="http://schemas.microsoft.com/office/drawing/2014/main" id="{408ED24F-2C32-5E63-8E57-F5FDD0427620}"/>
                </a:ext>
              </a:extLst>
            </p:cNvPr>
            <p:cNvSpPr txBox="1"/>
            <p:nvPr/>
          </p:nvSpPr>
          <p:spPr>
            <a:xfrm>
              <a:off x="1156420" y="3024564"/>
              <a:ext cx="4523412" cy="461665"/>
            </a:xfrm>
            <a:prstGeom prst="rect">
              <a:avLst/>
            </a:prstGeom>
            <a:noFill/>
          </p:spPr>
          <p:txBody>
            <a:bodyPr wrap="square" rtlCol="0">
              <a:spAutoFit/>
            </a:bodyPr>
            <a:lstStyle/>
            <a:p>
              <a:pPr algn="ctr"/>
              <a:r>
                <a:rPr lang="en-US" sz="2400" dirty="0">
                  <a:latin typeface="Gotham" panose="02000604040000020004" pitchFamily="50" charset="0"/>
                </a:rPr>
                <a:t>Timing</a:t>
              </a:r>
            </a:p>
          </p:txBody>
        </p:sp>
        <p:sp>
          <p:nvSpPr>
            <p:cNvPr id="49" name="TextBox 48">
              <a:extLst>
                <a:ext uri="{FF2B5EF4-FFF2-40B4-BE49-F238E27FC236}">
                  <a16:creationId xmlns:a16="http://schemas.microsoft.com/office/drawing/2014/main" id="{C750D202-3D18-A892-453B-E84938A0B76C}"/>
                </a:ext>
              </a:extLst>
            </p:cNvPr>
            <p:cNvSpPr txBox="1"/>
            <p:nvPr/>
          </p:nvSpPr>
          <p:spPr>
            <a:xfrm>
              <a:off x="1287299" y="3515547"/>
              <a:ext cx="4281082" cy="830997"/>
            </a:xfrm>
            <a:prstGeom prst="rect">
              <a:avLst/>
            </a:prstGeom>
            <a:noFill/>
          </p:spPr>
          <p:txBody>
            <a:bodyPr wrap="square" rtlCol="0">
              <a:spAutoFit/>
            </a:bodyPr>
            <a:lstStyle/>
            <a:p>
              <a:pPr algn="ctr"/>
              <a:r>
                <a:rPr lang="en-US" sz="1600" dirty="0">
                  <a:latin typeface="Gotham Light" pitchFamily="50" charset="0"/>
                </a:rPr>
                <a:t>The required information must be provided prior to or at the time of the Engagement. </a:t>
              </a:r>
            </a:p>
          </p:txBody>
        </p:sp>
      </p:grpSp>
      <p:grpSp>
        <p:nvGrpSpPr>
          <p:cNvPr id="2" name="Group 1">
            <a:extLst>
              <a:ext uri="{FF2B5EF4-FFF2-40B4-BE49-F238E27FC236}">
                <a16:creationId xmlns:a16="http://schemas.microsoft.com/office/drawing/2014/main" id="{2386DFD3-9F8B-E3E9-6C75-827014B5FE04}"/>
              </a:ext>
            </a:extLst>
          </p:cNvPr>
          <p:cNvGrpSpPr/>
          <p:nvPr/>
        </p:nvGrpSpPr>
        <p:grpSpPr>
          <a:xfrm>
            <a:off x="2892002" y="1670883"/>
            <a:ext cx="1052072" cy="1052072"/>
            <a:chOff x="2785142" y="1670883"/>
            <a:chExt cx="1265792" cy="1265792"/>
          </a:xfrm>
        </p:grpSpPr>
        <p:sp>
          <p:nvSpPr>
            <p:cNvPr id="42" name="Oval 41">
              <a:extLst>
                <a:ext uri="{FF2B5EF4-FFF2-40B4-BE49-F238E27FC236}">
                  <a16:creationId xmlns:a16="http://schemas.microsoft.com/office/drawing/2014/main" id="{F3A515FC-FF63-A5B1-26DB-2F3BBCFBE9F5}"/>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Oval 42">
              <a:extLst>
                <a:ext uri="{FF2B5EF4-FFF2-40B4-BE49-F238E27FC236}">
                  <a16:creationId xmlns:a16="http://schemas.microsoft.com/office/drawing/2014/main" id="{2A8D4E1F-F5CE-4819-127A-72867E1A0AB4}"/>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8" name="Graphic 57">
              <a:extLst>
                <a:ext uri="{FF2B5EF4-FFF2-40B4-BE49-F238E27FC236}">
                  <a16:creationId xmlns:a16="http://schemas.microsoft.com/office/drawing/2014/main" id="{6AA65138-0D4B-2EEE-4231-E690D205BB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8198" y="2043591"/>
              <a:ext cx="523267" cy="523267"/>
            </a:xfrm>
            <a:prstGeom prst="rect">
              <a:avLst/>
            </a:prstGeom>
          </p:spPr>
        </p:pic>
      </p:grpSp>
    </p:spTree>
    <p:extLst>
      <p:ext uri="{BB962C8B-B14F-4D97-AF65-F5344CB8AC3E}">
        <p14:creationId xmlns:p14="http://schemas.microsoft.com/office/powerpoint/2010/main" val="287861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FFD8EA0-A09E-DC19-6DFA-A591551F6AD1}"/>
              </a:ext>
            </a:extLst>
          </p:cNvPr>
          <p:cNvPicPr>
            <a:picLocks noChangeAspect="1"/>
          </p:cNvPicPr>
          <p:nvPr/>
        </p:nvPicPr>
        <p:blipFill rotWithShape="1">
          <a:blip r:embed="rId3">
            <a:extLst>
              <a:ext uri="{28A0092B-C50C-407E-A947-70E740481C1C}">
                <a14:useLocalDpi xmlns:a14="http://schemas.microsoft.com/office/drawing/2010/main" val="0"/>
              </a:ext>
            </a:extLst>
          </a:blip>
          <a:srcRect r="-61"/>
          <a:stretch/>
        </p:blipFill>
        <p:spPr>
          <a:xfrm>
            <a:off x="5208814" y="1377888"/>
            <a:ext cx="7010400"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Providing Information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643361" y="1905506"/>
            <a:ext cx="528349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The </a:t>
            </a:r>
            <a:r>
              <a:rPr kumimoji="0" lang="en-US" sz="2400" i="1" u="none" strike="noStrike" kern="1200" cap="none" spc="0" normalizeH="0" baseline="0" noProof="0" dirty="0">
                <a:ln>
                  <a:noFill/>
                </a:ln>
                <a:solidFill>
                  <a:schemeClr val="bg1"/>
                </a:solidFill>
                <a:effectLst/>
                <a:uLnTx/>
                <a:uFillTx/>
                <a:latin typeface="Gotham Medium" panose="02000604030000020004" pitchFamily="50" charset="0"/>
              </a:rPr>
              <a:t>Code and Standards </a:t>
            </a: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requires the CFP® professional to document that they provided the information </a:t>
            </a:r>
            <a:r>
              <a:rPr kumimoji="0" lang="en-US" sz="2400" i="0" u="none" strike="noStrike" kern="1200" cap="none" spc="0" normalizeH="0" baseline="0" noProof="0" dirty="0">
                <a:ln>
                  <a:noFill/>
                </a:ln>
                <a:solidFill>
                  <a:schemeClr val="bg1"/>
                </a:solidFill>
                <a:effectLst/>
                <a:uLnTx/>
                <a:uFillTx/>
                <a:latin typeface="Gotham Light" pitchFamily="50" charset="0"/>
              </a:rPr>
              <a:t>(such as in a Customer Relationship Management System) </a:t>
            </a:r>
            <a:r>
              <a:rPr kumimoji="0" lang="en-US" sz="2400" i="0" u="none" strike="noStrike" kern="1200" cap="none" spc="0" normalizeH="0" baseline="0" noProof="0" dirty="0">
                <a:ln>
                  <a:noFill/>
                </a:ln>
                <a:solidFill>
                  <a:schemeClr val="bg1"/>
                </a:solidFill>
                <a:effectLst/>
                <a:uLnTx/>
                <a:uFillTx/>
                <a:latin typeface="Gotham Medium" panose="02000604030000020004" pitchFamily="50" charset="0"/>
              </a:rPr>
              <a:t>even if they are not required to provide information in writing.</a:t>
            </a:r>
          </a:p>
        </p:txBody>
      </p:sp>
    </p:spTree>
    <p:extLst>
      <p:ext uri="{BB962C8B-B14F-4D97-AF65-F5344CB8AC3E}">
        <p14:creationId xmlns:p14="http://schemas.microsoft.com/office/powerpoint/2010/main" val="416621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9E7FE19-C3D1-0C82-9AA6-1C53E2CC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4773" y="0"/>
            <a:ext cx="11266865" cy="6337987"/>
          </a:xfrm>
          <a:prstGeom prst="rect">
            <a:avLst/>
          </a:prstGeom>
        </p:spPr>
      </p:pic>
      <p:sp>
        <p:nvSpPr>
          <p:cNvPr id="40" name="Rectangle 39">
            <a:extLst>
              <a:ext uri="{FF2B5EF4-FFF2-40B4-BE49-F238E27FC236}">
                <a16:creationId xmlns:a16="http://schemas.microsoft.com/office/drawing/2014/main" id="{03B92495-0E5A-A8AC-DBC5-7722D474AF76}"/>
              </a:ext>
            </a:extLst>
          </p:cNvPr>
          <p:cNvSpPr/>
          <p:nvPr/>
        </p:nvSpPr>
        <p:spPr>
          <a:xfrm rot="10800000">
            <a:off x="-1" y="-673"/>
            <a:ext cx="11015003" cy="6297635"/>
          </a:xfrm>
          <a:prstGeom prst="rect">
            <a:avLst/>
          </a:prstGeom>
          <a:gradFill>
            <a:gsLst>
              <a:gs pos="0">
                <a:schemeClr val="tx1">
                  <a:alpha val="0"/>
                </a:schemeClr>
              </a:gs>
              <a:gs pos="6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Seeking Guidance</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TextBox 15">
            <a:extLst>
              <a:ext uri="{FF2B5EF4-FFF2-40B4-BE49-F238E27FC236}">
                <a16:creationId xmlns:a16="http://schemas.microsoft.com/office/drawing/2014/main" id="{3539A777-D5F5-F1D0-1532-31DF1C1901A3}"/>
              </a:ext>
            </a:extLst>
          </p:cNvPr>
          <p:cNvSpPr txBox="1"/>
          <p:nvPr/>
        </p:nvSpPr>
        <p:spPr>
          <a:xfrm>
            <a:off x="580634" y="2260761"/>
            <a:ext cx="52293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CFP BOARD </a:t>
            </a:r>
            <a:r>
              <a:rPr kumimoji="0" lang="en-US" sz="4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RESOURCES!</a:t>
            </a:r>
          </a:p>
        </p:txBody>
      </p:sp>
      <p:pic>
        <p:nvPicPr>
          <p:cNvPr id="2" name="Picture 1">
            <a:extLst>
              <a:ext uri="{FF2B5EF4-FFF2-40B4-BE49-F238E27FC236}">
                <a16:creationId xmlns:a16="http://schemas.microsoft.com/office/drawing/2014/main" id="{BEA1014E-E460-5DD0-8795-A217B0AE2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3623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2211825" y="5181962"/>
            <a:ext cx="7814258"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Roadmap</a:t>
              </a: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rPr>
                <a:t> to the </a:t>
              </a:r>
              <a:r>
                <a:rPr kumimoji="0" lang="en-US" sz="2000" b="0" i="1" u="none" strike="noStrike" kern="1200" cap="none" spc="0" normalizeH="0" baseline="0" noProof="0" dirty="0">
                  <a:ln>
                    <a:noFill/>
                  </a:ln>
                  <a:solidFill>
                    <a:srgbClr val="FFCE34"/>
                  </a:solidFill>
                  <a:effectLst/>
                  <a:uLnTx/>
                  <a:uFillTx/>
                  <a:latin typeface="Gotham" panose="02000604040000020004" pitchFamily="50" charset="0"/>
                </a:rPr>
                <a:t>Code of Ethics </a:t>
              </a: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rPr>
                <a:t>&amp; </a:t>
              </a:r>
              <a:r>
                <a:rPr kumimoji="0" lang="en-US" sz="2000" b="0" i="1" u="none" strike="noStrike" kern="1200" cap="none" spc="0" normalizeH="0" baseline="0" noProof="0" dirty="0">
                  <a:ln>
                    <a:noFill/>
                  </a:ln>
                  <a:solidFill>
                    <a:srgbClr val="FFCE34"/>
                  </a:solidFill>
                  <a:effectLst/>
                  <a:uLnTx/>
                  <a:uFillTx/>
                  <a:latin typeface="Gotham" panose="02000604040000020004" pitchFamily="50" charset="0"/>
                </a:rPr>
                <a:t>Standards of Conduct</a:t>
              </a:r>
            </a:p>
          </p:txBody>
        </p:sp>
      </p:grpSp>
      <p:pic>
        <p:nvPicPr>
          <p:cNvPr id="22" name="Picture 21">
            <a:extLst>
              <a:ext uri="{FF2B5EF4-FFF2-40B4-BE49-F238E27FC236}">
                <a16:creationId xmlns:a16="http://schemas.microsoft.com/office/drawing/2014/main" id="{81A6D88F-FA63-06E7-DF23-9654FD81C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012" y="631923"/>
            <a:ext cx="6896016" cy="459734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888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5193231" y="5181962"/>
            <a:ext cx="1805539"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FAQs</a:t>
              </a:r>
              <a:endParaRPr kumimoji="0" lang="en-US" sz="2000" b="0" i="1"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9D1CFA0-A97B-1BC8-0AD1-DB0311890B3E}"/>
              </a:ext>
            </a:extLst>
          </p:cNvPr>
          <p:cNvGrpSpPr/>
          <p:nvPr/>
        </p:nvGrpSpPr>
        <p:grpSpPr>
          <a:xfrm>
            <a:off x="3152414" y="1309549"/>
            <a:ext cx="5887172" cy="3636452"/>
            <a:chOff x="4006641" y="1309549"/>
            <a:chExt cx="5356796" cy="3308844"/>
          </a:xfrm>
        </p:grpSpPr>
        <p:pic>
          <p:nvPicPr>
            <p:cNvPr id="16" name="Picture 15">
              <a:extLst>
                <a:ext uri="{FF2B5EF4-FFF2-40B4-BE49-F238E27FC236}">
                  <a16:creationId xmlns:a16="http://schemas.microsoft.com/office/drawing/2014/main" id="{4A814862-361F-D7D7-5FF1-95AB0EDFBEF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40031" y="1309549"/>
              <a:ext cx="2623406" cy="330884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F27EE5F3-DBC4-9076-7CB0-04B3097C238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006641" y="1309549"/>
              <a:ext cx="2585270" cy="3308844"/>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78049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D7B00C-5B5B-574A-FF51-728CB1D36233}"/>
              </a:ext>
            </a:extLst>
          </p:cNvPr>
          <p:cNvPicPr>
            <a:picLocks noChangeAspect="1"/>
          </p:cNvPicPr>
          <p:nvPr/>
        </p:nvPicPr>
        <p:blipFill rotWithShape="1">
          <a:blip r:embed="rId3">
            <a:extLst>
              <a:ext uri="{28A0092B-C50C-407E-A947-70E740481C1C}">
                <a14:useLocalDpi xmlns:a14="http://schemas.microsoft.com/office/drawing/2010/main" val="0"/>
              </a:ext>
            </a:extLst>
          </a:blip>
          <a:srcRect l="-8232"/>
          <a:stretch/>
        </p:blipFill>
        <p:spPr>
          <a:xfrm>
            <a:off x="5209179" y="1377886"/>
            <a:ext cx="6982821"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E13D6238-EFD0-6388-3ABC-31002BB73F30}"/>
              </a:ext>
            </a:extLst>
          </p:cNvPr>
          <p:cNvGrpSpPr/>
          <p:nvPr/>
        </p:nvGrpSpPr>
        <p:grpSpPr>
          <a:xfrm>
            <a:off x="487539" y="2558282"/>
            <a:ext cx="5079165" cy="878566"/>
            <a:chOff x="517908" y="395066"/>
            <a:chExt cx="5079165" cy="878566"/>
          </a:xfrm>
        </p:grpSpPr>
        <p:sp>
          <p:nvSpPr>
            <p:cNvPr id="15" name="TextBox 14">
              <a:extLst>
                <a:ext uri="{FF2B5EF4-FFF2-40B4-BE49-F238E27FC236}">
                  <a16:creationId xmlns:a16="http://schemas.microsoft.com/office/drawing/2014/main" id="{8751F887-4B01-205B-69CA-A15F23F029C3}"/>
                </a:ext>
              </a:extLst>
            </p:cNvPr>
            <p:cNvSpPr txBox="1"/>
            <p:nvPr/>
          </p:nvSpPr>
          <p:spPr>
            <a:xfrm>
              <a:off x="741835" y="565746"/>
              <a:ext cx="4855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Gotham Light" pitchFamily="50" charset="0"/>
                </a:rPr>
                <a:t>What happens if CFP® professionals fail to comply with the </a:t>
              </a:r>
              <a:r>
                <a:rPr kumimoji="0" lang="en-US" sz="2000" b="1" i="1" u="none" strike="noStrike" kern="1200" cap="none" spc="0" normalizeH="0" baseline="0" noProof="0" dirty="0">
                  <a:ln>
                    <a:noFill/>
                  </a:ln>
                  <a:solidFill>
                    <a:schemeClr val="bg1"/>
                  </a:solidFill>
                  <a:effectLst/>
                  <a:uLnTx/>
                  <a:uFillTx/>
                  <a:latin typeface="Gotham Light" pitchFamily="50" charset="0"/>
                </a:rPr>
                <a:t>Code and Standards</a:t>
              </a:r>
              <a:r>
                <a:rPr kumimoji="0" lang="en-US" sz="2000" b="1" i="0" u="none" strike="noStrike" kern="1200" cap="none" spc="0" normalizeH="0" baseline="0" noProof="0" dirty="0">
                  <a:ln>
                    <a:noFill/>
                  </a:ln>
                  <a:solidFill>
                    <a:schemeClr val="bg1"/>
                  </a:solidFill>
                  <a:effectLst/>
                  <a:uLnTx/>
                  <a:uFillTx/>
                  <a:latin typeface="Gotham Light" pitchFamily="50" charset="0"/>
                </a:rPr>
                <a:t>?</a:t>
              </a:r>
            </a:p>
          </p:txBody>
        </p:sp>
        <p:grpSp>
          <p:nvGrpSpPr>
            <p:cNvPr id="17" name="Group 16">
              <a:extLst>
                <a:ext uri="{FF2B5EF4-FFF2-40B4-BE49-F238E27FC236}">
                  <a16:creationId xmlns:a16="http://schemas.microsoft.com/office/drawing/2014/main" id="{D15D29F7-F7E1-9CCF-99D6-93E92FBCD2AE}"/>
                </a:ext>
              </a:extLst>
            </p:cNvPr>
            <p:cNvGrpSpPr/>
            <p:nvPr/>
          </p:nvGrpSpPr>
          <p:grpSpPr>
            <a:xfrm>
              <a:off x="517908" y="395066"/>
              <a:ext cx="479157" cy="479155"/>
              <a:chOff x="668212" y="3077308"/>
              <a:chExt cx="2732655" cy="2732644"/>
            </a:xfrm>
          </p:grpSpPr>
          <p:sp>
            <p:nvSpPr>
              <p:cNvPr id="25" name="Rectangle 24">
                <a:extLst>
                  <a:ext uri="{FF2B5EF4-FFF2-40B4-BE49-F238E27FC236}">
                    <a16:creationId xmlns:a16="http://schemas.microsoft.com/office/drawing/2014/main" id="{1D44F030-A227-EBD8-038F-03F80878C3D0}"/>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424C9C5-A3AB-543D-12F8-7A98EC98DB86}"/>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894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5014919" y="5181962"/>
            <a:ext cx="2162162"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Case studies</a:t>
              </a:r>
              <a:endParaRPr kumimoji="0" lang="en-US" sz="2000" b="0" i="0"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C5F65D3-DB42-9711-0A6A-1C33EF941EEC}"/>
              </a:ext>
            </a:extLst>
          </p:cNvPr>
          <p:cNvGrpSpPr/>
          <p:nvPr/>
        </p:nvGrpSpPr>
        <p:grpSpPr>
          <a:xfrm>
            <a:off x="3152414" y="1232254"/>
            <a:ext cx="5784822" cy="3640595"/>
            <a:chOff x="3152414" y="1305406"/>
            <a:chExt cx="5784822" cy="3640595"/>
          </a:xfrm>
        </p:grpSpPr>
        <p:pic>
          <p:nvPicPr>
            <p:cNvPr id="19" name="Picture 18">
              <a:extLst>
                <a:ext uri="{FF2B5EF4-FFF2-40B4-BE49-F238E27FC236}">
                  <a16:creationId xmlns:a16="http://schemas.microsoft.com/office/drawing/2014/main" id="{E7766EAE-A997-CCF5-2ADC-4360883886A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52414" y="1309549"/>
              <a:ext cx="2841236" cy="3636452"/>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A9D4749B-BE0F-F152-E6A1-E00FCED558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305406"/>
              <a:ext cx="2841236" cy="3636451"/>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187700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4325413" y="5181962"/>
            <a:ext cx="3541174"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4">
                    <a:extLst>
                      <a:ext uri="{A12FA001-AC4F-418D-AE19-62706E023703}">
                        <ahyp:hlinkClr xmlns:ahyp="http://schemas.microsoft.com/office/drawing/2018/hyperlinkcolor" val="tx"/>
                      </a:ext>
                    </a:extLst>
                  </a:hlinkClick>
                </a:rPr>
                <a:t>Checklists and Guides</a:t>
              </a:r>
              <a:endParaRPr kumimoji="0" lang="en-US" sz="2000" b="0" i="0"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888C09C7-6C6D-4AA4-4E0E-DB586B82E65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84700" y="1153225"/>
            <a:ext cx="3222601" cy="37524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4416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769ECC3-DD3E-BB27-616A-B588DCEC25AB}"/>
              </a:ext>
            </a:extLst>
          </p:cNvPr>
          <p:cNvGrpSpPr/>
          <p:nvPr/>
        </p:nvGrpSpPr>
        <p:grpSpPr>
          <a:xfrm>
            <a:off x="3424458" y="1580489"/>
            <a:ext cx="5343085" cy="3214394"/>
            <a:chOff x="517908" y="1580489"/>
            <a:chExt cx="5024276" cy="3022599"/>
          </a:xfrm>
        </p:grpSpPr>
        <p:pic>
          <p:nvPicPr>
            <p:cNvPr id="18" name="Picture 17">
              <a:extLst>
                <a:ext uri="{FF2B5EF4-FFF2-40B4-BE49-F238E27FC236}">
                  <a16:creationId xmlns:a16="http://schemas.microsoft.com/office/drawing/2014/main" id="{FEDA3A17-164D-5DC0-500D-A674221F91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09426" y="1742479"/>
              <a:ext cx="3898992" cy="2424276"/>
            </a:xfrm>
            <a:prstGeom prst="rect">
              <a:avLst/>
            </a:prstGeom>
          </p:spPr>
        </p:pic>
        <p:pic>
          <p:nvPicPr>
            <p:cNvPr id="16" name="Picture 15">
              <a:extLst>
                <a:ext uri="{FF2B5EF4-FFF2-40B4-BE49-F238E27FC236}">
                  <a16:creationId xmlns:a16="http://schemas.microsoft.com/office/drawing/2014/main" id="{2A0E0B29-FE1E-D7D7-A1BF-269EDF4C2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08" y="1580489"/>
              <a:ext cx="5024276" cy="3022599"/>
            </a:xfrm>
            <a:prstGeom prst="rect">
              <a:avLst/>
            </a:prstGeom>
          </p:spPr>
        </p:pic>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Gotham" panose="02000604040000020004" pitchFamily="50" charset="0"/>
                  <a:ea typeface="+mn-ea"/>
                  <a:cs typeface="+mn-cs"/>
                </a:rPr>
                <a:t>CFP Board Resources</a:t>
              </a:r>
              <a:endPar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C07B2F06-5EB4-ED0E-1655-55D5BF918676}"/>
              </a:ext>
            </a:extLst>
          </p:cNvPr>
          <p:cNvGrpSpPr/>
          <p:nvPr/>
        </p:nvGrpSpPr>
        <p:grpSpPr>
          <a:xfrm>
            <a:off x="4325413" y="5181962"/>
            <a:ext cx="3541174" cy="522813"/>
            <a:chOff x="2211825" y="5256912"/>
            <a:chExt cx="7814258" cy="522813"/>
          </a:xfrm>
        </p:grpSpPr>
        <p:sp>
          <p:nvSpPr>
            <p:cNvPr id="25" name="Rectangle 24">
              <a:extLst>
                <a:ext uri="{FF2B5EF4-FFF2-40B4-BE49-F238E27FC236}">
                  <a16:creationId xmlns:a16="http://schemas.microsoft.com/office/drawing/2014/main" id="{02BFE098-BD7F-BA62-EDA1-A7753FD82D21}"/>
                </a:ext>
              </a:extLst>
            </p:cNvPr>
            <p:cNvSpPr/>
            <p:nvPr/>
          </p:nvSpPr>
          <p:spPr>
            <a:xfrm>
              <a:off x="2211825" y="5256912"/>
              <a:ext cx="7814258" cy="52281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93B73F-1272-4135-BB28-038E99ABE10E}"/>
                </a:ext>
              </a:extLst>
            </p:cNvPr>
            <p:cNvSpPr txBox="1"/>
            <p:nvPr/>
          </p:nvSpPr>
          <p:spPr>
            <a:xfrm>
              <a:off x="2211825" y="5286484"/>
              <a:ext cx="7814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E34"/>
                  </a:solidFill>
                  <a:effectLst/>
                  <a:uLnTx/>
                  <a:uFillTx/>
                  <a:latin typeface="Gotham" panose="02000604040000020004" pitchFamily="50" charset="0"/>
                  <a:hlinkClick r:id="rId6">
                    <a:extLst>
                      <a:ext uri="{A12FA001-AC4F-418D-AE19-62706E023703}">
                        <ahyp:hlinkClr xmlns:ahyp="http://schemas.microsoft.com/office/drawing/2018/hyperlinkcolor" val="tx"/>
                      </a:ext>
                    </a:extLst>
                  </a:hlinkClick>
                </a:rPr>
                <a:t>Videos and webinars</a:t>
              </a:r>
              <a:endParaRPr kumimoji="0" lang="en-US" sz="2000" b="0" i="0" u="none" strike="noStrike" kern="1200" cap="none" spc="0" normalizeH="0" baseline="0" noProof="0" dirty="0">
                <a:ln>
                  <a:noFill/>
                </a:ln>
                <a:solidFill>
                  <a:srgbClr val="FFCE34"/>
                </a:solidFill>
                <a:effectLst/>
                <a:uLnTx/>
                <a:uFillTx/>
                <a:latin typeface="Gotham" panose="02000604040000020004" pitchFamily="50" charset="0"/>
              </a:endParaRP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029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25098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CONGRATULATIONS!</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89697"/>
              <a:ext cx="109035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Gotham Light" pitchFamily="50" charset="0"/>
                </a:rPr>
                <a:t>You have completed the course Ethics CE: A Practical Application of CFP Board’s </a:t>
              </a:r>
              <a:r>
                <a:rPr kumimoji="0" lang="en-US" sz="2800" i="1" u="none" strike="noStrike" kern="1200" cap="none" spc="0" normalizeH="0" baseline="0" noProof="0" dirty="0">
                  <a:ln>
                    <a:noFill/>
                  </a:ln>
                  <a:solidFill>
                    <a:schemeClr val="bg1"/>
                  </a:solidFill>
                  <a:effectLst/>
                  <a:uLnTx/>
                  <a:uFillTx/>
                  <a:latin typeface="Gotham Light" pitchFamily="50" charset="0"/>
                </a:rPr>
                <a:t>Code and Standards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22146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a:t>
              </a:r>
              <a:r>
                <a:rPr lang="en-US" sz="1000" i="1" kern="0" dirty="0">
                  <a:latin typeface="Gotham Light" pitchFamily="50" charset="0"/>
                  <a:ea typeface="Roboto" panose="02000000000000000000" pitchFamily="2" charset="0"/>
                  <a:cs typeface="Poppins" panose="00000500000000000000" pitchFamily="2" charset="0"/>
                </a:rPr>
                <a:t>S</a:t>
              </a:r>
              <a:r>
                <a:rPr kumimoji="0" lang="en-US" sz="1000" b="0" i="1" u="none" strike="noStrike" kern="0" cap="none" spc="0" normalizeH="0" baseline="0" noProof="0" dirty="0" err="1">
                  <a:ln>
                    <a:noFill/>
                  </a:ln>
                  <a:effectLst/>
                  <a:uLnTx/>
                  <a:uFillTx/>
                  <a:latin typeface="Gotham Light" pitchFamily="50" charset="0"/>
                  <a:ea typeface="Roboto" panose="02000000000000000000" pitchFamily="2" charset="0"/>
                  <a:cs typeface="Poppins" panose="00000500000000000000" pitchFamily="2" charset="0"/>
                </a:rPr>
                <a:t>tandards</a:t>
              </a:r>
              <a:endPar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TextBox 15">
            <a:extLst>
              <a:ext uri="{FF2B5EF4-FFF2-40B4-BE49-F238E27FC236}">
                <a16:creationId xmlns:a16="http://schemas.microsoft.com/office/drawing/2014/main" id="{4B80925F-DCB6-4FF5-4DEF-FB3F49FDFB87}"/>
              </a:ext>
            </a:extLst>
          </p:cNvPr>
          <p:cNvSpPr txBox="1"/>
          <p:nvPr/>
        </p:nvSpPr>
        <p:spPr>
          <a:xfrm>
            <a:off x="580634" y="1109545"/>
            <a:ext cx="10706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Violations of the Code and Standards may subject a CFP® professional to discipline: </a:t>
            </a:r>
          </a:p>
        </p:txBody>
      </p:sp>
      <p:grpSp>
        <p:nvGrpSpPr>
          <p:cNvPr id="46" name="Group 45">
            <a:extLst>
              <a:ext uri="{FF2B5EF4-FFF2-40B4-BE49-F238E27FC236}">
                <a16:creationId xmlns:a16="http://schemas.microsoft.com/office/drawing/2014/main" id="{52762CD2-95B0-B92F-ADD7-0E756C3B6711}"/>
              </a:ext>
            </a:extLst>
          </p:cNvPr>
          <p:cNvGrpSpPr/>
          <p:nvPr/>
        </p:nvGrpSpPr>
        <p:grpSpPr>
          <a:xfrm>
            <a:off x="3420676" y="2415651"/>
            <a:ext cx="2607891" cy="1937982"/>
            <a:chOff x="3420676" y="1847383"/>
            <a:chExt cx="2607891" cy="1937982"/>
          </a:xfrm>
        </p:grpSpPr>
        <p:sp>
          <p:nvSpPr>
            <p:cNvPr id="20" name="Rectangle 19">
              <a:extLst>
                <a:ext uri="{FF2B5EF4-FFF2-40B4-BE49-F238E27FC236}">
                  <a16:creationId xmlns:a16="http://schemas.microsoft.com/office/drawing/2014/main" id="{79C9B822-AEB4-8799-DDB4-31C658D2125A}"/>
                </a:ext>
              </a:extLst>
            </p:cNvPr>
            <p:cNvSpPr/>
            <p:nvPr/>
          </p:nvSpPr>
          <p:spPr>
            <a:xfrm>
              <a:off x="3420676" y="1847383"/>
              <a:ext cx="2607891" cy="19379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50CF3C-FA04-0D4F-5CB3-9AB94F84A9E8}"/>
                </a:ext>
              </a:extLst>
            </p:cNvPr>
            <p:cNvSpPr/>
            <p:nvPr/>
          </p:nvSpPr>
          <p:spPr>
            <a:xfrm>
              <a:off x="4322011"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4322538-3912-7425-7EE5-99489E2C0F2C}"/>
                </a:ext>
              </a:extLst>
            </p:cNvPr>
            <p:cNvSpPr txBox="1"/>
            <p:nvPr/>
          </p:nvSpPr>
          <p:spPr>
            <a:xfrm>
              <a:off x="3608934" y="3078015"/>
              <a:ext cx="22313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E34"/>
                  </a:solidFill>
                  <a:effectLst/>
                  <a:uLnTx/>
                  <a:uFillTx/>
                  <a:latin typeface="Gotham Medium" panose="02000604030000020004" pitchFamily="50" charset="0"/>
                  <a:ea typeface="+mn-ea"/>
                  <a:cs typeface="+mn-cs"/>
                </a:rPr>
                <a:t>Public censure</a:t>
              </a:r>
            </a:p>
          </p:txBody>
        </p:sp>
        <p:pic>
          <p:nvPicPr>
            <p:cNvPr id="37" name="Graphic 36">
              <a:extLst>
                <a:ext uri="{FF2B5EF4-FFF2-40B4-BE49-F238E27FC236}">
                  <a16:creationId xmlns:a16="http://schemas.microsoft.com/office/drawing/2014/main" id="{93815173-0DC8-8B7F-2E5C-C203C7BC4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4599" y="2265051"/>
              <a:ext cx="420492" cy="420492"/>
            </a:xfrm>
            <a:prstGeom prst="rect">
              <a:avLst/>
            </a:prstGeom>
          </p:spPr>
        </p:pic>
      </p:grpSp>
      <p:grpSp>
        <p:nvGrpSpPr>
          <p:cNvPr id="45" name="Group 44">
            <a:extLst>
              <a:ext uri="{FF2B5EF4-FFF2-40B4-BE49-F238E27FC236}">
                <a16:creationId xmlns:a16="http://schemas.microsoft.com/office/drawing/2014/main" id="{9B24F337-E25B-814D-23EC-66B28317D6CC}"/>
              </a:ext>
            </a:extLst>
          </p:cNvPr>
          <p:cNvGrpSpPr/>
          <p:nvPr/>
        </p:nvGrpSpPr>
        <p:grpSpPr>
          <a:xfrm>
            <a:off x="621824" y="2415651"/>
            <a:ext cx="2607891" cy="1937982"/>
            <a:chOff x="621824" y="1847383"/>
            <a:chExt cx="2607891" cy="1937982"/>
          </a:xfrm>
        </p:grpSpPr>
        <p:sp>
          <p:nvSpPr>
            <p:cNvPr id="19" name="Rectangle 18">
              <a:extLst>
                <a:ext uri="{FF2B5EF4-FFF2-40B4-BE49-F238E27FC236}">
                  <a16:creationId xmlns:a16="http://schemas.microsoft.com/office/drawing/2014/main" id="{66D15BEB-9941-942E-A752-8E22E19E8580}"/>
                </a:ext>
              </a:extLst>
            </p:cNvPr>
            <p:cNvSpPr/>
            <p:nvPr/>
          </p:nvSpPr>
          <p:spPr>
            <a:xfrm>
              <a:off x="621824" y="1847383"/>
              <a:ext cx="2607891" cy="193798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A9DBC6E-9BD1-3A1C-BEB8-821813C2C436}"/>
                </a:ext>
              </a:extLst>
            </p:cNvPr>
            <p:cNvSpPr/>
            <p:nvPr/>
          </p:nvSpPr>
          <p:spPr>
            <a:xfrm>
              <a:off x="1523160"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C032A0C-C76B-2A90-BFBD-98B964D84EFF}"/>
                </a:ext>
              </a:extLst>
            </p:cNvPr>
            <p:cNvSpPr txBox="1"/>
            <p:nvPr/>
          </p:nvSpPr>
          <p:spPr>
            <a:xfrm>
              <a:off x="810082" y="3078015"/>
              <a:ext cx="22313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Private censure</a:t>
              </a:r>
            </a:p>
          </p:txBody>
        </p:sp>
        <p:pic>
          <p:nvPicPr>
            <p:cNvPr id="39" name="Graphic 38">
              <a:extLst>
                <a:ext uri="{FF2B5EF4-FFF2-40B4-BE49-F238E27FC236}">
                  <a16:creationId xmlns:a16="http://schemas.microsoft.com/office/drawing/2014/main" id="{9CB1D3A3-39E5-4B8A-C017-80A0245306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6855" y="2296047"/>
              <a:ext cx="405488" cy="405488"/>
            </a:xfrm>
            <a:prstGeom prst="rect">
              <a:avLst/>
            </a:prstGeom>
          </p:spPr>
        </p:pic>
      </p:grpSp>
      <p:grpSp>
        <p:nvGrpSpPr>
          <p:cNvPr id="47" name="Group 46">
            <a:extLst>
              <a:ext uri="{FF2B5EF4-FFF2-40B4-BE49-F238E27FC236}">
                <a16:creationId xmlns:a16="http://schemas.microsoft.com/office/drawing/2014/main" id="{7361062E-4608-062B-7D33-5CC38AFC1039}"/>
              </a:ext>
            </a:extLst>
          </p:cNvPr>
          <p:cNvGrpSpPr/>
          <p:nvPr/>
        </p:nvGrpSpPr>
        <p:grpSpPr>
          <a:xfrm>
            <a:off x="6219527" y="2415651"/>
            <a:ext cx="2645079" cy="1937982"/>
            <a:chOff x="6219527" y="1847383"/>
            <a:chExt cx="2645079" cy="1937982"/>
          </a:xfrm>
        </p:grpSpPr>
        <p:sp>
          <p:nvSpPr>
            <p:cNvPr id="21" name="Rectangle 20">
              <a:extLst>
                <a:ext uri="{FF2B5EF4-FFF2-40B4-BE49-F238E27FC236}">
                  <a16:creationId xmlns:a16="http://schemas.microsoft.com/office/drawing/2014/main" id="{6C7BAAD2-51F5-482B-A4C6-B2B091B4A11C}"/>
                </a:ext>
              </a:extLst>
            </p:cNvPr>
            <p:cNvSpPr/>
            <p:nvPr/>
          </p:nvSpPr>
          <p:spPr>
            <a:xfrm>
              <a:off x="6219527" y="1847383"/>
              <a:ext cx="2607891" cy="1937982"/>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96A44E1-643C-6F28-81F6-4A279846B2E8}"/>
                </a:ext>
              </a:extLst>
            </p:cNvPr>
            <p:cNvSpPr/>
            <p:nvPr/>
          </p:nvSpPr>
          <p:spPr>
            <a:xfrm>
              <a:off x="7120862"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AA8DE5A-50EF-ABCA-0BF9-6BDEB3D1A774}"/>
                </a:ext>
              </a:extLst>
            </p:cNvPr>
            <p:cNvSpPr txBox="1"/>
            <p:nvPr/>
          </p:nvSpPr>
          <p:spPr>
            <a:xfrm>
              <a:off x="6256715" y="3078015"/>
              <a:ext cx="2607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Gotham Medium" panose="02000604030000020004" pitchFamily="50" charset="0"/>
                  <a:ea typeface="+mn-ea"/>
                  <a:cs typeface="+mn-cs"/>
                </a:rPr>
                <a:t>Temporary suspension</a:t>
              </a:r>
            </a:p>
          </p:txBody>
        </p:sp>
        <p:grpSp>
          <p:nvGrpSpPr>
            <p:cNvPr id="44" name="Group 43">
              <a:extLst>
                <a:ext uri="{FF2B5EF4-FFF2-40B4-BE49-F238E27FC236}">
                  <a16:creationId xmlns:a16="http://schemas.microsoft.com/office/drawing/2014/main" id="{1E919D35-515C-19F0-2E4C-EFCFA59D561E}"/>
                </a:ext>
              </a:extLst>
            </p:cNvPr>
            <p:cNvGrpSpPr/>
            <p:nvPr/>
          </p:nvGrpSpPr>
          <p:grpSpPr>
            <a:xfrm>
              <a:off x="7279218" y="2329253"/>
              <a:ext cx="493404" cy="391194"/>
              <a:chOff x="7249834" y="2327513"/>
              <a:chExt cx="514974" cy="408296"/>
            </a:xfrm>
          </p:grpSpPr>
          <p:pic>
            <p:nvPicPr>
              <p:cNvPr id="35" name="Graphic 34">
                <a:extLst>
                  <a:ext uri="{FF2B5EF4-FFF2-40B4-BE49-F238E27FC236}">
                    <a16:creationId xmlns:a16="http://schemas.microsoft.com/office/drawing/2014/main" id="{7FE0517A-11F4-A8E5-7BE2-5CFE1A82C0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56512" y="2327513"/>
                <a:ext cx="408296" cy="408296"/>
              </a:xfrm>
              <a:prstGeom prst="rect">
                <a:avLst/>
              </a:prstGeom>
            </p:spPr>
          </p:pic>
          <p:pic>
            <p:nvPicPr>
              <p:cNvPr id="41" name="Graphic 40">
                <a:extLst>
                  <a:ext uri="{FF2B5EF4-FFF2-40B4-BE49-F238E27FC236}">
                    <a16:creationId xmlns:a16="http://schemas.microsoft.com/office/drawing/2014/main" id="{DBB8A504-E5A0-55D0-5165-8DC1375367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9834" y="2359812"/>
                <a:ext cx="138979" cy="138979"/>
              </a:xfrm>
              <a:prstGeom prst="rect">
                <a:avLst/>
              </a:prstGeom>
            </p:spPr>
          </p:pic>
        </p:grpSp>
      </p:grpSp>
      <p:grpSp>
        <p:nvGrpSpPr>
          <p:cNvPr id="48" name="Group 47">
            <a:extLst>
              <a:ext uri="{FF2B5EF4-FFF2-40B4-BE49-F238E27FC236}">
                <a16:creationId xmlns:a16="http://schemas.microsoft.com/office/drawing/2014/main" id="{153AA76A-0A4B-AAAB-37A4-B1EF489A8772}"/>
              </a:ext>
            </a:extLst>
          </p:cNvPr>
          <p:cNvGrpSpPr/>
          <p:nvPr/>
        </p:nvGrpSpPr>
        <p:grpSpPr>
          <a:xfrm>
            <a:off x="9018378" y="2415651"/>
            <a:ext cx="2607891" cy="1937982"/>
            <a:chOff x="9018378" y="1847383"/>
            <a:chExt cx="2607891" cy="1937982"/>
          </a:xfrm>
        </p:grpSpPr>
        <p:sp>
          <p:nvSpPr>
            <p:cNvPr id="22" name="Rectangle 21">
              <a:extLst>
                <a:ext uri="{FF2B5EF4-FFF2-40B4-BE49-F238E27FC236}">
                  <a16:creationId xmlns:a16="http://schemas.microsoft.com/office/drawing/2014/main" id="{C88746E7-18F6-29EF-8271-05415E8AB8FA}"/>
                </a:ext>
              </a:extLst>
            </p:cNvPr>
            <p:cNvSpPr/>
            <p:nvPr/>
          </p:nvSpPr>
          <p:spPr>
            <a:xfrm>
              <a:off x="9018378" y="1847383"/>
              <a:ext cx="2607891" cy="19379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F431E6D-FF89-C3B7-3C18-D33DC6C6B784}"/>
                </a:ext>
              </a:extLst>
            </p:cNvPr>
            <p:cNvSpPr/>
            <p:nvPr/>
          </p:nvSpPr>
          <p:spPr>
            <a:xfrm>
              <a:off x="9919714" y="2129052"/>
              <a:ext cx="805218" cy="8052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B5AFEC1-BFAA-928D-1B86-AD5325EF4D3A}"/>
                </a:ext>
              </a:extLst>
            </p:cNvPr>
            <p:cNvSpPr txBox="1"/>
            <p:nvPr/>
          </p:nvSpPr>
          <p:spPr>
            <a:xfrm>
              <a:off x="9206639" y="3078015"/>
              <a:ext cx="22313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E34"/>
                  </a:solidFill>
                  <a:effectLst/>
                  <a:uLnTx/>
                  <a:uFillTx/>
                  <a:latin typeface="Gotham Medium" panose="02000604030000020004" pitchFamily="50" charset="0"/>
                  <a:ea typeface="+mn-ea"/>
                  <a:cs typeface="+mn-cs"/>
                </a:rPr>
                <a:t>Revocation</a:t>
              </a:r>
            </a:p>
          </p:txBody>
        </p:sp>
        <p:pic>
          <p:nvPicPr>
            <p:cNvPr id="43" name="Graphic 42">
              <a:extLst>
                <a:ext uri="{FF2B5EF4-FFF2-40B4-BE49-F238E27FC236}">
                  <a16:creationId xmlns:a16="http://schemas.microsoft.com/office/drawing/2014/main" id="{734FD1CE-5FC4-2B36-00BE-BB6BE0F425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19167" y="2312873"/>
              <a:ext cx="421943" cy="421943"/>
            </a:xfrm>
            <a:prstGeom prst="rect">
              <a:avLst/>
            </a:prstGeom>
          </p:spPr>
        </p:pic>
      </p:grpSp>
    </p:spTree>
    <p:extLst>
      <p:ext uri="{BB962C8B-B14F-4D97-AF65-F5344CB8AC3E}">
        <p14:creationId xmlns:p14="http://schemas.microsoft.com/office/powerpoint/2010/main" val="31126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CFP Board's Compliance Resource Library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0" name="Picture 19">
            <a:extLst>
              <a:ext uri="{FF2B5EF4-FFF2-40B4-BE49-F238E27FC236}">
                <a16:creationId xmlns:a16="http://schemas.microsoft.com/office/drawing/2014/main" id="{3F030D08-9A59-58B7-6C01-A4CBEA0E2AD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7907" y="781409"/>
            <a:ext cx="5568461" cy="5005754"/>
          </a:xfrm>
          <a:prstGeom prst="rect">
            <a:avLst/>
          </a:prstGeom>
        </p:spPr>
      </p:pic>
      <p:sp>
        <p:nvSpPr>
          <p:cNvPr id="21" name="TextBox 20">
            <a:extLst>
              <a:ext uri="{FF2B5EF4-FFF2-40B4-BE49-F238E27FC236}">
                <a16:creationId xmlns:a16="http://schemas.microsoft.com/office/drawing/2014/main" id="{8F81B7BC-4D50-669B-6404-73417C7DC994}"/>
              </a:ext>
            </a:extLst>
          </p:cNvPr>
          <p:cNvSpPr txBox="1"/>
          <p:nvPr/>
        </p:nvSpPr>
        <p:spPr>
          <a:xfrm>
            <a:off x="6802661" y="1333231"/>
            <a:ext cx="4640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Over  </a:t>
            </a:r>
            <a:r>
              <a:rPr kumimoji="0" lang="en-US" sz="2400" b="1" i="0" u="none" strike="noStrike" kern="1200" cap="none" spc="0" normalizeH="0" baseline="0" noProof="0" dirty="0">
                <a:ln>
                  <a:noFill/>
                </a:ln>
                <a:solidFill>
                  <a:prstClr val="black"/>
                </a:solidFill>
                <a:effectLst/>
                <a:uLnTx/>
                <a:uFillTx/>
                <a:latin typeface="Gotham Bold" pitchFamily="50" charset="0"/>
              </a:rPr>
              <a:t>35 case studies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with real-world scenarios</a:t>
            </a:r>
          </a:p>
        </p:txBody>
      </p:sp>
      <p:sp>
        <p:nvSpPr>
          <p:cNvPr id="28" name="TextBox 27">
            <a:extLst>
              <a:ext uri="{FF2B5EF4-FFF2-40B4-BE49-F238E27FC236}">
                <a16:creationId xmlns:a16="http://schemas.microsoft.com/office/drawing/2014/main" id="{6D7276E9-6125-052E-B71C-6F6001C3020D}"/>
              </a:ext>
            </a:extLst>
          </p:cNvPr>
          <p:cNvSpPr txBox="1"/>
          <p:nvPr/>
        </p:nvSpPr>
        <p:spPr>
          <a:xfrm>
            <a:off x="6814384" y="2230336"/>
            <a:ext cx="4592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otham Bold" pitchFamily="50" charset="0"/>
              </a:rPr>
              <a:t>15 guides </a:t>
            </a:r>
            <a:r>
              <a:rPr kumimoji="0" lang="en-US" sz="2400" i="0" u="none" strike="noStrike" kern="1200" cap="none" spc="0" normalizeH="0" baseline="0" noProof="0" dirty="0">
                <a:ln>
                  <a:noFill/>
                </a:ln>
                <a:solidFill>
                  <a:prstClr val="black"/>
                </a:solidFill>
                <a:effectLst/>
                <a:uLnTx/>
                <a:uFillTx/>
                <a:latin typeface="Gotham Medium" panose="02000604030000020004" pitchFamily="50" charset="0"/>
              </a:rPr>
              <a:t>including:</a:t>
            </a:r>
          </a:p>
        </p:txBody>
      </p:sp>
      <p:grpSp>
        <p:nvGrpSpPr>
          <p:cNvPr id="30" name="Group 29">
            <a:extLst>
              <a:ext uri="{FF2B5EF4-FFF2-40B4-BE49-F238E27FC236}">
                <a16:creationId xmlns:a16="http://schemas.microsoft.com/office/drawing/2014/main" id="{FDE9CDB1-06D8-B9F6-7533-A38EFB74D3DC}"/>
              </a:ext>
            </a:extLst>
          </p:cNvPr>
          <p:cNvGrpSpPr/>
          <p:nvPr/>
        </p:nvGrpSpPr>
        <p:grpSpPr>
          <a:xfrm>
            <a:off x="6909842" y="2917697"/>
            <a:ext cx="4542652" cy="584775"/>
            <a:chOff x="6909842" y="2917697"/>
            <a:chExt cx="4542652" cy="584775"/>
          </a:xfrm>
        </p:grpSpPr>
        <p:sp>
          <p:nvSpPr>
            <p:cNvPr id="31" name="TextBox 30">
              <a:extLst>
                <a:ext uri="{FF2B5EF4-FFF2-40B4-BE49-F238E27FC236}">
                  <a16:creationId xmlns:a16="http://schemas.microsoft.com/office/drawing/2014/main" id="{693E268B-6467-F8AD-4969-518DBF69772C}"/>
                </a:ext>
              </a:extLst>
            </p:cNvPr>
            <p:cNvSpPr txBox="1"/>
            <p:nvPr/>
          </p:nvSpPr>
          <p:spPr>
            <a:xfrm>
              <a:off x="7153739" y="2917697"/>
              <a:ext cx="4298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Comparison guides to Reg BI and NAIC Model Regulation</a:t>
              </a:r>
            </a:p>
          </p:txBody>
        </p:sp>
        <p:grpSp>
          <p:nvGrpSpPr>
            <p:cNvPr id="2" name="Group 1">
              <a:extLst>
                <a:ext uri="{FF2B5EF4-FFF2-40B4-BE49-F238E27FC236}">
                  <a16:creationId xmlns:a16="http://schemas.microsoft.com/office/drawing/2014/main" id="{00ECA24E-263C-3533-4B00-DDC1565AB52C}"/>
                </a:ext>
              </a:extLst>
            </p:cNvPr>
            <p:cNvGrpSpPr/>
            <p:nvPr/>
          </p:nvGrpSpPr>
          <p:grpSpPr>
            <a:xfrm>
              <a:off x="6909842" y="2965788"/>
              <a:ext cx="250117" cy="250117"/>
              <a:chOff x="1181047" y="3749416"/>
              <a:chExt cx="230102" cy="230102"/>
            </a:xfrm>
            <a:solidFill>
              <a:srgbClr val="FFCE34"/>
            </a:solidFill>
          </p:grpSpPr>
          <p:sp>
            <p:nvSpPr>
              <p:cNvPr id="3" name="Freeform: Shape 2">
                <a:extLst>
                  <a:ext uri="{FF2B5EF4-FFF2-40B4-BE49-F238E27FC236}">
                    <a16:creationId xmlns:a16="http://schemas.microsoft.com/office/drawing/2014/main" id="{BB082AA2-9D2E-935F-6263-401D6BCAD68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E8DFD70-1574-5F63-B922-10EB17E5B2C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2" name="Group 31">
            <a:extLst>
              <a:ext uri="{FF2B5EF4-FFF2-40B4-BE49-F238E27FC236}">
                <a16:creationId xmlns:a16="http://schemas.microsoft.com/office/drawing/2014/main" id="{BFF66316-27A3-D02C-5041-09D7DE059B7C}"/>
              </a:ext>
            </a:extLst>
          </p:cNvPr>
          <p:cNvGrpSpPr/>
          <p:nvPr/>
        </p:nvGrpSpPr>
        <p:grpSpPr>
          <a:xfrm>
            <a:off x="6909842" y="3633912"/>
            <a:ext cx="4542652" cy="338554"/>
            <a:chOff x="6909842" y="3633912"/>
            <a:chExt cx="4542652" cy="338554"/>
          </a:xfrm>
        </p:grpSpPr>
        <p:sp>
          <p:nvSpPr>
            <p:cNvPr id="35" name="TextBox 34">
              <a:extLst>
                <a:ext uri="{FF2B5EF4-FFF2-40B4-BE49-F238E27FC236}">
                  <a16:creationId xmlns:a16="http://schemas.microsoft.com/office/drawing/2014/main" id="{A5BB0AA5-FA9D-61AD-F398-8551C9945C05}"/>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Managing Conflicts</a:t>
              </a:r>
            </a:p>
          </p:txBody>
        </p:sp>
        <p:grpSp>
          <p:nvGrpSpPr>
            <p:cNvPr id="15" name="Group 14">
              <a:extLst>
                <a:ext uri="{FF2B5EF4-FFF2-40B4-BE49-F238E27FC236}">
                  <a16:creationId xmlns:a16="http://schemas.microsoft.com/office/drawing/2014/main" id="{39E847F3-ADDE-7760-9CC5-C3A7BB5A5402}"/>
                </a:ext>
              </a:extLst>
            </p:cNvPr>
            <p:cNvGrpSpPr/>
            <p:nvPr/>
          </p:nvGrpSpPr>
          <p:grpSpPr>
            <a:xfrm>
              <a:off x="6909842" y="3678130"/>
              <a:ext cx="250117" cy="250117"/>
              <a:chOff x="1181047" y="3749416"/>
              <a:chExt cx="230102" cy="230102"/>
            </a:xfrm>
            <a:solidFill>
              <a:srgbClr val="FFCE34"/>
            </a:solidFill>
          </p:grpSpPr>
          <p:sp>
            <p:nvSpPr>
              <p:cNvPr id="16" name="Freeform: Shape 15">
                <a:extLst>
                  <a:ext uri="{FF2B5EF4-FFF2-40B4-BE49-F238E27FC236}">
                    <a16:creationId xmlns:a16="http://schemas.microsoft.com/office/drawing/2014/main" id="{9B8A89E8-E52A-F32A-8110-75A59366471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F846842-BC0D-382A-B031-B9C5B0404FE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EF0B9B0A-BEC1-2D50-8667-69CC6E97E021}"/>
              </a:ext>
            </a:extLst>
          </p:cNvPr>
          <p:cNvGrpSpPr/>
          <p:nvPr/>
        </p:nvGrpSpPr>
        <p:grpSpPr>
          <a:xfrm>
            <a:off x="6909842" y="4110126"/>
            <a:ext cx="4542652" cy="338554"/>
            <a:chOff x="6909842" y="4110126"/>
            <a:chExt cx="4542652" cy="338554"/>
          </a:xfrm>
        </p:grpSpPr>
        <p:sp>
          <p:nvSpPr>
            <p:cNvPr id="38" name="TextBox 37">
              <a:extLst>
                <a:ext uri="{FF2B5EF4-FFF2-40B4-BE49-F238E27FC236}">
                  <a16:creationId xmlns:a16="http://schemas.microsoft.com/office/drawing/2014/main" id="{B2A17D8B-7A78-20C5-B06B-32D994BCBBB7}"/>
                </a:ext>
              </a:extLst>
            </p:cNvPr>
            <p:cNvSpPr txBox="1"/>
            <p:nvPr/>
          </p:nvSpPr>
          <p:spPr>
            <a:xfrm>
              <a:off x="7153739" y="411012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Duty of Care</a:t>
              </a:r>
            </a:p>
          </p:txBody>
        </p:sp>
        <p:grpSp>
          <p:nvGrpSpPr>
            <p:cNvPr id="18" name="Group 17">
              <a:extLst>
                <a:ext uri="{FF2B5EF4-FFF2-40B4-BE49-F238E27FC236}">
                  <a16:creationId xmlns:a16="http://schemas.microsoft.com/office/drawing/2014/main" id="{C52CCE33-04CB-57BD-D1D1-094D84BBAA26}"/>
                </a:ext>
              </a:extLst>
            </p:cNvPr>
            <p:cNvGrpSpPr/>
            <p:nvPr/>
          </p:nvGrpSpPr>
          <p:grpSpPr>
            <a:xfrm>
              <a:off x="6909842" y="4147878"/>
              <a:ext cx="250117" cy="250117"/>
              <a:chOff x="1181047" y="3749416"/>
              <a:chExt cx="230102" cy="230102"/>
            </a:xfrm>
            <a:solidFill>
              <a:srgbClr val="FFCE34"/>
            </a:solidFill>
          </p:grpSpPr>
          <p:sp>
            <p:nvSpPr>
              <p:cNvPr id="19" name="Freeform: Shape 18">
                <a:extLst>
                  <a:ext uri="{FF2B5EF4-FFF2-40B4-BE49-F238E27FC236}">
                    <a16:creationId xmlns:a16="http://schemas.microsoft.com/office/drawing/2014/main" id="{42F352BD-177E-ABA3-5E7F-F908BE6170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1283077-6102-B931-7391-285561F598A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4" name="Group 33">
            <a:extLst>
              <a:ext uri="{FF2B5EF4-FFF2-40B4-BE49-F238E27FC236}">
                <a16:creationId xmlns:a16="http://schemas.microsoft.com/office/drawing/2014/main" id="{4C4D1FA3-706D-9045-916E-01E3B3870414}"/>
              </a:ext>
            </a:extLst>
          </p:cNvPr>
          <p:cNvGrpSpPr/>
          <p:nvPr/>
        </p:nvGrpSpPr>
        <p:grpSpPr>
          <a:xfrm>
            <a:off x="6909842" y="4580120"/>
            <a:ext cx="4542652" cy="338554"/>
            <a:chOff x="6909842" y="4580120"/>
            <a:chExt cx="4542652" cy="338554"/>
          </a:xfrm>
        </p:grpSpPr>
        <p:sp>
          <p:nvSpPr>
            <p:cNvPr id="41" name="TextBox 40">
              <a:extLst>
                <a:ext uri="{FF2B5EF4-FFF2-40B4-BE49-F238E27FC236}">
                  <a16:creationId xmlns:a16="http://schemas.microsoft.com/office/drawing/2014/main" id="{854F2B60-27E3-9BEE-21D7-18050E05C3A8}"/>
                </a:ext>
              </a:extLst>
            </p:cNvPr>
            <p:cNvSpPr txBox="1"/>
            <p:nvPr/>
          </p:nvSpPr>
          <p:spPr>
            <a:xfrm>
              <a:off x="7153739" y="4580120"/>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Planning Process</a:t>
              </a:r>
            </a:p>
          </p:txBody>
        </p:sp>
        <p:grpSp>
          <p:nvGrpSpPr>
            <p:cNvPr id="23" name="Group 22">
              <a:extLst>
                <a:ext uri="{FF2B5EF4-FFF2-40B4-BE49-F238E27FC236}">
                  <a16:creationId xmlns:a16="http://schemas.microsoft.com/office/drawing/2014/main" id="{4C4DE528-1643-DDFF-89AF-3D8740769256}"/>
                </a:ext>
              </a:extLst>
            </p:cNvPr>
            <p:cNvGrpSpPr/>
            <p:nvPr/>
          </p:nvGrpSpPr>
          <p:grpSpPr>
            <a:xfrm>
              <a:off x="6909842" y="4617626"/>
              <a:ext cx="250117" cy="250117"/>
              <a:chOff x="1181047" y="3749416"/>
              <a:chExt cx="230102" cy="230102"/>
            </a:xfrm>
            <a:solidFill>
              <a:srgbClr val="FFCE34"/>
            </a:solidFill>
          </p:grpSpPr>
          <p:sp>
            <p:nvSpPr>
              <p:cNvPr id="24" name="Freeform: Shape 23">
                <a:extLst>
                  <a:ext uri="{FF2B5EF4-FFF2-40B4-BE49-F238E27FC236}">
                    <a16:creationId xmlns:a16="http://schemas.microsoft.com/office/drawing/2014/main" id="{D19DC30B-7AE0-2EE9-68CD-5484A1E853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4FA9FC-CCC4-B5E3-0C5E-CF8453DAA7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6" name="Group 35">
            <a:extLst>
              <a:ext uri="{FF2B5EF4-FFF2-40B4-BE49-F238E27FC236}">
                <a16:creationId xmlns:a16="http://schemas.microsoft.com/office/drawing/2014/main" id="{E04443ED-C397-9C96-2D0F-B18855B4F799}"/>
              </a:ext>
            </a:extLst>
          </p:cNvPr>
          <p:cNvGrpSpPr/>
          <p:nvPr/>
        </p:nvGrpSpPr>
        <p:grpSpPr>
          <a:xfrm>
            <a:off x="6909842" y="5056336"/>
            <a:ext cx="4542652" cy="338554"/>
            <a:chOff x="6909842" y="5056336"/>
            <a:chExt cx="4542652" cy="338554"/>
          </a:xfrm>
        </p:grpSpPr>
        <p:sp>
          <p:nvSpPr>
            <p:cNvPr id="44" name="TextBox 43">
              <a:extLst>
                <a:ext uri="{FF2B5EF4-FFF2-40B4-BE49-F238E27FC236}">
                  <a16:creationId xmlns:a16="http://schemas.microsoft.com/office/drawing/2014/main" id="{BE35E9BC-269E-8FBA-202E-42C1E6F21BF6}"/>
                </a:ext>
              </a:extLst>
            </p:cNvPr>
            <p:cNvSpPr txBox="1"/>
            <p:nvPr/>
          </p:nvSpPr>
          <p:spPr>
            <a:xfrm>
              <a:off x="7153739" y="5056336"/>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Financial Advice Engagement Disclosure</a:t>
              </a:r>
            </a:p>
          </p:txBody>
        </p:sp>
        <p:grpSp>
          <p:nvGrpSpPr>
            <p:cNvPr id="26" name="Group 25">
              <a:extLst>
                <a:ext uri="{FF2B5EF4-FFF2-40B4-BE49-F238E27FC236}">
                  <a16:creationId xmlns:a16="http://schemas.microsoft.com/office/drawing/2014/main" id="{74001E2A-B73D-58A6-A75D-200F048CCC80}"/>
                </a:ext>
              </a:extLst>
            </p:cNvPr>
            <p:cNvGrpSpPr/>
            <p:nvPr/>
          </p:nvGrpSpPr>
          <p:grpSpPr>
            <a:xfrm>
              <a:off x="6909842" y="5087374"/>
              <a:ext cx="250117" cy="250117"/>
              <a:chOff x="1181047" y="3749416"/>
              <a:chExt cx="230102" cy="230102"/>
            </a:xfrm>
            <a:solidFill>
              <a:srgbClr val="FFCE34"/>
            </a:solidFill>
          </p:grpSpPr>
          <p:sp>
            <p:nvSpPr>
              <p:cNvPr id="27" name="Freeform: Shape 26">
                <a:extLst>
                  <a:ext uri="{FF2B5EF4-FFF2-40B4-BE49-F238E27FC236}">
                    <a16:creationId xmlns:a16="http://schemas.microsoft.com/office/drawing/2014/main" id="{B33D6C64-26C1-05E7-5988-FE404DE70F4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5BF22F5-2AA0-0894-4005-7C910D8C87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9457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1</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Recognize When a CFP® Professional Is Providing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Gotham Light" pitchFamily="50" charset="0"/>
              </a:rPr>
              <a:t>Financial Advice</a:t>
            </a:r>
            <a:endParaRPr kumimoji="0" lang="en-US" sz="3200" i="0" u="none" strike="noStrike" kern="1200" cap="none" spc="0" normalizeH="0" baseline="0" noProof="0" dirty="0">
              <a:ln>
                <a:noFill/>
              </a:ln>
              <a:solidFill>
                <a:schemeClr val="bg1"/>
              </a:solidFill>
              <a:effectLst/>
              <a:uLnTx/>
              <a:uFillTx/>
              <a:latin typeface="Gotham Light" pitchFamily="50" charset="0"/>
            </a:endParaRP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311236"/>
            <a:chOff x="0" y="1565564"/>
            <a:chExt cx="12237908" cy="331123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87680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40AB3764-0A58-6A62-EA79-FBAB0E868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57840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390A2AB-32C5-72D1-A9F8-96CC7558C7E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77887"/>
            <a:ext cx="6925456"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0" y="1377888"/>
            <a:ext cx="12192000" cy="4143159"/>
          </a:xfrm>
          <a:prstGeom prst="rect">
            <a:avLst/>
          </a:prstGeom>
          <a:gradFill>
            <a:gsLst>
              <a:gs pos="0">
                <a:schemeClr val="tx1">
                  <a:alpha val="0"/>
                </a:schemeClr>
              </a:gs>
              <a:gs pos="45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5932975" y="1769671"/>
            <a:ext cx="5534611" cy="1573260"/>
            <a:chOff x="517908" y="395066"/>
            <a:chExt cx="5534611" cy="1573260"/>
          </a:xfrm>
        </p:grpSpPr>
        <p:sp>
          <p:nvSpPr>
            <p:cNvPr id="20" name="TextBox 19">
              <a:extLst>
                <a:ext uri="{FF2B5EF4-FFF2-40B4-BE49-F238E27FC236}">
                  <a16:creationId xmlns:a16="http://schemas.microsoft.com/office/drawing/2014/main" id="{66EDEA13-BABD-08CF-C048-668ECAAF1916}"/>
                </a:ext>
              </a:extLst>
            </p:cNvPr>
            <p:cNvSpPr txBox="1"/>
            <p:nvPr/>
          </p:nvSpPr>
          <p:spPr>
            <a:xfrm>
              <a:off x="741834" y="583331"/>
              <a:ext cx="531068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does it matter if I know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when I’m providing financial advice?</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BFD149E6-0630-E022-32D8-2C0B15B811CA}"/>
              </a:ext>
            </a:extLst>
          </p:cNvPr>
          <p:cNvSpPr txBox="1"/>
          <p:nvPr/>
        </p:nvSpPr>
        <p:spPr>
          <a:xfrm>
            <a:off x="6156901" y="3395598"/>
            <a:ext cx="531068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Gotham Light" pitchFamily="50" charset="0"/>
              </a:rPr>
              <a:t>The Fiduciary Duty, as well as other duties, apply when providing Financial Advice. Additional duties apply when providing Financial Advice that requires Financial Planning. We will look at those duties later in this course.</a:t>
            </a:r>
          </a:p>
        </p:txBody>
      </p:sp>
    </p:spTree>
    <p:extLst>
      <p:ext uri="{BB962C8B-B14F-4D97-AF65-F5344CB8AC3E}">
        <p14:creationId xmlns:p14="http://schemas.microsoft.com/office/powerpoint/2010/main" val="426890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74316"/>
            <a:chOff x="517908" y="395066"/>
            <a:chExt cx="8038185" cy="674316"/>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23051"/>
              <a:ext cx="78142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36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aphicFrame>
        <p:nvGraphicFramePr>
          <p:cNvPr id="3" name="Table 2">
            <a:extLst>
              <a:ext uri="{FF2B5EF4-FFF2-40B4-BE49-F238E27FC236}">
                <a16:creationId xmlns:a16="http://schemas.microsoft.com/office/drawing/2014/main" id="{7677CDD3-A5DA-6DB9-7B49-B4E856CCD409}"/>
              </a:ext>
            </a:extLst>
          </p:cNvPr>
          <p:cNvGraphicFramePr>
            <a:graphicFrameLocks noGrp="1"/>
          </p:cNvGraphicFramePr>
          <p:nvPr>
            <p:extLst>
              <p:ext uri="{D42A27DB-BD31-4B8C-83A1-F6EECF244321}">
                <p14:modId xmlns:p14="http://schemas.microsoft.com/office/powerpoint/2010/main" val="3285920610"/>
              </p:ext>
            </p:extLst>
          </p:nvPr>
        </p:nvGraphicFramePr>
        <p:xfrm>
          <a:off x="517908" y="1114632"/>
          <a:ext cx="11024520" cy="4572449"/>
        </p:xfrm>
        <a:graphic>
          <a:graphicData uri="http://schemas.openxmlformats.org/drawingml/2006/table">
            <a:tbl>
              <a:tblPr firstRow="1" bandRow="1">
                <a:tableStyleId>{5C22544A-7EE6-4342-B048-85BDC9FD1C3A}</a:tableStyleId>
              </a:tblPr>
              <a:tblGrid>
                <a:gridCol w="1833406">
                  <a:extLst>
                    <a:ext uri="{9D8B030D-6E8A-4147-A177-3AD203B41FA5}">
                      <a16:colId xmlns:a16="http://schemas.microsoft.com/office/drawing/2014/main" val="521426190"/>
                    </a:ext>
                  </a:extLst>
                </a:gridCol>
                <a:gridCol w="3984940">
                  <a:extLst>
                    <a:ext uri="{9D8B030D-6E8A-4147-A177-3AD203B41FA5}">
                      <a16:colId xmlns:a16="http://schemas.microsoft.com/office/drawing/2014/main" val="531695938"/>
                    </a:ext>
                  </a:extLst>
                </a:gridCol>
                <a:gridCol w="2450044">
                  <a:extLst>
                    <a:ext uri="{9D8B030D-6E8A-4147-A177-3AD203B41FA5}">
                      <a16:colId xmlns:a16="http://schemas.microsoft.com/office/drawing/2014/main" val="3659496806"/>
                    </a:ext>
                  </a:extLst>
                </a:gridCol>
                <a:gridCol w="2756130">
                  <a:extLst>
                    <a:ext uri="{9D8B030D-6E8A-4147-A177-3AD203B41FA5}">
                      <a16:colId xmlns:a16="http://schemas.microsoft.com/office/drawing/2014/main" val="1994460657"/>
                    </a:ext>
                  </a:extLst>
                </a:gridCol>
              </a:tblGrid>
              <a:tr h="363445">
                <a:tc gridSpan="2">
                  <a:txBody>
                    <a:bodyPr/>
                    <a:lstStyle/>
                    <a:p>
                      <a:pPr algn="ctr"/>
                      <a:r>
                        <a:rPr lang="en-US" sz="1100" dirty="0">
                          <a:latin typeface="Poppins" panose="00000500000000000000" pitchFamily="2" charset="0"/>
                          <a:cs typeface="Poppins" panose="00000500000000000000" pitchFamily="2" charset="0"/>
                        </a:rPr>
                        <a:t>To Clients </a:t>
                      </a:r>
                    </a:p>
                  </a:txBody>
                  <a:tcPr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hMerge="1">
                  <a:txBody>
                    <a:bodyPr/>
                    <a:lstStyle/>
                    <a:p>
                      <a:endParaRPr lang="en-US" dirty="0">
                        <a:latin typeface="Poppins" panose="00000500000000000000" pitchFamily="2" charset="0"/>
                        <a:cs typeface="Poppins" panose="00000500000000000000" pitchFamily="2" charset="0"/>
                      </a:endParaRPr>
                    </a:p>
                  </a:txBody>
                  <a:tcPr>
                    <a:solidFill>
                      <a:schemeClr val="tx1"/>
                    </a:solidFill>
                  </a:tcPr>
                </a:tc>
                <a:tc>
                  <a:txBody>
                    <a:bodyPr/>
                    <a:lstStyle/>
                    <a:p>
                      <a:pPr algn="ctr"/>
                      <a:r>
                        <a:rPr lang="en-US" sz="1100" dirty="0">
                          <a:latin typeface="Poppins" panose="00000500000000000000" pitchFamily="2" charset="0"/>
                          <a:cs typeface="Poppins" panose="00000500000000000000" pitchFamily="2" charset="0"/>
                        </a:rPr>
                        <a:t> To Firms  and Subordinates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tc>
                  <a:txBody>
                    <a:bodyPr/>
                    <a:lstStyle/>
                    <a:p>
                      <a:pPr algn="ctr"/>
                      <a:r>
                        <a:rPr lang="en-US" sz="1100" dirty="0">
                          <a:latin typeface="Poppins" panose="00000500000000000000" pitchFamily="2" charset="0"/>
                          <a:cs typeface="Poppins" panose="00000500000000000000" pitchFamily="2" charset="0"/>
                        </a:rPr>
                        <a:t>To CFP Board</a:t>
                      </a:r>
                    </a:p>
                  </a:txBody>
                  <a:tcPr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52855813"/>
                  </a:ext>
                </a:extLst>
              </a:tr>
              <a:tr h="784195">
                <a:tc rowSpan="2">
                  <a:txBody>
                    <a:bodyPr/>
                    <a:lstStyle/>
                    <a:p>
                      <a:pPr algn="ctr"/>
                      <a:r>
                        <a:rPr lang="en-US" sz="900" dirty="0">
                          <a:latin typeface="Poppins" panose="00000500000000000000" pitchFamily="2" charset="0"/>
                          <a:cs typeface="Poppins" panose="00000500000000000000" pitchFamily="2" charset="0"/>
                        </a:rPr>
                        <a:t>At All Times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rowSpan="2">
                  <a:txBody>
                    <a:bodyPr/>
                    <a:lstStyle/>
                    <a:p>
                      <a:pPr algn="ctr"/>
                      <a:r>
                        <a:rPr lang="en-US" sz="900" dirty="0">
                          <a:latin typeface="Poppins" panose="00000500000000000000" pitchFamily="2" charset="0"/>
                          <a:cs typeface="Poppins" panose="00000500000000000000" pitchFamily="2" charset="0"/>
                        </a:rPr>
                        <a:t>Integrity</a:t>
                      </a:r>
                    </a:p>
                    <a:p>
                      <a:pPr algn="ctr">
                        <a:lnSpc>
                          <a:spcPct val="150000"/>
                        </a:lnSpc>
                      </a:pPr>
                      <a:r>
                        <a:rPr lang="en-US" sz="900" dirty="0">
                          <a:latin typeface="Poppins" panose="00000500000000000000" pitchFamily="2" charset="0"/>
                          <a:cs typeface="Poppins" panose="00000500000000000000" pitchFamily="2" charset="0"/>
                        </a:rPr>
                        <a:t>Competence</a:t>
                      </a:r>
                    </a:p>
                    <a:p>
                      <a:pPr algn="ctr">
                        <a:lnSpc>
                          <a:spcPct val="150000"/>
                        </a:lnSpc>
                      </a:pPr>
                      <a:r>
                        <a:rPr lang="en-US" sz="900" dirty="0">
                          <a:latin typeface="Poppins" panose="00000500000000000000" pitchFamily="2" charset="0"/>
                          <a:cs typeface="Poppins" panose="00000500000000000000" pitchFamily="2" charset="0"/>
                        </a:rPr>
                        <a:t>Diligence</a:t>
                      </a:r>
                    </a:p>
                    <a:p>
                      <a:pPr algn="ctr">
                        <a:lnSpc>
                          <a:spcPct val="150000"/>
                        </a:lnSpc>
                      </a:pPr>
                      <a:r>
                        <a:rPr lang="en-US" sz="900" dirty="0">
                          <a:latin typeface="Poppins" panose="00000500000000000000" pitchFamily="2" charset="0"/>
                          <a:cs typeface="Poppins" panose="00000500000000000000" pitchFamily="2" charset="0"/>
                        </a:rPr>
                        <a:t>Sound and Objective Professional Judgement</a:t>
                      </a:r>
                    </a:p>
                    <a:p>
                      <a:pPr algn="ctr">
                        <a:lnSpc>
                          <a:spcPct val="150000"/>
                        </a:lnSpc>
                      </a:pPr>
                      <a:r>
                        <a:rPr lang="en-US" sz="900" dirty="0">
                          <a:latin typeface="Poppins" panose="00000500000000000000" pitchFamily="2" charset="0"/>
                          <a:cs typeface="Poppins" panose="00000500000000000000" pitchFamily="2" charset="0"/>
                        </a:rPr>
                        <a:t>Professionalism</a:t>
                      </a:r>
                    </a:p>
                    <a:p>
                      <a:pPr algn="ctr">
                        <a:lnSpc>
                          <a:spcPct val="150000"/>
                        </a:lnSpc>
                      </a:pPr>
                      <a:r>
                        <a:rPr lang="en-US" sz="900" dirty="0">
                          <a:latin typeface="Poppins" panose="00000500000000000000" pitchFamily="2" charset="0"/>
                          <a:cs typeface="Poppins" panose="00000500000000000000" pitchFamily="2" charset="0"/>
                        </a:rPr>
                        <a:t>Comply with the Law</a:t>
                      </a:r>
                    </a:p>
                    <a:p>
                      <a:pPr algn="ctr">
                        <a:lnSpc>
                          <a:spcPct val="150000"/>
                        </a:lnSpc>
                      </a:pPr>
                      <a:r>
                        <a:rPr lang="en-US" sz="900" dirty="0">
                          <a:latin typeface="Poppins" panose="00000500000000000000" pitchFamily="2" charset="0"/>
                          <a:cs typeface="Poppins" panose="00000500000000000000" pitchFamily="2" charset="0"/>
                        </a:rPr>
                        <a:t>Confidentiality and Privacy </a:t>
                      </a:r>
                    </a:p>
                    <a:p>
                      <a:pPr algn="ctr">
                        <a:lnSpc>
                          <a:spcPct val="150000"/>
                        </a:lnSpc>
                      </a:pPr>
                      <a:r>
                        <a:rPr lang="en-US" sz="900" dirty="0">
                          <a:latin typeface="Poppins" panose="00000500000000000000" pitchFamily="2" charset="0"/>
                          <a:cs typeface="Poppins" panose="00000500000000000000" pitchFamily="2" charset="0"/>
                        </a:rPr>
                        <a:t>Duties When Communicating with a Client </a:t>
                      </a:r>
                    </a:p>
                    <a:p>
                      <a:pPr algn="ctr">
                        <a:lnSpc>
                          <a:spcPct val="150000"/>
                        </a:lnSpc>
                      </a:pPr>
                      <a:r>
                        <a:rPr lang="en-US" sz="900" dirty="0">
                          <a:latin typeface="Poppins" panose="00000500000000000000" pitchFamily="2" charset="0"/>
                          <a:cs typeface="Poppins" panose="00000500000000000000" pitchFamily="2" charset="0"/>
                        </a:rPr>
                        <a:t>Duties When Selecting, Using and Recommending Technology</a:t>
                      </a:r>
                    </a:p>
                    <a:p>
                      <a:pPr algn="ctr">
                        <a:lnSpc>
                          <a:spcPct val="150000"/>
                        </a:lnSpc>
                      </a:pPr>
                      <a:r>
                        <a:rPr lang="en-US" sz="900" dirty="0">
                          <a:latin typeface="Poppins" panose="00000500000000000000" pitchFamily="2" charset="0"/>
                          <a:cs typeface="Poppins" panose="00000500000000000000" pitchFamily="2" charset="0"/>
                        </a:rPr>
                        <a:t>Refrain from Borrowing or Lending Money and Commingling Financial Assets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Use Reasonable Care When Supervising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Comply with Lawful Objectives of CFP®</a:t>
                      </a:r>
                    </a:p>
                    <a:p>
                      <a:pPr algn="ctr"/>
                      <a:r>
                        <a:rPr lang="en-US" sz="900" dirty="0">
                          <a:latin typeface="Poppins" panose="00000500000000000000" pitchFamily="2" charset="0"/>
                          <a:cs typeface="Poppins" panose="00000500000000000000" pitchFamily="2" charset="0"/>
                        </a:rPr>
                        <a:t>Professional’s Firm</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Notice of Public Discipline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tc>
                  <a:txBody>
                    <a:bodyPr/>
                    <a:lstStyle/>
                    <a:p>
                      <a:pPr algn="ctr"/>
                      <a:r>
                        <a:rPr lang="en-US" sz="900" dirty="0">
                          <a:latin typeface="Poppins" panose="00000500000000000000" pitchFamily="2" charset="0"/>
                          <a:cs typeface="Poppins" panose="00000500000000000000" pitchFamily="2" charset="0"/>
                        </a:rPr>
                        <a:t>Refrain from Adverse Conduct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Reporting</a:t>
                      </a:r>
                    </a:p>
                    <a:p>
                      <a:pPr algn="ctr"/>
                      <a:r>
                        <a:rPr lang="en-US" sz="400" dirty="0">
                          <a:latin typeface="Poppins" panose="00000500000000000000" pitchFamily="2" charset="0"/>
                          <a:cs typeface="Poppins" panose="00000500000000000000" pitchFamily="2" charset="0"/>
                        </a:rPr>
                        <a:t> </a:t>
                      </a:r>
                    </a:p>
                    <a:p>
                      <a:pPr algn="ctr"/>
                      <a:r>
                        <a:rPr lang="en-US" sz="900" dirty="0">
                          <a:latin typeface="Poppins" panose="00000500000000000000" pitchFamily="2" charset="0"/>
                          <a:cs typeface="Poppins" panose="00000500000000000000" pitchFamily="2" charset="0"/>
                        </a:rPr>
                        <a:t>Provide Narrative Statement </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Cooperation</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Compliance with Terms and Conditions of Certification and Trademark License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428150199"/>
                  </a:ext>
                </a:extLst>
              </a:tr>
              <a:tr h="784195">
                <a:tc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vMerge="1">
                  <a:txBody>
                    <a:bodyPr/>
                    <a:lstStyle/>
                    <a:p>
                      <a:pPr algn="ctr">
                        <a:lnSpc>
                          <a:spcPct val="150000"/>
                        </a:lnSpc>
                      </a:pP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tc rowSpan="3" gridSpan="2">
                  <a:txBody>
                    <a:bodyPr/>
                    <a:lstStyle/>
                    <a:p>
                      <a:pPr algn="ctr"/>
                      <a:endParaRPr lang="en-US" sz="900" dirty="0">
                        <a:latin typeface="Poppins" panose="00000500000000000000" pitchFamily="2" charset="0"/>
                        <a:cs typeface="Poppins" panose="00000500000000000000" pitchFamily="2"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3" h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E34"/>
                    </a:solidFill>
                  </a:tcPr>
                </a:tc>
                <a:extLst>
                  <a:ext uri="{0D108BD9-81ED-4DB2-BD59-A6C34878D82A}">
                    <a16:rowId xmlns:a16="http://schemas.microsoft.com/office/drawing/2014/main" val="3798793166"/>
                  </a:ext>
                </a:extLst>
              </a:tr>
              <a:tr h="784195">
                <a:tc>
                  <a:txBody>
                    <a:bodyPr/>
                    <a:lstStyle/>
                    <a:p>
                      <a:pPr algn="ctr"/>
                      <a:r>
                        <a:rPr lang="en-US" sz="900" dirty="0">
                          <a:latin typeface="Poppins" panose="00000500000000000000" pitchFamily="2" charset="0"/>
                          <a:cs typeface="Poppins" panose="00000500000000000000" pitchFamily="2" charset="0"/>
                        </a:rPr>
                        <a:t>Financial Advice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a:txBody>
                    <a:bodyPr/>
                    <a:lstStyle/>
                    <a:p>
                      <a:pPr algn="ctr"/>
                      <a:r>
                        <a:rPr lang="en-US" sz="900" dirty="0">
                          <a:latin typeface="Poppins" panose="00000500000000000000" pitchFamily="2" charset="0"/>
                          <a:cs typeface="Poppins" panose="00000500000000000000" pitchFamily="2" charset="0"/>
                        </a:rPr>
                        <a:t>The Duties That Apply At All Times (see above)</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Fiduciary Duty</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Disclose and Manage Conflicts of Interest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Provide Information to a Client</a:t>
                      </a:r>
                    </a:p>
                    <a:p>
                      <a:pPr algn="ctr"/>
                      <a:endParaRPr lang="en-US" sz="400" dirty="0">
                        <a:latin typeface="Poppins" panose="00000500000000000000" pitchFamily="2" charset="0"/>
                        <a:cs typeface="Poppins" panose="00000500000000000000" pitchFamily="2" charset="0"/>
                      </a:endParaRPr>
                    </a:p>
                    <a:p>
                      <a:pPr algn="ctr"/>
                      <a:r>
                        <a:rPr lang="en-US" sz="900" dirty="0">
                          <a:latin typeface="Poppins" panose="00000500000000000000" pitchFamily="2" charset="0"/>
                          <a:cs typeface="Poppins" panose="00000500000000000000" pitchFamily="2" charset="0"/>
                        </a:rPr>
                        <a:t>Duties When Recommending, Engaging and Working with Additional Persons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F0"/>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80035344"/>
                  </a:ext>
                </a:extLst>
              </a:tr>
              <a:tr h="784195">
                <a:tc>
                  <a:txBody>
                    <a:bodyPr/>
                    <a:lstStyle/>
                    <a:p>
                      <a:pPr algn="ctr"/>
                      <a:r>
                        <a:rPr lang="en-US" sz="900" dirty="0">
                          <a:solidFill>
                            <a:schemeClr val="bg1"/>
                          </a:solidFill>
                          <a:latin typeface="Poppins" panose="00000500000000000000" pitchFamily="2" charset="0"/>
                          <a:cs typeface="Poppins" panose="00000500000000000000" pitchFamily="2" charset="0"/>
                        </a:rPr>
                        <a:t>Financial Planning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US" sz="900" dirty="0">
                          <a:solidFill>
                            <a:schemeClr val="bg1"/>
                          </a:solidFill>
                          <a:latin typeface="Poppins" panose="00000500000000000000" pitchFamily="2" charset="0"/>
                          <a:cs typeface="Poppins" panose="00000500000000000000" pitchFamily="2" charset="0"/>
                        </a:rPr>
                        <a:t>The Duties That Apply When Providing Financial Advice </a:t>
                      </a:r>
                    </a:p>
                    <a:p>
                      <a:pPr algn="ctr"/>
                      <a:r>
                        <a:rPr lang="en-US" sz="900" dirty="0">
                          <a:solidFill>
                            <a:schemeClr val="bg1"/>
                          </a:solidFill>
                          <a:latin typeface="Poppins" panose="00000500000000000000" pitchFamily="2" charset="0"/>
                          <a:cs typeface="Poppins" panose="00000500000000000000" pitchFamily="2" charset="0"/>
                        </a:rPr>
                        <a:t>(see above)</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The Practice Standards for the Financial Planning Process</a:t>
                      </a:r>
                    </a:p>
                    <a:p>
                      <a:pPr algn="ctr"/>
                      <a:endParaRPr lang="en-US" sz="400" dirty="0">
                        <a:solidFill>
                          <a:schemeClr val="bg1"/>
                        </a:solidFill>
                        <a:latin typeface="Poppins" panose="00000500000000000000" pitchFamily="2" charset="0"/>
                        <a:cs typeface="Poppins" panose="00000500000000000000" pitchFamily="2" charset="0"/>
                      </a:endParaRPr>
                    </a:p>
                    <a:p>
                      <a:pPr algn="ctr"/>
                      <a:r>
                        <a:rPr lang="en-US" sz="900" dirty="0">
                          <a:solidFill>
                            <a:schemeClr val="bg1"/>
                          </a:solidFill>
                          <a:latin typeface="Poppins" panose="00000500000000000000" pitchFamily="2" charset="0"/>
                          <a:cs typeface="Poppins" panose="00000500000000000000" pitchFamily="2" charset="0"/>
                        </a:rPr>
                        <a:t>Information to Client in Writing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gridSpan="2"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pPr algn="ctr"/>
                      <a:endParaRPr lang="en-US" sz="900" dirty="0">
                        <a:latin typeface="Poppins" panose="00000500000000000000" pitchFamily="2" charset="0"/>
                        <a:cs typeface="Poppins"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0612879"/>
                  </a:ext>
                </a:extLst>
              </a:tr>
            </a:tbl>
          </a:graphicData>
        </a:graphic>
      </p:graphicFrame>
      <p:sp>
        <p:nvSpPr>
          <p:cNvPr id="15" name="TextBox 14">
            <a:extLst>
              <a:ext uri="{FF2B5EF4-FFF2-40B4-BE49-F238E27FC236}">
                <a16:creationId xmlns:a16="http://schemas.microsoft.com/office/drawing/2014/main" id="{C2BF5D4C-ED65-2BDB-FE3B-C8D033E45561}"/>
              </a:ext>
            </a:extLst>
          </p:cNvPr>
          <p:cNvSpPr txBox="1"/>
          <p:nvPr/>
        </p:nvSpPr>
        <p:spPr>
          <a:xfrm>
            <a:off x="6347012" y="2713972"/>
            <a:ext cx="5195416" cy="246221"/>
          </a:xfrm>
          <a:prstGeom prst="rect">
            <a:avLst/>
          </a:prstGeom>
          <a:noFill/>
        </p:spPr>
        <p:txBody>
          <a:bodyPr wrap="square">
            <a:spAutoFit/>
          </a:bodyPr>
          <a:lstStyle/>
          <a:p>
            <a:pPr algn="ctr"/>
            <a:r>
              <a:rPr kumimoji="0" lang="en-US" sz="1000" b="1" i="0" u="none" strike="noStrike" kern="1200" cap="none" spc="0" normalizeH="0" baseline="0" noProof="0" dirty="0">
                <a:ln>
                  <a:noFill/>
                </a:ln>
                <a:effectLst/>
                <a:uLnTx/>
                <a:uFillTx/>
                <a:latin typeface="Gotham Light" pitchFamily="50" charset="0"/>
              </a:rPr>
              <a:t>A CFP® Professional Has Duties That Apply  </a:t>
            </a:r>
            <a:endParaRPr lang="en-US" sz="1000" b="1" dirty="0"/>
          </a:p>
        </p:txBody>
      </p:sp>
      <p:grpSp>
        <p:nvGrpSpPr>
          <p:cNvPr id="30" name="Group 29">
            <a:extLst>
              <a:ext uri="{FF2B5EF4-FFF2-40B4-BE49-F238E27FC236}">
                <a16:creationId xmlns:a16="http://schemas.microsoft.com/office/drawing/2014/main" id="{D81A9A54-B4F2-9347-5C0D-660CA1E4EA1C}"/>
              </a:ext>
            </a:extLst>
          </p:cNvPr>
          <p:cNvGrpSpPr/>
          <p:nvPr/>
        </p:nvGrpSpPr>
        <p:grpSpPr>
          <a:xfrm>
            <a:off x="7785847" y="3102782"/>
            <a:ext cx="2420471" cy="2329830"/>
            <a:chOff x="7785847" y="3102782"/>
            <a:chExt cx="2420471" cy="2329830"/>
          </a:xfrm>
        </p:grpSpPr>
        <p:sp>
          <p:nvSpPr>
            <p:cNvPr id="20" name="Oval 19">
              <a:extLst>
                <a:ext uri="{FF2B5EF4-FFF2-40B4-BE49-F238E27FC236}">
                  <a16:creationId xmlns:a16="http://schemas.microsoft.com/office/drawing/2014/main" id="{093AB95A-11E3-FF7C-9AEC-3D6FDFC0C107}"/>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DAE6D0-1457-94CA-D1F3-5858EC7FF366}"/>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BD1147C-7A87-1D09-3BF8-7C7943C3C04D}"/>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1BAC509B-2234-F733-1F58-1CFAF02FF6E4}"/>
              </a:ext>
            </a:extLst>
          </p:cNvPr>
          <p:cNvSpPr txBox="1"/>
          <p:nvPr/>
        </p:nvSpPr>
        <p:spPr>
          <a:xfrm>
            <a:off x="8577985" y="3971109"/>
            <a:ext cx="859103" cy="584775"/>
          </a:xfrm>
          <a:prstGeom prst="rect">
            <a:avLst/>
          </a:prstGeom>
          <a:noFill/>
        </p:spPr>
        <p:txBody>
          <a:bodyPr wrap="square">
            <a:spAutoFit/>
          </a:bodyPr>
          <a:lstStyle/>
          <a:p>
            <a:pPr algn="ctr"/>
            <a:r>
              <a:rPr lang="en-US" sz="800" dirty="0">
                <a:solidFill>
                  <a:schemeClr val="bg1"/>
                </a:solidFill>
                <a:latin typeface="Gotham Medium" panose="02000604030000020004" pitchFamily="50" charset="0"/>
              </a:rPr>
              <a:t>WHEN </a:t>
            </a:r>
          </a:p>
          <a:p>
            <a:pPr algn="ctr"/>
            <a:r>
              <a:rPr lang="en-US" sz="800" dirty="0">
                <a:solidFill>
                  <a:schemeClr val="bg1"/>
                </a:solidFill>
                <a:latin typeface="Gotham Medium" panose="02000604030000020004" pitchFamily="50" charset="0"/>
              </a:rPr>
              <a:t>PROVIDING </a:t>
            </a:r>
          </a:p>
          <a:p>
            <a:pPr algn="ctr"/>
            <a:r>
              <a:rPr lang="en-US" sz="800" dirty="0">
                <a:solidFill>
                  <a:schemeClr val="bg1"/>
                </a:solidFill>
                <a:latin typeface="Gotham Medium" panose="02000604030000020004" pitchFamily="50" charset="0"/>
              </a:rPr>
              <a:t>FINANCIAL </a:t>
            </a:r>
          </a:p>
          <a:p>
            <a:pPr algn="ctr"/>
            <a:r>
              <a:rPr lang="en-US" sz="800" dirty="0">
                <a:solidFill>
                  <a:schemeClr val="bg1"/>
                </a:solidFill>
                <a:latin typeface="Gotham Medium" panose="02000604030000020004" pitchFamily="50" charset="0"/>
              </a:rPr>
              <a:t>PLANNING   </a:t>
            </a:r>
          </a:p>
        </p:txBody>
      </p:sp>
      <p:sp>
        <p:nvSpPr>
          <p:cNvPr id="33" name="TextBox 32">
            <a:extLst>
              <a:ext uri="{FF2B5EF4-FFF2-40B4-BE49-F238E27FC236}">
                <a16:creationId xmlns:a16="http://schemas.microsoft.com/office/drawing/2014/main" id="{40E68CFB-F9E5-667D-8E82-7E363A485891}"/>
              </a:ext>
            </a:extLst>
          </p:cNvPr>
          <p:cNvSpPr txBox="1"/>
          <p:nvPr/>
        </p:nvSpPr>
        <p:spPr>
          <a:xfrm>
            <a:off x="7974152" y="3352636"/>
            <a:ext cx="2066768" cy="2626994"/>
          </a:xfrm>
          <a:prstGeom prst="rect">
            <a:avLst/>
          </a:prstGeom>
          <a:noFill/>
        </p:spPr>
        <p:txBody>
          <a:bodyPr wrap="square">
            <a:prstTxWarp prst="textArchUp">
              <a:avLst/>
            </a:prstTxWarp>
            <a:spAutoFit/>
          </a:bodyPr>
          <a:lstStyle/>
          <a:p>
            <a:pPr algn="ctr"/>
            <a:r>
              <a:rPr lang="en-US" sz="800" b="1" dirty="0">
                <a:latin typeface="Gotham Medium" panose="02000604030000020004" pitchFamily="50" charset="0"/>
              </a:rPr>
              <a:t>AT ALL TIMES</a:t>
            </a:r>
          </a:p>
        </p:txBody>
      </p:sp>
      <p:pic>
        <p:nvPicPr>
          <p:cNvPr id="14" name="Picture 13">
            <a:extLst>
              <a:ext uri="{FF2B5EF4-FFF2-40B4-BE49-F238E27FC236}">
                <a16:creationId xmlns:a16="http://schemas.microsoft.com/office/drawing/2014/main" id="{3018B51B-9FD9-BB5D-7269-6A1AAAF57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343" y="3627641"/>
            <a:ext cx="1359526" cy="1475360"/>
          </a:xfrm>
          <a:prstGeom prst="rect">
            <a:avLst/>
          </a:prstGeom>
        </p:spPr>
      </p:pic>
    </p:spTree>
    <p:extLst>
      <p:ext uri="{BB962C8B-B14F-4D97-AF65-F5344CB8AC3E}">
        <p14:creationId xmlns:p14="http://schemas.microsoft.com/office/powerpoint/2010/main" val="17631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06128" y="1737697"/>
            <a:ext cx="10893614" cy="923330"/>
          </a:xfrm>
          <a:prstGeom prst="rect">
            <a:avLst/>
          </a:prstGeom>
          <a:noFill/>
        </p:spPr>
        <p:txBody>
          <a:bodyPr wrap="square" rtlCol="0">
            <a:spAutoFit/>
          </a:bodyPr>
          <a:lstStyle/>
          <a:p>
            <a:r>
              <a:rPr lang="en-US" dirty="0">
                <a:latin typeface="Gotham Light" pitchFamily="50" charset="0"/>
              </a:rPr>
              <a:t>A communication that, based on </a:t>
            </a:r>
            <a:r>
              <a:rPr lang="en-US" dirty="0">
                <a:latin typeface="Gotham" panose="02000604040000020004" pitchFamily="50" charset="0"/>
              </a:rPr>
              <a:t>its content, context, </a:t>
            </a:r>
            <a:r>
              <a:rPr lang="en-US" dirty="0">
                <a:latin typeface="Gotham Light" pitchFamily="50" charset="0"/>
              </a:rPr>
              <a:t>and</a:t>
            </a:r>
            <a:r>
              <a:rPr lang="en-US" dirty="0">
                <a:latin typeface="Gotham" panose="02000604040000020004" pitchFamily="50" charset="0"/>
              </a:rPr>
              <a:t> presentation, </a:t>
            </a:r>
            <a:r>
              <a:rPr lang="en-US" dirty="0">
                <a:latin typeface="Gotham Light" pitchFamily="50" charset="0"/>
              </a:rPr>
              <a:t>would reasonably be viewed as a recommendation that the Client take or refrain from taking a particular course of action with respect to:</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628019" y="1158319"/>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CBFA2C7A-94FA-81FA-1FB7-A1C7865087F9}"/>
              </a:ext>
            </a:extLst>
          </p:cNvPr>
          <p:cNvGrpSpPr/>
          <p:nvPr/>
        </p:nvGrpSpPr>
        <p:grpSpPr>
          <a:xfrm>
            <a:off x="685806" y="2698147"/>
            <a:ext cx="6335804" cy="338554"/>
            <a:chOff x="607437" y="4042958"/>
            <a:chExt cx="7668334" cy="409757"/>
          </a:xfrm>
        </p:grpSpPr>
        <p:sp>
          <p:nvSpPr>
            <p:cNvPr id="3" name="TextBox 2">
              <a:extLst>
                <a:ext uri="{FF2B5EF4-FFF2-40B4-BE49-F238E27FC236}">
                  <a16:creationId xmlns:a16="http://schemas.microsoft.com/office/drawing/2014/main" id="{CD29D146-CC42-DED9-4423-48E35AC14ABE}"/>
                </a:ext>
              </a:extLst>
            </p:cNvPr>
            <p:cNvSpPr txBox="1"/>
            <p:nvPr/>
          </p:nvSpPr>
          <p:spPr>
            <a:xfrm>
              <a:off x="934776" y="4042958"/>
              <a:ext cx="734099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development or implementation of a Financial Plan;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pic>
        <p:nvPicPr>
          <p:cNvPr id="9" name="Picture 8" descr="CFPBoard_Logo_Black_WhtBg_small.png">
            <a:extLst>
              <a:ext uri="{FF2B5EF4-FFF2-40B4-BE49-F238E27FC236}">
                <a16:creationId xmlns:a16="http://schemas.microsoft.com/office/drawing/2014/main" id="{468472E1-C128-AA0C-4FC4-CBCA00295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7" name="Group 16">
            <a:extLst>
              <a:ext uri="{FF2B5EF4-FFF2-40B4-BE49-F238E27FC236}">
                <a16:creationId xmlns:a16="http://schemas.microsoft.com/office/drawing/2014/main" id="{447AB103-79A1-795F-95ED-F0DA91152955}"/>
              </a:ext>
            </a:extLst>
          </p:cNvPr>
          <p:cNvGrpSpPr/>
          <p:nvPr/>
        </p:nvGrpSpPr>
        <p:grpSpPr>
          <a:xfrm>
            <a:off x="685806" y="3159278"/>
            <a:ext cx="10967760" cy="338554"/>
            <a:chOff x="607437" y="4042958"/>
            <a:chExt cx="13274471" cy="409757"/>
          </a:xfrm>
        </p:grpSpPr>
        <p:sp>
          <p:nvSpPr>
            <p:cNvPr id="18" name="TextBox 17">
              <a:extLst>
                <a:ext uri="{FF2B5EF4-FFF2-40B4-BE49-F238E27FC236}">
                  <a16:creationId xmlns:a16="http://schemas.microsoft.com/office/drawing/2014/main" id="{D4257ED0-6997-0752-54AC-E15C4698E6B3}"/>
                </a:ext>
              </a:extLst>
            </p:cNvPr>
            <p:cNvSpPr txBox="1"/>
            <p:nvPr/>
          </p:nvSpPr>
          <p:spPr>
            <a:xfrm>
              <a:off x="934776" y="4042958"/>
              <a:ext cx="12947132"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value of or the advisability of investing in, purchasing, holding, gifting, or selling Financial Assets;</a:t>
              </a:r>
            </a:p>
          </p:txBody>
        </p:sp>
        <p:grpSp>
          <p:nvGrpSpPr>
            <p:cNvPr id="20" name="Group 19">
              <a:extLst>
                <a:ext uri="{FF2B5EF4-FFF2-40B4-BE49-F238E27FC236}">
                  <a16:creationId xmlns:a16="http://schemas.microsoft.com/office/drawing/2014/main" id="{2BA6FAA4-D467-71FA-5CAB-494004C2C19F}"/>
                </a:ext>
              </a:extLst>
            </p:cNvPr>
            <p:cNvGrpSpPr/>
            <p:nvPr/>
          </p:nvGrpSpPr>
          <p:grpSpPr>
            <a:xfrm>
              <a:off x="607437" y="4090377"/>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DD74361B-1CE5-1FF1-C844-219C0114C2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28" name="Freeform: Shape 27">
                <a:extLst>
                  <a:ext uri="{FF2B5EF4-FFF2-40B4-BE49-F238E27FC236}">
                    <a16:creationId xmlns:a16="http://schemas.microsoft.com/office/drawing/2014/main" id="{B8417710-CACB-CFED-B16E-023C3D4EB0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29" name="Group 28">
            <a:extLst>
              <a:ext uri="{FF2B5EF4-FFF2-40B4-BE49-F238E27FC236}">
                <a16:creationId xmlns:a16="http://schemas.microsoft.com/office/drawing/2014/main" id="{60B4071A-A45D-D459-8FC0-DF205644B405}"/>
              </a:ext>
            </a:extLst>
          </p:cNvPr>
          <p:cNvGrpSpPr/>
          <p:nvPr/>
        </p:nvGrpSpPr>
        <p:grpSpPr>
          <a:xfrm>
            <a:off x="685806" y="3589413"/>
            <a:ext cx="10967760" cy="584775"/>
            <a:chOff x="607437" y="4005444"/>
            <a:chExt cx="13274471" cy="707762"/>
          </a:xfrm>
        </p:grpSpPr>
        <p:sp>
          <p:nvSpPr>
            <p:cNvPr id="30" name="TextBox 29">
              <a:extLst>
                <a:ext uri="{FF2B5EF4-FFF2-40B4-BE49-F238E27FC236}">
                  <a16:creationId xmlns:a16="http://schemas.microsoft.com/office/drawing/2014/main" id="{88A4B124-D1A3-DC01-06E2-4289E5065C02}"/>
                </a:ext>
              </a:extLst>
            </p:cNvPr>
            <p:cNvSpPr txBox="1"/>
            <p:nvPr/>
          </p:nvSpPr>
          <p:spPr>
            <a:xfrm>
              <a:off x="934776" y="4005444"/>
              <a:ext cx="12947132" cy="707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Investment policies or strategies, portfolio composition, the management of Financial Assets, or other financial matters; or </a:t>
              </a:r>
            </a:p>
          </p:txBody>
        </p:sp>
        <p:grpSp>
          <p:nvGrpSpPr>
            <p:cNvPr id="34" name="Group 33">
              <a:extLst>
                <a:ext uri="{FF2B5EF4-FFF2-40B4-BE49-F238E27FC236}">
                  <a16:creationId xmlns:a16="http://schemas.microsoft.com/office/drawing/2014/main" id="{F43429CA-B20E-D4BE-4AF3-48228DFA91B4}"/>
                </a:ext>
              </a:extLst>
            </p:cNvPr>
            <p:cNvGrpSpPr/>
            <p:nvPr/>
          </p:nvGrpSpPr>
          <p:grpSpPr>
            <a:xfrm>
              <a:off x="607437" y="4090377"/>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F7DF9E83-74A7-8114-B650-F6D21822C6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37" name="Freeform: Shape 36">
                <a:extLst>
                  <a:ext uri="{FF2B5EF4-FFF2-40B4-BE49-F238E27FC236}">
                    <a16:creationId xmlns:a16="http://schemas.microsoft.com/office/drawing/2014/main" id="{E7942FB5-3BCC-6C59-FF1A-9601853039C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grpSp>
        <p:nvGrpSpPr>
          <p:cNvPr id="38" name="Group 37">
            <a:extLst>
              <a:ext uri="{FF2B5EF4-FFF2-40B4-BE49-F238E27FC236}">
                <a16:creationId xmlns:a16="http://schemas.microsoft.com/office/drawing/2014/main" id="{28D0AF43-FBC4-BC68-8021-04D4E5154C6B}"/>
              </a:ext>
            </a:extLst>
          </p:cNvPr>
          <p:cNvGrpSpPr/>
          <p:nvPr/>
        </p:nvGrpSpPr>
        <p:grpSpPr>
          <a:xfrm>
            <a:off x="670308" y="4108413"/>
            <a:ext cx="10820388" cy="338554"/>
            <a:chOff x="607437" y="4042958"/>
            <a:chExt cx="13096104" cy="409757"/>
          </a:xfrm>
        </p:grpSpPr>
        <p:sp>
          <p:nvSpPr>
            <p:cNvPr id="40" name="TextBox 39">
              <a:extLst>
                <a:ext uri="{FF2B5EF4-FFF2-40B4-BE49-F238E27FC236}">
                  <a16:creationId xmlns:a16="http://schemas.microsoft.com/office/drawing/2014/main" id="{04496FFF-24D1-A208-539E-BC3B42494BFA}"/>
                </a:ext>
              </a:extLst>
            </p:cNvPr>
            <p:cNvSpPr txBox="1"/>
            <p:nvPr/>
          </p:nvSpPr>
          <p:spPr>
            <a:xfrm>
              <a:off x="934776" y="4042958"/>
              <a:ext cx="12768765" cy="409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The selection and retention of other persons to provide financial or Professional Services to the Client;  </a:t>
              </a:r>
            </a:p>
          </p:txBody>
        </p:sp>
        <p:grpSp>
          <p:nvGrpSpPr>
            <p:cNvPr id="41" name="Group 40">
              <a:extLst>
                <a:ext uri="{FF2B5EF4-FFF2-40B4-BE49-F238E27FC236}">
                  <a16:creationId xmlns:a16="http://schemas.microsoft.com/office/drawing/2014/main" id="{8A8ED0B4-99DC-5B1E-E56D-38B099FBE1B5}"/>
                </a:ext>
              </a:extLst>
            </p:cNvPr>
            <p:cNvGrpSpPr/>
            <p:nvPr/>
          </p:nvGrpSpPr>
          <p:grpSpPr>
            <a:xfrm>
              <a:off x="607437" y="4090377"/>
              <a:ext cx="313905" cy="313905"/>
              <a:chOff x="1181047" y="3749416"/>
              <a:chExt cx="230102" cy="230102"/>
            </a:xfrm>
            <a:solidFill>
              <a:srgbClr val="FFCE34"/>
            </a:solidFill>
          </p:grpSpPr>
          <p:sp>
            <p:nvSpPr>
              <p:cNvPr id="42" name="Freeform: Shape 41">
                <a:extLst>
                  <a:ext uri="{FF2B5EF4-FFF2-40B4-BE49-F238E27FC236}">
                    <a16:creationId xmlns:a16="http://schemas.microsoft.com/office/drawing/2014/main" id="{EA1E9AF7-0808-1C69-1D97-A060BA6BF516}"/>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a:p>
            </p:txBody>
          </p:sp>
          <p:sp>
            <p:nvSpPr>
              <p:cNvPr id="43" name="Freeform: Shape 42">
                <a:extLst>
                  <a:ext uri="{FF2B5EF4-FFF2-40B4-BE49-F238E27FC236}">
                    <a16:creationId xmlns:a16="http://schemas.microsoft.com/office/drawing/2014/main" id="{59AFA5A0-7234-A5A2-5808-FDB02AD4C0C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p>
            </p:txBody>
          </p:sp>
        </p:grpSp>
      </p:grpSp>
      <p:sp>
        <p:nvSpPr>
          <p:cNvPr id="44" name="TextBox 43">
            <a:extLst>
              <a:ext uri="{FF2B5EF4-FFF2-40B4-BE49-F238E27FC236}">
                <a16:creationId xmlns:a16="http://schemas.microsoft.com/office/drawing/2014/main" id="{E1A5AE25-9AED-DB13-CDD2-6FC3C0DD3935}"/>
              </a:ext>
            </a:extLst>
          </p:cNvPr>
          <p:cNvSpPr txBox="1"/>
          <p:nvPr/>
        </p:nvSpPr>
        <p:spPr>
          <a:xfrm>
            <a:off x="670308" y="4578011"/>
            <a:ext cx="10893614" cy="723275"/>
          </a:xfrm>
          <a:prstGeom prst="rect">
            <a:avLst/>
          </a:prstGeom>
          <a:noFill/>
        </p:spPr>
        <p:txBody>
          <a:bodyPr wrap="square" rtlCol="0">
            <a:spAutoFit/>
          </a:bodyPr>
          <a:lstStyle/>
          <a:p>
            <a:pPr>
              <a:spcAft>
                <a:spcPts val="600"/>
              </a:spcAft>
            </a:pPr>
            <a:r>
              <a:rPr lang="en-US" b="1" dirty="0">
                <a:latin typeface="Gotham" panose="02000604040000020004" pitchFamily="50" charset="0"/>
              </a:rPr>
              <a:t>	Or</a:t>
            </a:r>
          </a:p>
          <a:p>
            <a:r>
              <a:rPr lang="en-US" dirty="0">
                <a:latin typeface="Gotham" panose="02000604040000020004" pitchFamily="50" charset="0"/>
              </a:rPr>
              <a:t>The exercise of </a:t>
            </a:r>
            <a:r>
              <a:rPr lang="en-US" b="1" dirty="0">
                <a:latin typeface="Gotham" panose="02000604040000020004" pitchFamily="50" charset="0"/>
              </a:rPr>
              <a:t>discretionary authority </a:t>
            </a:r>
            <a:r>
              <a:rPr lang="en-US" dirty="0">
                <a:latin typeface="Gotham" panose="02000604040000020004" pitchFamily="50" charset="0"/>
              </a:rPr>
              <a:t>over the Financial Assets of a Client.</a:t>
            </a:r>
          </a:p>
        </p:txBody>
      </p:sp>
    </p:spTree>
    <p:extLst>
      <p:ext uri="{BB962C8B-B14F-4D97-AF65-F5344CB8AC3E}">
        <p14:creationId xmlns:p14="http://schemas.microsoft.com/office/powerpoint/2010/main" val="38839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00"/>
                                        <p:tgtEl>
                                          <p:spTgt spid="44"/>
                                        </p:tgtEl>
                                      </p:cBhvr>
                                    </p:animEffect>
                                    <p:anim calcmode="lin" valueType="num">
                                      <p:cBhvr>
                                        <p:cTn id="50" dur="1000" fill="hold"/>
                                        <p:tgtEl>
                                          <p:spTgt spid="44"/>
                                        </p:tgtEl>
                                        <p:attrNameLst>
                                          <p:attrName>ppt_x</p:attrName>
                                        </p:attrNameLst>
                                      </p:cBhvr>
                                      <p:tavLst>
                                        <p:tav tm="0">
                                          <p:val>
                                            <p:strVal val="#ppt_x"/>
                                          </p:val>
                                        </p:tav>
                                        <p:tav tm="100000">
                                          <p:val>
                                            <p:strVal val="#ppt_x"/>
                                          </p:val>
                                        </p:tav>
                                      </p:tavLst>
                                    </p:anim>
                                    <p:anim calcmode="lin" valueType="num">
                                      <p:cBhvr>
                                        <p:cTn id="5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CA2DD8C-0F7B-D51E-96B8-56A22E39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94" y="0"/>
            <a:ext cx="9335513"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610896" y="1692973"/>
            <a:ext cx="5718264" cy="400110"/>
          </a:xfrm>
          <a:prstGeom prst="rect">
            <a:avLst/>
          </a:prstGeom>
          <a:noFill/>
        </p:spPr>
        <p:txBody>
          <a:bodyPr wrap="square" rtlCol="0">
            <a:spAutoFit/>
          </a:bodyPr>
          <a:lstStyle/>
          <a:p>
            <a:r>
              <a:rPr lang="en-US" sz="2000" dirty="0">
                <a:latin typeface="Gotham" panose="02000604040000020004" pitchFamily="50" charset="0"/>
              </a:rPr>
              <a:t>Financial Advice is NOT:</a:t>
            </a:r>
          </a:p>
        </p:txBody>
      </p:sp>
      <p:grpSp>
        <p:nvGrpSpPr>
          <p:cNvPr id="15" name="Group 14">
            <a:extLst>
              <a:ext uri="{FF2B5EF4-FFF2-40B4-BE49-F238E27FC236}">
                <a16:creationId xmlns:a16="http://schemas.microsoft.com/office/drawing/2014/main" id="{071409E8-D633-AFC7-FD49-039AAF9BDE1D}"/>
              </a:ext>
            </a:extLst>
          </p:cNvPr>
          <p:cNvGrpSpPr/>
          <p:nvPr/>
        </p:nvGrpSpPr>
        <p:grpSpPr>
          <a:xfrm>
            <a:off x="642626" y="3156795"/>
            <a:ext cx="5894323" cy="369332"/>
            <a:chOff x="606128" y="4660128"/>
            <a:chExt cx="589432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953535" y="4660128"/>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Responses to directed orders; and </a:t>
              </a:r>
            </a:p>
          </p:txBody>
        </p:sp>
        <p:grpSp>
          <p:nvGrpSpPr>
            <p:cNvPr id="19" name="Group 18">
              <a:extLst>
                <a:ext uri="{FF2B5EF4-FFF2-40B4-BE49-F238E27FC236}">
                  <a16:creationId xmlns:a16="http://schemas.microsoft.com/office/drawing/2014/main" id="{342FFF3F-CB00-E448-33D5-6BC52D4F90E6}"/>
                </a:ext>
              </a:extLst>
            </p:cNvPr>
            <p:cNvGrpSpPr/>
            <p:nvPr/>
          </p:nvGrpSpPr>
          <p:grpSpPr>
            <a:xfrm>
              <a:off x="606128" y="4684566"/>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BA454AEC-6507-8725-EC53-042132BB47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377A16-C4C7-0D4A-2F10-7FCB04A06D5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CBFA2C7A-94FA-81FA-1FB7-A1C7865087F9}"/>
              </a:ext>
            </a:extLst>
          </p:cNvPr>
          <p:cNvGrpSpPr/>
          <p:nvPr/>
        </p:nvGrpSpPr>
        <p:grpSpPr>
          <a:xfrm>
            <a:off x="642626" y="2140086"/>
            <a:ext cx="6740069" cy="923330"/>
            <a:chOff x="607437" y="4061715"/>
            <a:chExt cx="6740069" cy="923330"/>
          </a:xfrm>
        </p:grpSpPr>
        <p:sp>
          <p:nvSpPr>
            <p:cNvPr id="3" name="TextBox 2">
              <a:extLst>
                <a:ext uri="{FF2B5EF4-FFF2-40B4-BE49-F238E27FC236}">
                  <a16:creationId xmlns:a16="http://schemas.microsoft.com/office/drawing/2014/main" id="{CD29D146-CC42-DED9-4423-48E35AC14ABE}"/>
                </a:ext>
              </a:extLst>
            </p:cNvPr>
            <p:cNvSpPr txBox="1"/>
            <p:nvPr/>
          </p:nvSpPr>
          <p:spPr>
            <a:xfrm>
              <a:off x="953535" y="4061715"/>
              <a:ext cx="63939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 communication that, based on its content, context, and presentation, would not reasonably be viewed as a recommendation;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pic>
        <p:nvPicPr>
          <p:cNvPr id="16" name="Picture 15">
            <a:extLst>
              <a:ext uri="{FF2B5EF4-FFF2-40B4-BE49-F238E27FC236}">
                <a16:creationId xmlns:a16="http://schemas.microsoft.com/office/drawing/2014/main" id="{8492E2E4-8207-0904-38B6-61A36DFC0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9" name="Group 8">
            <a:extLst>
              <a:ext uri="{FF2B5EF4-FFF2-40B4-BE49-F238E27FC236}">
                <a16:creationId xmlns:a16="http://schemas.microsoft.com/office/drawing/2014/main" id="{747FF8A2-C308-1729-7A14-4B947293F087}"/>
              </a:ext>
            </a:extLst>
          </p:cNvPr>
          <p:cNvGrpSpPr/>
          <p:nvPr/>
        </p:nvGrpSpPr>
        <p:grpSpPr>
          <a:xfrm>
            <a:off x="642626" y="3751354"/>
            <a:ext cx="7215013" cy="646331"/>
            <a:chOff x="606128" y="4660128"/>
            <a:chExt cx="7215013" cy="646331"/>
          </a:xfrm>
        </p:grpSpPr>
        <p:sp>
          <p:nvSpPr>
            <p:cNvPr id="17" name="TextBox 16">
              <a:extLst>
                <a:ext uri="{FF2B5EF4-FFF2-40B4-BE49-F238E27FC236}">
                  <a16:creationId xmlns:a16="http://schemas.microsoft.com/office/drawing/2014/main" id="{6AB38738-A711-93F6-A356-64695BD31EA5}"/>
                </a:ext>
              </a:extLst>
            </p:cNvPr>
            <p:cNvSpPr txBox="1"/>
            <p:nvPr/>
          </p:nvSpPr>
          <p:spPr>
            <a:xfrm>
              <a:off x="953535" y="4660128"/>
              <a:ext cx="6867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following, if a reasonable CFP® professional would not view it as Financial Advice:</a:t>
              </a:r>
            </a:p>
          </p:txBody>
        </p:sp>
        <p:grpSp>
          <p:nvGrpSpPr>
            <p:cNvPr id="18" name="Group 17">
              <a:extLst>
                <a:ext uri="{FF2B5EF4-FFF2-40B4-BE49-F238E27FC236}">
                  <a16:creationId xmlns:a16="http://schemas.microsoft.com/office/drawing/2014/main" id="{EFF99287-333D-25E6-0ECD-4C13BAEE21E7}"/>
                </a:ext>
              </a:extLst>
            </p:cNvPr>
            <p:cNvGrpSpPr/>
            <p:nvPr/>
          </p:nvGrpSpPr>
          <p:grpSpPr>
            <a:xfrm>
              <a:off x="606128" y="4684566"/>
              <a:ext cx="313905" cy="313905"/>
              <a:chOff x="1181047" y="3749416"/>
              <a:chExt cx="230102" cy="230102"/>
            </a:xfrm>
            <a:solidFill>
              <a:srgbClr val="FFCE34"/>
            </a:solidFill>
          </p:grpSpPr>
          <p:sp>
            <p:nvSpPr>
              <p:cNvPr id="20" name="Freeform: Shape 19">
                <a:extLst>
                  <a:ext uri="{FF2B5EF4-FFF2-40B4-BE49-F238E27FC236}">
                    <a16:creationId xmlns:a16="http://schemas.microsoft.com/office/drawing/2014/main" id="{043F614B-18E4-BA1D-7232-090D8C2B019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D35F772-9CF4-E7E1-F907-EB07F3D24D6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D6BD5A9A-313A-3D69-EA21-AFBA6D4DAE1D}"/>
              </a:ext>
            </a:extLst>
          </p:cNvPr>
          <p:cNvGrpSpPr/>
          <p:nvPr/>
        </p:nvGrpSpPr>
        <p:grpSpPr>
          <a:xfrm>
            <a:off x="1082988" y="4536665"/>
            <a:ext cx="5672541" cy="338554"/>
            <a:chOff x="607437" y="4022007"/>
            <a:chExt cx="7668334" cy="457667"/>
          </a:xfrm>
        </p:grpSpPr>
        <p:sp>
          <p:nvSpPr>
            <p:cNvPr id="29" name="TextBox 28">
              <a:extLst>
                <a:ext uri="{FF2B5EF4-FFF2-40B4-BE49-F238E27FC236}">
                  <a16:creationId xmlns:a16="http://schemas.microsoft.com/office/drawing/2014/main" id="{F23445D1-3AEF-9814-9C54-480F4D2BBD21}"/>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Book" panose="02000604040000020004" pitchFamily="50" charset="0"/>
                </a:rPr>
                <a:t>Marketing Materials; </a:t>
              </a:r>
            </a:p>
          </p:txBody>
        </p:sp>
        <p:grpSp>
          <p:nvGrpSpPr>
            <p:cNvPr id="30" name="Group 29">
              <a:extLst>
                <a:ext uri="{FF2B5EF4-FFF2-40B4-BE49-F238E27FC236}">
                  <a16:creationId xmlns:a16="http://schemas.microsoft.com/office/drawing/2014/main" id="{95F03BE6-71A5-1185-24AA-573050AA845C}"/>
                </a:ext>
              </a:extLst>
            </p:cNvPr>
            <p:cNvGrpSpPr/>
            <p:nvPr/>
          </p:nvGrpSpPr>
          <p:grpSpPr>
            <a:xfrm>
              <a:off x="607437" y="4090377"/>
              <a:ext cx="313905" cy="313905"/>
              <a:chOff x="1181047" y="3749416"/>
              <a:chExt cx="230102" cy="230102"/>
            </a:xfrm>
            <a:solidFill>
              <a:srgbClr val="FFCE34"/>
            </a:solidFill>
          </p:grpSpPr>
          <p:sp>
            <p:nvSpPr>
              <p:cNvPr id="34" name="Freeform: Shape 33">
                <a:extLst>
                  <a:ext uri="{FF2B5EF4-FFF2-40B4-BE49-F238E27FC236}">
                    <a16:creationId xmlns:a16="http://schemas.microsoft.com/office/drawing/2014/main" id="{B1913414-0522-4CC2-432D-83AD8D20517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sp>
            <p:nvSpPr>
              <p:cNvPr id="36" name="Freeform: Shape 35">
                <a:extLst>
                  <a:ext uri="{FF2B5EF4-FFF2-40B4-BE49-F238E27FC236}">
                    <a16:creationId xmlns:a16="http://schemas.microsoft.com/office/drawing/2014/main" id="{2F0E89D4-3E95-B8DC-4F57-94C329743C9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grpSp>
      </p:grpSp>
      <p:grpSp>
        <p:nvGrpSpPr>
          <p:cNvPr id="37" name="Group 36">
            <a:extLst>
              <a:ext uri="{FF2B5EF4-FFF2-40B4-BE49-F238E27FC236}">
                <a16:creationId xmlns:a16="http://schemas.microsoft.com/office/drawing/2014/main" id="{6D01F838-EC52-E1C0-5567-52A86EFD267D}"/>
              </a:ext>
            </a:extLst>
          </p:cNvPr>
          <p:cNvGrpSpPr/>
          <p:nvPr/>
        </p:nvGrpSpPr>
        <p:grpSpPr>
          <a:xfrm>
            <a:off x="1082988" y="5002120"/>
            <a:ext cx="5672541" cy="338554"/>
            <a:chOff x="607437" y="4022007"/>
            <a:chExt cx="7668334" cy="457667"/>
          </a:xfrm>
        </p:grpSpPr>
        <p:sp>
          <p:nvSpPr>
            <p:cNvPr id="38" name="TextBox 37">
              <a:extLst>
                <a:ext uri="{FF2B5EF4-FFF2-40B4-BE49-F238E27FC236}">
                  <a16:creationId xmlns:a16="http://schemas.microsoft.com/office/drawing/2014/main" id="{6B6F09BC-74A2-C5AF-A501-445B5F6D97B6}"/>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Book" panose="02000604040000020004" pitchFamily="50" charset="0"/>
                </a:rPr>
                <a:t>General Financial Education; and </a:t>
              </a:r>
            </a:p>
          </p:txBody>
        </p:sp>
        <p:grpSp>
          <p:nvGrpSpPr>
            <p:cNvPr id="40" name="Group 39">
              <a:extLst>
                <a:ext uri="{FF2B5EF4-FFF2-40B4-BE49-F238E27FC236}">
                  <a16:creationId xmlns:a16="http://schemas.microsoft.com/office/drawing/2014/main" id="{D9BB691F-43D5-9704-9497-2E568B0A54CB}"/>
                </a:ext>
              </a:extLst>
            </p:cNvPr>
            <p:cNvGrpSpPr/>
            <p:nvPr/>
          </p:nvGrpSpPr>
          <p:grpSpPr>
            <a:xfrm>
              <a:off x="607437" y="4090377"/>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327B17A7-0E4B-FFF7-2759-9158659F333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sp>
            <p:nvSpPr>
              <p:cNvPr id="42" name="Freeform: Shape 41">
                <a:extLst>
                  <a:ext uri="{FF2B5EF4-FFF2-40B4-BE49-F238E27FC236}">
                    <a16:creationId xmlns:a16="http://schemas.microsoft.com/office/drawing/2014/main" id="{F2B04499-AAD1-9FA5-8C45-FD44DE43481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grpSp>
      </p:grpSp>
      <p:grpSp>
        <p:nvGrpSpPr>
          <p:cNvPr id="43" name="Group 42">
            <a:extLst>
              <a:ext uri="{FF2B5EF4-FFF2-40B4-BE49-F238E27FC236}">
                <a16:creationId xmlns:a16="http://schemas.microsoft.com/office/drawing/2014/main" id="{3258E80C-5F36-7599-7302-8D80EDE403E2}"/>
              </a:ext>
            </a:extLst>
          </p:cNvPr>
          <p:cNvGrpSpPr/>
          <p:nvPr/>
        </p:nvGrpSpPr>
        <p:grpSpPr>
          <a:xfrm>
            <a:off x="1082988" y="5467574"/>
            <a:ext cx="5672541" cy="338554"/>
            <a:chOff x="607437" y="4022007"/>
            <a:chExt cx="7668334" cy="457667"/>
          </a:xfrm>
        </p:grpSpPr>
        <p:sp>
          <p:nvSpPr>
            <p:cNvPr id="44" name="TextBox 43">
              <a:extLst>
                <a:ext uri="{FF2B5EF4-FFF2-40B4-BE49-F238E27FC236}">
                  <a16:creationId xmlns:a16="http://schemas.microsoft.com/office/drawing/2014/main" id="{EE378490-7F47-5F33-37C9-535C30DA7180}"/>
                </a:ext>
              </a:extLst>
            </p:cNvPr>
            <p:cNvSpPr txBox="1"/>
            <p:nvPr/>
          </p:nvSpPr>
          <p:spPr>
            <a:xfrm>
              <a:off x="934776" y="4022007"/>
              <a:ext cx="7340995" cy="4576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Book" panose="02000604040000020004" pitchFamily="50" charset="0"/>
                </a:rPr>
                <a:t>General Financial Communications.</a:t>
              </a:r>
            </a:p>
          </p:txBody>
        </p:sp>
        <p:grpSp>
          <p:nvGrpSpPr>
            <p:cNvPr id="45" name="Group 44">
              <a:extLst>
                <a:ext uri="{FF2B5EF4-FFF2-40B4-BE49-F238E27FC236}">
                  <a16:creationId xmlns:a16="http://schemas.microsoft.com/office/drawing/2014/main" id="{08E7C3B0-F403-CB64-677A-CD56FA73CE12}"/>
                </a:ext>
              </a:extLst>
            </p:cNvPr>
            <p:cNvGrpSpPr/>
            <p:nvPr/>
          </p:nvGrpSpPr>
          <p:grpSpPr>
            <a:xfrm>
              <a:off x="607437" y="4090377"/>
              <a:ext cx="313905" cy="313905"/>
              <a:chOff x="1181047" y="3749416"/>
              <a:chExt cx="230102" cy="230102"/>
            </a:xfrm>
            <a:solidFill>
              <a:srgbClr val="FFCE34"/>
            </a:solidFill>
          </p:grpSpPr>
          <p:sp>
            <p:nvSpPr>
              <p:cNvPr id="46" name="Freeform: Shape 45">
                <a:extLst>
                  <a:ext uri="{FF2B5EF4-FFF2-40B4-BE49-F238E27FC236}">
                    <a16:creationId xmlns:a16="http://schemas.microsoft.com/office/drawing/2014/main" id="{86223DC1-99DF-DB45-87E3-E9316A6B149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sp>
            <p:nvSpPr>
              <p:cNvPr id="47" name="Freeform: Shape 46">
                <a:extLst>
                  <a:ext uri="{FF2B5EF4-FFF2-40B4-BE49-F238E27FC236}">
                    <a16:creationId xmlns:a16="http://schemas.microsoft.com/office/drawing/2014/main" id="{C084C9AB-8651-CABE-FDF5-990E43972E6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2000">
                  <a:latin typeface="Gotham Book" panose="02000604040000020004" pitchFamily="50" charset="0"/>
                </a:endParaRPr>
              </a:p>
            </p:txBody>
          </p:sp>
        </p:grpSp>
      </p:grpSp>
      <p:grpSp>
        <p:nvGrpSpPr>
          <p:cNvPr id="48" name="Group 47">
            <a:extLst>
              <a:ext uri="{FF2B5EF4-FFF2-40B4-BE49-F238E27FC236}">
                <a16:creationId xmlns:a16="http://schemas.microsoft.com/office/drawing/2014/main" id="{E3F10EEF-BA48-0F24-5FB9-248C697C84DD}"/>
              </a:ext>
            </a:extLst>
          </p:cNvPr>
          <p:cNvGrpSpPr/>
          <p:nvPr/>
        </p:nvGrpSpPr>
        <p:grpSpPr>
          <a:xfrm>
            <a:off x="628019" y="1158319"/>
            <a:ext cx="2111879" cy="523220"/>
            <a:chOff x="6057900" y="1558977"/>
            <a:chExt cx="2111879" cy="523220"/>
          </a:xfrm>
        </p:grpSpPr>
        <p:sp>
          <p:nvSpPr>
            <p:cNvPr id="49" name="Rectangle 48">
              <a:extLst>
                <a:ext uri="{FF2B5EF4-FFF2-40B4-BE49-F238E27FC236}">
                  <a16:creationId xmlns:a16="http://schemas.microsoft.com/office/drawing/2014/main" id="{AFD51F9B-3FAF-C4CF-1D65-0CC68536980F}"/>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A1810E8-AA40-371B-2C80-12230B6909AD}"/>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spTree>
    <p:extLst>
      <p:ext uri="{BB962C8B-B14F-4D97-AF65-F5344CB8AC3E}">
        <p14:creationId xmlns:p14="http://schemas.microsoft.com/office/powerpoint/2010/main" val="19293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CA2DD8C-0F7B-D51E-96B8-56A22E39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394" y="0"/>
            <a:ext cx="9335513" cy="6223675"/>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071409E8-D633-AFC7-FD49-039AAF9BDE1D}"/>
              </a:ext>
            </a:extLst>
          </p:cNvPr>
          <p:cNvGrpSpPr/>
          <p:nvPr/>
        </p:nvGrpSpPr>
        <p:grpSpPr>
          <a:xfrm>
            <a:off x="642626" y="3063803"/>
            <a:ext cx="6378105" cy="923330"/>
            <a:chOff x="606128" y="4660128"/>
            <a:chExt cx="6378105" cy="923330"/>
          </a:xfrm>
        </p:grpSpPr>
        <p:sp>
          <p:nvSpPr>
            <p:cNvPr id="21" name="TextBox 20">
              <a:extLst>
                <a:ext uri="{FF2B5EF4-FFF2-40B4-BE49-F238E27FC236}">
                  <a16:creationId xmlns:a16="http://schemas.microsoft.com/office/drawing/2014/main" id="{C46F676B-CE77-1017-4A3E-64BAEFF5B44E}"/>
                </a:ext>
              </a:extLst>
            </p:cNvPr>
            <p:cNvSpPr txBox="1"/>
            <p:nvPr/>
          </p:nvSpPr>
          <p:spPr>
            <a:xfrm>
              <a:off x="953534" y="4660128"/>
              <a:ext cx="60306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more individually tailored the communication is to the Client, the more likely the communication will be viewed as Financial Advice.</a:t>
              </a:r>
            </a:p>
          </p:txBody>
        </p:sp>
        <p:grpSp>
          <p:nvGrpSpPr>
            <p:cNvPr id="19" name="Group 18">
              <a:extLst>
                <a:ext uri="{FF2B5EF4-FFF2-40B4-BE49-F238E27FC236}">
                  <a16:creationId xmlns:a16="http://schemas.microsoft.com/office/drawing/2014/main" id="{342FFF3F-CB00-E448-33D5-6BC52D4F90E6}"/>
                </a:ext>
              </a:extLst>
            </p:cNvPr>
            <p:cNvGrpSpPr/>
            <p:nvPr/>
          </p:nvGrpSpPr>
          <p:grpSpPr>
            <a:xfrm>
              <a:off x="606128" y="4684566"/>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BA454AEC-6507-8725-EC53-042132BB47A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377A16-C4C7-0D4A-2F10-7FCB04A06D5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CBFA2C7A-94FA-81FA-1FB7-A1C7865087F9}"/>
              </a:ext>
            </a:extLst>
          </p:cNvPr>
          <p:cNvGrpSpPr/>
          <p:nvPr/>
        </p:nvGrpSpPr>
        <p:grpSpPr>
          <a:xfrm>
            <a:off x="642626" y="1907612"/>
            <a:ext cx="6740069" cy="923330"/>
            <a:chOff x="607437" y="4061715"/>
            <a:chExt cx="6740069" cy="923330"/>
          </a:xfrm>
        </p:grpSpPr>
        <p:sp>
          <p:nvSpPr>
            <p:cNvPr id="3" name="TextBox 2">
              <a:extLst>
                <a:ext uri="{FF2B5EF4-FFF2-40B4-BE49-F238E27FC236}">
                  <a16:creationId xmlns:a16="http://schemas.microsoft.com/office/drawing/2014/main" id="{CD29D146-CC42-DED9-4423-48E35AC14ABE}"/>
                </a:ext>
              </a:extLst>
            </p:cNvPr>
            <p:cNvSpPr txBox="1"/>
            <p:nvPr/>
          </p:nvSpPr>
          <p:spPr>
            <a:xfrm>
              <a:off x="953535" y="4061715"/>
              <a:ext cx="63939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determination of whether Financial Advice has been provided is an objective rather than subjective inquiry. </a:t>
              </a:r>
            </a:p>
          </p:txBody>
        </p:sp>
        <p:grpSp>
          <p:nvGrpSpPr>
            <p:cNvPr id="24" name="Group 23">
              <a:extLst>
                <a:ext uri="{FF2B5EF4-FFF2-40B4-BE49-F238E27FC236}">
                  <a16:creationId xmlns:a16="http://schemas.microsoft.com/office/drawing/2014/main" id="{A8B34EE9-B18F-E715-A8AF-150C963001EC}"/>
                </a:ext>
              </a:extLst>
            </p:cNvPr>
            <p:cNvGrpSpPr/>
            <p:nvPr/>
          </p:nvGrpSpPr>
          <p:grpSpPr>
            <a:xfrm>
              <a:off x="607437" y="4090377"/>
              <a:ext cx="313905" cy="313905"/>
              <a:chOff x="1181047" y="3749416"/>
              <a:chExt cx="230102" cy="230102"/>
            </a:xfrm>
            <a:solidFill>
              <a:srgbClr val="FFCE34"/>
            </a:solidFill>
          </p:grpSpPr>
          <p:sp>
            <p:nvSpPr>
              <p:cNvPr id="25" name="Freeform: Shape 24">
                <a:extLst>
                  <a:ext uri="{FF2B5EF4-FFF2-40B4-BE49-F238E27FC236}">
                    <a16:creationId xmlns:a16="http://schemas.microsoft.com/office/drawing/2014/main" id="{C558C249-A8BC-3114-BE6D-9FAC7F6B09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3D20775-8246-C8DD-01F9-BD4AB86A763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pic>
        <p:nvPicPr>
          <p:cNvPr id="16" name="Picture 15">
            <a:extLst>
              <a:ext uri="{FF2B5EF4-FFF2-40B4-BE49-F238E27FC236}">
                <a16:creationId xmlns:a16="http://schemas.microsoft.com/office/drawing/2014/main" id="{8492E2E4-8207-0904-38B6-61A36DFC0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48" name="Group 47">
            <a:extLst>
              <a:ext uri="{FF2B5EF4-FFF2-40B4-BE49-F238E27FC236}">
                <a16:creationId xmlns:a16="http://schemas.microsoft.com/office/drawing/2014/main" id="{E3F10EEF-BA48-0F24-5FB9-248C697C84DD}"/>
              </a:ext>
            </a:extLst>
          </p:cNvPr>
          <p:cNvGrpSpPr/>
          <p:nvPr/>
        </p:nvGrpSpPr>
        <p:grpSpPr>
          <a:xfrm>
            <a:off x="628019" y="1158319"/>
            <a:ext cx="2111879" cy="523220"/>
            <a:chOff x="6057900" y="1558977"/>
            <a:chExt cx="2111879" cy="523220"/>
          </a:xfrm>
        </p:grpSpPr>
        <p:sp>
          <p:nvSpPr>
            <p:cNvPr id="49" name="Rectangle 48">
              <a:extLst>
                <a:ext uri="{FF2B5EF4-FFF2-40B4-BE49-F238E27FC236}">
                  <a16:creationId xmlns:a16="http://schemas.microsoft.com/office/drawing/2014/main" id="{AFD51F9B-3FAF-C4CF-1D65-0CC68536980F}"/>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A1810E8-AA40-371B-2C80-12230B6909AD}"/>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spTree>
    <p:extLst>
      <p:ext uri="{BB962C8B-B14F-4D97-AF65-F5344CB8AC3E}">
        <p14:creationId xmlns:p14="http://schemas.microsoft.com/office/powerpoint/2010/main" val="122285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descr="CFPBoard_Logo_Black_WhtBg_small.png">
            <a:extLst>
              <a:ext uri="{FF2B5EF4-FFF2-40B4-BE49-F238E27FC236}">
                <a16:creationId xmlns:a16="http://schemas.microsoft.com/office/drawing/2014/main" id="{D25F8E40-1EB5-5927-D3B1-6F3F06A96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3" name="Group 2">
            <a:extLst>
              <a:ext uri="{FF2B5EF4-FFF2-40B4-BE49-F238E27FC236}">
                <a16:creationId xmlns:a16="http://schemas.microsoft.com/office/drawing/2014/main" id="{7E8CC5DD-8879-A329-B5E1-D9E65A149211}"/>
              </a:ext>
            </a:extLst>
          </p:cNvPr>
          <p:cNvGrpSpPr/>
          <p:nvPr/>
        </p:nvGrpSpPr>
        <p:grpSpPr>
          <a:xfrm>
            <a:off x="517908" y="375868"/>
            <a:ext cx="8038185" cy="614432"/>
            <a:chOff x="517908" y="395066"/>
            <a:chExt cx="8038185" cy="614432"/>
          </a:xfrm>
        </p:grpSpPr>
        <p:sp>
          <p:nvSpPr>
            <p:cNvPr id="20" name="TextBox 19">
              <a:extLst>
                <a:ext uri="{FF2B5EF4-FFF2-40B4-BE49-F238E27FC236}">
                  <a16:creationId xmlns:a16="http://schemas.microsoft.com/office/drawing/2014/main" id="{34E89166-5DE2-CAD1-7844-FB0E025D6A60}"/>
                </a:ext>
              </a:extLst>
            </p:cNvPr>
            <p:cNvSpPr txBox="1"/>
            <p:nvPr/>
          </p:nvSpPr>
          <p:spPr>
            <a:xfrm>
              <a:off x="741835" y="486278"/>
              <a:ext cx="7814258" cy="523220"/>
            </a:xfrm>
            <a:prstGeom prst="rect">
              <a:avLst/>
            </a:prstGeom>
            <a:noFill/>
          </p:spPr>
          <p:txBody>
            <a:bodyPr wrap="square" rtlCol="0">
              <a:spAutoFit/>
            </a:bodyPr>
            <a:lstStyle/>
            <a:p>
              <a:r>
                <a:rPr lang="en-US" sz="2800" dirty="0">
                  <a:latin typeface="Gotham" panose="02000604040000020004" pitchFamily="50" charset="0"/>
                </a:rPr>
                <a:t>Disclaimer</a:t>
              </a:r>
              <a:endParaRPr lang="en-US" sz="2800" dirty="0">
                <a:latin typeface="Gotham Light" pitchFamily="50" charset="0"/>
              </a:endParaRPr>
            </a:p>
          </p:txBody>
        </p:sp>
        <p:grpSp>
          <p:nvGrpSpPr>
            <p:cNvPr id="21" name="Group 20">
              <a:extLst>
                <a:ext uri="{FF2B5EF4-FFF2-40B4-BE49-F238E27FC236}">
                  <a16:creationId xmlns:a16="http://schemas.microsoft.com/office/drawing/2014/main" id="{89FBDCF8-B46F-0931-BC52-B5725D25BD9D}"/>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6437F271-B30F-D021-9B7B-F6C0B12D616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F5231C-89CC-B136-2CE1-6DEC06B10EFF}"/>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25">
            <a:extLst>
              <a:ext uri="{FF2B5EF4-FFF2-40B4-BE49-F238E27FC236}">
                <a16:creationId xmlns:a16="http://schemas.microsoft.com/office/drawing/2014/main" id="{69638417-E962-D4F4-7C57-D0F3C2544726}"/>
              </a:ext>
            </a:extLst>
          </p:cNvPr>
          <p:cNvGrpSpPr/>
          <p:nvPr/>
        </p:nvGrpSpPr>
        <p:grpSpPr>
          <a:xfrm>
            <a:off x="517909" y="1154389"/>
            <a:ext cx="11135658" cy="4626582"/>
            <a:chOff x="757487" y="1154389"/>
            <a:chExt cx="10896079" cy="4626582"/>
          </a:xfrm>
        </p:grpSpPr>
        <p:sp>
          <p:nvSpPr>
            <p:cNvPr id="24" name="TextBox 23">
              <a:extLst>
                <a:ext uri="{FF2B5EF4-FFF2-40B4-BE49-F238E27FC236}">
                  <a16:creationId xmlns:a16="http://schemas.microsoft.com/office/drawing/2014/main" id="{D5F27A40-39EF-7F0E-0F70-11AF9607A6DF}"/>
                </a:ext>
              </a:extLst>
            </p:cNvPr>
            <p:cNvSpPr txBox="1"/>
            <p:nvPr/>
          </p:nvSpPr>
          <p:spPr>
            <a:xfrm>
              <a:off x="757487" y="1154389"/>
              <a:ext cx="10896079" cy="1815882"/>
            </a:xfrm>
            <a:prstGeom prst="rect">
              <a:avLst/>
            </a:prstGeom>
            <a:noFill/>
          </p:spPr>
          <p:txBody>
            <a:bodyPr wrap="square" rtlCol="0">
              <a:spAutoFit/>
            </a:bodyPr>
            <a:lstStyle/>
            <a:p>
              <a:r>
                <a:rPr lang="en-US" sz="1400" dirty="0">
                  <a:latin typeface="Gotham Light" pitchFamily="50" charset="0"/>
                </a:rPr>
                <a:t>The content of this program is based on CFP </a:t>
              </a:r>
              <a:r>
                <a:rPr lang="en-US" sz="1400" i="1" dirty="0">
                  <a:latin typeface="Gotham Light" pitchFamily="50" charset="0"/>
                </a:rPr>
                <a:t>Board’s Code of Ethics and Standards of Conduct </a:t>
              </a:r>
              <a:r>
                <a:rPr lang="en-US" sz="1400" dirty="0">
                  <a:latin typeface="Gotham Light" pitchFamily="50" charset="0"/>
                </a:rPr>
                <a:t>(</a:t>
              </a:r>
              <a:r>
                <a:rPr lang="en-US" sz="1400" i="1" dirty="0">
                  <a:latin typeface="Gotham Light" pitchFamily="50" charset="0"/>
                </a:rPr>
                <a:t>Code and Standards</a:t>
              </a:r>
              <a:r>
                <a:rPr lang="en-US" sz="1400" dirty="0">
                  <a:latin typeface="Gotham Light" pitchFamily="50" charset="0"/>
                </a:rPr>
                <a:t>), which became effective on October 1, 2019. </a:t>
              </a:r>
            </a:p>
            <a:p>
              <a:endParaRPr lang="en-US" sz="1400" dirty="0">
                <a:latin typeface="Gotham Light" pitchFamily="50" charset="0"/>
              </a:endParaRPr>
            </a:p>
            <a:p>
              <a:r>
                <a:rPr lang="en-US" sz="1400" dirty="0">
                  <a:latin typeface="Gotham Light" pitchFamily="50" charset="0"/>
                </a:rPr>
                <a:t>CFP Board created and provided this slide deck to the CE Sponsor for presentation.  The presenter’s opinions do not necessarily represent those of CFP Board.  </a:t>
              </a:r>
            </a:p>
            <a:p>
              <a:endParaRPr lang="en-US" sz="1400" dirty="0">
                <a:latin typeface="Gotham Light" pitchFamily="50" charset="0"/>
              </a:endParaRPr>
            </a:p>
            <a:p>
              <a:r>
                <a:rPr lang="en-US" sz="1400" dirty="0">
                  <a:latin typeface="Gotham Light" pitchFamily="50" charset="0"/>
                </a:rPr>
                <a:t>All material associated with this program is the property of CFP Board and may not be resold, republished or copied without the prior written consent of CFP Board.  </a:t>
              </a:r>
            </a:p>
          </p:txBody>
        </p:sp>
        <p:sp>
          <p:nvSpPr>
            <p:cNvPr id="25" name="TextBox 24">
              <a:extLst>
                <a:ext uri="{FF2B5EF4-FFF2-40B4-BE49-F238E27FC236}">
                  <a16:creationId xmlns:a16="http://schemas.microsoft.com/office/drawing/2014/main" id="{0280912F-8240-689C-A330-D60DB35F5B08}"/>
                </a:ext>
              </a:extLst>
            </p:cNvPr>
            <p:cNvSpPr txBox="1"/>
            <p:nvPr/>
          </p:nvSpPr>
          <p:spPr>
            <a:xfrm>
              <a:off x="757487" y="5473194"/>
              <a:ext cx="10896079" cy="307777"/>
            </a:xfrm>
            <a:prstGeom prst="rect">
              <a:avLst/>
            </a:prstGeom>
            <a:noFill/>
          </p:spPr>
          <p:txBody>
            <a:bodyPr wrap="square" rtlCol="0">
              <a:spAutoFit/>
            </a:bodyPr>
            <a:lstStyle/>
            <a:p>
              <a:r>
                <a:rPr lang="en-US" sz="1400" dirty="0">
                  <a:latin typeface="Gotham Light" pitchFamily="50" charset="0"/>
                </a:rPr>
                <a:t>Copyright©  2024 Certified Financial Planner Board of Standards, Inc.  All rights reserved. Reproduced with permission.</a:t>
              </a:r>
            </a:p>
          </p:txBody>
        </p:sp>
      </p:grpSp>
    </p:spTree>
    <p:extLst>
      <p:ext uri="{BB962C8B-B14F-4D97-AF65-F5344CB8AC3E}">
        <p14:creationId xmlns:p14="http://schemas.microsoft.com/office/powerpoint/2010/main" val="1854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5D0B5A-E26E-38AF-8A16-D5B0C23B4F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09"/>
          <a:stretch/>
        </p:blipFill>
        <p:spPr>
          <a:xfrm>
            <a:off x="2798738" y="-2480"/>
            <a:ext cx="9389751" cy="6094334"/>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7698"/>
            <a:chOff x="517908" y="395066"/>
            <a:chExt cx="8038185" cy="627698"/>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499544"/>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3" name="TextBox 22">
            <a:extLst>
              <a:ext uri="{FF2B5EF4-FFF2-40B4-BE49-F238E27FC236}">
                <a16:creationId xmlns:a16="http://schemas.microsoft.com/office/drawing/2014/main" id="{6E59F2C9-4FF4-EA80-0F96-C2172DD5E780}"/>
              </a:ext>
            </a:extLst>
          </p:cNvPr>
          <p:cNvSpPr txBox="1"/>
          <p:nvPr/>
        </p:nvSpPr>
        <p:spPr>
          <a:xfrm>
            <a:off x="517908" y="1412145"/>
            <a:ext cx="4659573" cy="3216265"/>
          </a:xfrm>
          <a:prstGeom prst="rect">
            <a:avLst/>
          </a:prstGeom>
          <a:noFill/>
        </p:spPr>
        <p:txBody>
          <a:bodyPr wrap="square">
            <a:spAutoFit/>
          </a:bodyPr>
          <a:lstStyle/>
          <a:p>
            <a:r>
              <a:rPr lang="en-US" sz="2800" dirty="0">
                <a:latin typeface="Gotham" panose="02000604040000020004" pitchFamily="50" charset="0"/>
              </a:rPr>
              <a:t>Kevin</a:t>
            </a:r>
            <a:r>
              <a:rPr lang="en-US" sz="2400" dirty="0">
                <a:latin typeface="Gotham Medium" panose="02000604030000020004" pitchFamily="50" charset="0"/>
              </a:rPr>
              <a:t>, a prospect, met </a:t>
            </a:r>
            <a:r>
              <a:rPr lang="en-US" sz="2800" dirty="0">
                <a:latin typeface="Gotham" panose="02000604040000020004" pitchFamily="50" charset="0"/>
              </a:rPr>
              <a:t>Priya</a:t>
            </a:r>
            <a:r>
              <a:rPr lang="en-US" sz="2400" dirty="0">
                <a:latin typeface="Gotham Medium" panose="02000604030000020004" pitchFamily="50" charset="0"/>
              </a:rPr>
              <a:t>, a CFP® professional, at a retirement planning community event.</a:t>
            </a:r>
          </a:p>
          <a:p>
            <a:endParaRPr lang="en-US" sz="2400" dirty="0">
              <a:latin typeface="Gotham Medium" panose="02000604030000020004" pitchFamily="50" charset="0"/>
            </a:endParaRPr>
          </a:p>
          <a:p>
            <a:r>
              <a:rPr lang="en-US" sz="2400" dirty="0">
                <a:latin typeface="Gotham Medium" panose="02000604030000020004" pitchFamily="50" charset="0"/>
              </a:rPr>
              <a:t>He is planning to retire next year and is looking for information.</a:t>
            </a:r>
          </a:p>
        </p:txBody>
      </p:sp>
    </p:spTree>
    <p:extLst>
      <p:ext uri="{BB962C8B-B14F-4D97-AF65-F5344CB8AC3E}">
        <p14:creationId xmlns:p14="http://schemas.microsoft.com/office/powerpoint/2010/main" val="22556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2" end="2"/>
                                            </p:txEl>
                                          </p:spTgt>
                                        </p:tgtEl>
                                        <p:attrNameLst>
                                          <p:attrName>style.visibility</p:attrName>
                                        </p:attrNameLst>
                                      </p:cBhvr>
                                      <p:to>
                                        <p:strVal val="visible"/>
                                      </p:to>
                                    </p:set>
                                    <p:animEffect transition="in" filter="fade">
                                      <p:cBhvr>
                                        <p:cTn id="14" dur="1000"/>
                                        <p:tgtEl>
                                          <p:spTgt spid="23">
                                            <p:txEl>
                                              <p:pRg st="2" end="2"/>
                                            </p:txEl>
                                          </p:spTgt>
                                        </p:tgtEl>
                                      </p:cBhvr>
                                    </p:animEffect>
                                    <p:anim calcmode="lin" valueType="num">
                                      <p:cBhvr>
                                        <p:cTn id="15"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2793463"/>
            <a:ext cx="12192000" cy="3552037"/>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728448" y="1093859"/>
            <a:ext cx="107732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ea typeface="+mn-ea"/>
                <a:cs typeface="+mn-cs"/>
              </a:rPr>
              <a:t>Priya sends Kevin an article titled “What will my savings cover in retirement?” </a:t>
            </a:r>
          </a:p>
        </p:txBody>
      </p:sp>
      <p:sp>
        <p:nvSpPr>
          <p:cNvPr id="3" name="TextBox 2">
            <a:extLst>
              <a:ext uri="{FF2B5EF4-FFF2-40B4-BE49-F238E27FC236}">
                <a16:creationId xmlns:a16="http://schemas.microsoft.com/office/drawing/2014/main" id="{6DE317D0-D80E-0BB1-0B4B-3BBBAA99B0BC}"/>
              </a:ext>
            </a:extLst>
          </p:cNvPr>
          <p:cNvSpPr txBox="1"/>
          <p:nvPr/>
        </p:nvSpPr>
        <p:spPr>
          <a:xfrm>
            <a:off x="997065" y="1535035"/>
            <a:ext cx="110657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Medium" panose="02000604030000020004" pitchFamily="50" charset="0"/>
              </a:rPr>
              <a:t>Priya sends this same article to all her Clients and prospects who are close to retirement.</a:t>
            </a:r>
          </a:p>
        </p:txBody>
      </p:sp>
      <p:grpSp>
        <p:nvGrpSpPr>
          <p:cNvPr id="32" name="Group 31">
            <a:extLst>
              <a:ext uri="{FF2B5EF4-FFF2-40B4-BE49-F238E27FC236}">
                <a16:creationId xmlns:a16="http://schemas.microsoft.com/office/drawing/2014/main" id="{5C8EF0B0-F02E-DCFD-3451-8C4310650083}"/>
              </a:ext>
            </a:extLst>
          </p:cNvPr>
          <p:cNvGrpSpPr/>
          <p:nvPr/>
        </p:nvGrpSpPr>
        <p:grpSpPr>
          <a:xfrm>
            <a:off x="803981" y="3389173"/>
            <a:ext cx="10713217" cy="830997"/>
            <a:chOff x="803981" y="3046273"/>
            <a:chExt cx="10713217" cy="830997"/>
          </a:xfrm>
        </p:grpSpPr>
        <p:sp>
          <p:nvSpPr>
            <p:cNvPr id="15" name="TextBox 14">
              <a:extLst>
                <a:ext uri="{FF2B5EF4-FFF2-40B4-BE49-F238E27FC236}">
                  <a16:creationId xmlns:a16="http://schemas.microsoft.com/office/drawing/2014/main" id="{9DE5BB81-5101-CABC-D539-C942DBE758F5}"/>
                </a:ext>
              </a:extLst>
            </p:cNvPr>
            <p:cNvSpPr txBox="1"/>
            <p:nvPr/>
          </p:nvSpPr>
          <p:spPr>
            <a:xfrm>
              <a:off x="1677339" y="3046273"/>
              <a:ext cx="9839859"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Practice Tip: </a:t>
              </a:r>
              <a:r>
                <a:rPr lang="en-US" sz="2400" dirty="0">
                  <a:solidFill>
                    <a:srgbClr val="FFCE34"/>
                  </a:solidFill>
                  <a:latin typeface="Gotham Book" panose="02000604040000020004" pitchFamily="50" charset="0"/>
                </a:rPr>
                <a:t>Explicitly state in a general educational document that it is not Financial Advice.</a:t>
              </a: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757487" y="4440061"/>
            <a:ext cx="10744213" cy="1015663"/>
          </a:xfrm>
          <a:prstGeom prst="rect">
            <a:avLst/>
          </a:prstGeom>
          <a:noFill/>
        </p:spPr>
        <p:txBody>
          <a:bodyPr wrap="square" rtlCol="0">
            <a:spAutoFit/>
          </a:bodyPr>
          <a:lstStyle/>
          <a:p>
            <a:pPr lvl="0">
              <a:defRPr/>
            </a:pPr>
            <a:r>
              <a:rPr lang="en-US" sz="2000" dirty="0">
                <a:solidFill>
                  <a:schemeClr val="bg1"/>
                </a:solidFill>
                <a:latin typeface="Gotham Book" panose="02000604040000020004" pitchFamily="50" charset="0"/>
              </a:rPr>
              <a:t>The </a:t>
            </a:r>
            <a:r>
              <a:rPr lang="en-US" sz="2000" dirty="0">
                <a:solidFill>
                  <a:schemeClr val="bg1"/>
                </a:solidFill>
                <a:latin typeface="Gotham" panose="02000604040000020004" pitchFamily="50" charset="0"/>
              </a:rPr>
              <a:t>Duty of Integrity </a:t>
            </a:r>
            <a:r>
              <a:rPr lang="en-US" sz="2000" dirty="0">
                <a:solidFill>
                  <a:schemeClr val="bg1"/>
                </a:solidFill>
                <a:latin typeface="Gotham Book" panose="02000604040000020004" pitchFamily="50" charset="0"/>
              </a:rPr>
              <a:t>applies at all times. The material that Priya sent to Kevin, like all communications, must not be untrue or omit a material fact that is necessary to make the statements made not misleading.</a:t>
            </a:r>
          </a:p>
        </p:txBody>
      </p:sp>
      <p:sp>
        <p:nvSpPr>
          <p:cNvPr id="14" name="TextBox 13">
            <a:extLst>
              <a:ext uri="{FF2B5EF4-FFF2-40B4-BE49-F238E27FC236}">
                <a16:creationId xmlns:a16="http://schemas.microsoft.com/office/drawing/2014/main" id="{A48A70BF-CD46-5006-1B3A-650236514039}"/>
              </a:ext>
            </a:extLst>
          </p:cNvPr>
          <p:cNvSpPr txBox="1"/>
          <p:nvPr/>
        </p:nvSpPr>
        <p:spPr>
          <a:xfrm>
            <a:off x="914068" y="2112761"/>
            <a:ext cx="10363864" cy="523220"/>
          </a:xfrm>
          <a:prstGeom prst="rect">
            <a:avLst/>
          </a:prstGeom>
          <a:noFill/>
        </p:spPr>
        <p:txBody>
          <a:bodyPr wrap="none" rtlCol="0">
            <a:spAutoFit/>
          </a:bodyPr>
          <a:lstStyle/>
          <a:p>
            <a:pPr algn="ctr"/>
            <a:r>
              <a:rPr lang="en-US" sz="2800" dirty="0">
                <a:highlight>
                  <a:srgbClr val="FFCE34"/>
                </a:highlight>
                <a:latin typeface="Gotham" panose="02000604040000020004"/>
              </a:rPr>
              <a:t>This is an example of educational material that is </a:t>
            </a:r>
            <a:r>
              <a:rPr lang="en-US" sz="2800" i="1" dirty="0">
                <a:highlight>
                  <a:srgbClr val="FFCE34"/>
                </a:highlight>
                <a:latin typeface="Gotham" panose="02000604040000020004"/>
              </a:rPr>
              <a:t>not</a:t>
            </a:r>
            <a:r>
              <a:rPr lang="en-US" sz="2800" dirty="0">
                <a:highlight>
                  <a:srgbClr val="FFCE34"/>
                </a:highlight>
                <a:latin typeface="Gotham" panose="02000604040000020004"/>
              </a:rPr>
              <a:t> Financial Advice.</a:t>
            </a:r>
          </a:p>
        </p:txBody>
      </p:sp>
    </p:spTree>
    <p:extLst>
      <p:ext uri="{BB962C8B-B14F-4D97-AF65-F5344CB8AC3E}">
        <p14:creationId xmlns:p14="http://schemas.microsoft.com/office/powerpoint/2010/main" val="38401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3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2118" b="-300"/>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1884180"/>
            <a:ext cx="5768793" cy="781136"/>
            <a:chOff x="582062" y="2131830"/>
            <a:chExt cx="5768793"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261513"/>
              <a:ext cx="4927973" cy="584775"/>
            </a:xfrm>
            <a:prstGeom prst="rect">
              <a:avLst/>
            </a:prstGeom>
            <a:noFill/>
          </p:spPr>
          <p:txBody>
            <a:bodyPr wrap="square" rtlCol="0">
              <a:spAutoFit/>
            </a:bodyPr>
            <a:lstStyle/>
            <a:p>
              <a:r>
                <a:rPr lang="en-US" sz="1600" dirty="0">
                  <a:latin typeface="Gotham Book" panose="02000604040000020004" pitchFamily="50" charset="0"/>
                </a:rPr>
                <a:t>True or False? Fulfilling a directed order from a Client to buy a stock is Financial Advice.</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8" y="3041452"/>
            <a:ext cx="6222123" cy="2308324"/>
          </a:xfrm>
          <a:prstGeom prst="rect">
            <a:avLst/>
          </a:prstGeom>
          <a:noFill/>
        </p:spPr>
        <p:txBody>
          <a:bodyPr wrap="square">
            <a:spAutoFit/>
          </a:bodyPr>
          <a:lstStyle/>
          <a:p>
            <a:r>
              <a:rPr lang="en-US" dirty="0">
                <a:latin typeface="Gotham" panose="02000604040000020004" pitchFamily="50" charset="0"/>
              </a:rPr>
              <a:t>The answer is: FALSE</a:t>
            </a:r>
            <a:r>
              <a:rPr lang="en-US" dirty="0">
                <a:latin typeface="Gotham Book" panose="02000604040000020004" pitchFamily="50" charset="0"/>
              </a:rPr>
              <a:t>, the provision of services … that a reasonable CFP® professional would not view as Financial Advice, does not constitute Financial Advice. </a:t>
            </a:r>
          </a:p>
          <a:p>
            <a:endParaRPr lang="en-US" dirty="0">
              <a:latin typeface="Gotham" panose="02000604040000020004" pitchFamily="50" charset="0"/>
            </a:endParaRPr>
          </a:p>
          <a:p>
            <a:r>
              <a:rPr lang="en-US" dirty="0">
                <a:latin typeface="Gotham" panose="02000604040000020004" pitchFamily="50" charset="0"/>
              </a:rPr>
              <a:t>But context matters: </a:t>
            </a:r>
            <a:r>
              <a:rPr lang="en-US" dirty="0">
                <a:latin typeface="Gotham Book" panose="02000604040000020004" pitchFamily="50" charset="0"/>
              </a:rPr>
              <a:t>For example, providing an opinion on a stock that a client said they were interested in buying could be reasonably viewed as a recommendation with regard to that stock.</a:t>
            </a:r>
          </a:p>
        </p:txBody>
      </p:sp>
    </p:spTree>
    <p:extLst>
      <p:ext uri="{BB962C8B-B14F-4D97-AF65-F5344CB8AC3E}">
        <p14:creationId xmlns:p14="http://schemas.microsoft.com/office/powerpoint/2010/main" val="87917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anim calcmode="lin" valueType="num">
                                      <p:cBhvr>
                                        <p:cTn id="29"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2118" b="-300"/>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1963689"/>
            <a:ext cx="5768793" cy="781136"/>
            <a:chOff x="582062" y="2131830"/>
            <a:chExt cx="5768793"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261513"/>
              <a:ext cx="4927973" cy="584775"/>
            </a:xfrm>
            <a:prstGeom prst="rect">
              <a:avLst/>
            </a:prstGeom>
            <a:noFill/>
          </p:spPr>
          <p:txBody>
            <a:bodyPr wrap="square" rtlCol="0">
              <a:spAutoFit/>
            </a:bodyPr>
            <a:lstStyle/>
            <a:p>
              <a:r>
                <a:rPr lang="en-US" sz="1600" dirty="0">
                  <a:latin typeface="Gotham Book" panose="02000604040000020004" pitchFamily="50" charset="0"/>
                </a:rPr>
                <a:t>True or False? In order for there to be Financial Advice, there must be compensation.</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2</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9" y="3120961"/>
            <a:ext cx="6222122" cy="923330"/>
          </a:xfrm>
          <a:prstGeom prst="rect">
            <a:avLst/>
          </a:prstGeom>
          <a:noFill/>
        </p:spPr>
        <p:txBody>
          <a:bodyPr wrap="square">
            <a:spAutoFit/>
          </a:bodyPr>
          <a:lstStyle/>
          <a:p>
            <a:r>
              <a:rPr lang="en-US" dirty="0">
                <a:latin typeface="Gotham" panose="02000604040000020004" pitchFamily="50" charset="0"/>
              </a:rPr>
              <a:t>The answer is: FALSE</a:t>
            </a:r>
            <a:r>
              <a:rPr lang="en-US" dirty="0">
                <a:latin typeface="Gotham Book" panose="02000604040000020004" pitchFamily="50" charset="0"/>
              </a:rPr>
              <a:t>, there is no requirement that a CFP® professional must be compensated for the communication to be Financial Advice.</a:t>
            </a:r>
          </a:p>
        </p:txBody>
      </p:sp>
    </p:spTree>
    <p:extLst>
      <p:ext uri="{BB962C8B-B14F-4D97-AF65-F5344CB8AC3E}">
        <p14:creationId xmlns:p14="http://schemas.microsoft.com/office/powerpoint/2010/main" val="321653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CADD7C2-5B1D-E85B-8BE7-4625C0B64A51}"/>
              </a:ext>
            </a:extLst>
          </p:cNvPr>
          <p:cNvPicPr>
            <a:picLocks noChangeAspect="1"/>
          </p:cNvPicPr>
          <p:nvPr/>
        </p:nvPicPr>
        <p:blipFill rotWithShape="1">
          <a:blip r:embed="rId3">
            <a:extLst>
              <a:ext uri="{28A0092B-C50C-407E-A947-70E740481C1C}">
                <a14:useLocalDpi xmlns:a14="http://schemas.microsoft.com/office/drawing/2010/main" val="0"/>
              </a:ext>
            </a:extLst>
          </a:blip>
          <a:srcRect l="-12118" b="-300"/>
          <a:stretch/>
        </p:blipFill>
        <p:spPr>
          <a:xfrm>
            <a:off x="3701786" y="0"/>
            <a:ext cx="8490213" cy="622367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3187850" y="-2480"/>
            <a:ext cx="8530559"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E08B358-8153-A92A-A847-A05BE509F403}"/>
              </a:ext>
            </a:extLst>
          </p:cNvPr>
          <p:cNvGrpSpPr/>
          <p:nvPr/>
        </p:nvGrpSpPr>
        <p:grpSpPr>
          <a:xfrm>
            <a:off x="580634" y="1128336"/>
            <a:ext cx="3061468" cy="567244"/>
            <a:chOff x="580634" y="1128336"/>
            <a:chExt cx="3061468" cy="567244"/>
          </a:xfrm>
        </p:grpSpPr>
        <p:sp>
          <p:nvSpPr>
            <p:cNvPr id="37" name="Rectangle 36">
              <a:extLst>
                <a:ext uri="{FF2B5EF4-FFF2-40B4-BE49-F238E27FC236}">
                  <a16:creationId xmlns:a16="http://schemas.microsoft.com/office/drawing/2014/main" id="{82B54620-F382-FD57-862B-0CBA9DDCC6B2}"/>
                </a:ext>
              </a:extLst>
            </p:cNvPr>
            <p:cNvSpPr/>
            <p:nvPr/>
          </p:nvSpPr>
          <p:spPr>
            <a:xfrm>
              <a:off x="580634" y="1128336"/>
              <a:ext cx="2888053" cy="56724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7B894DC-5C19-ECBD-A9C5-3B88DBC414EF}"/>
                </a:ext>
              </a:extLst>
            </p:cNvPr>
            <p:cNvSpPr txBox="1"/>
            <p:nvPr/>
          </p:nvSpPr>
          <p:spPr>
            <a:xfrm>
              <a:off x="643361" y="1128721"/>
              <a:ext cx="29987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True or False?</a:t>
              </a:r>
            </a:p>
          </p:txBody>
        </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2017530"/>
            <a:ext cx="6217653" cy="839915"/>
            <a:chOff x="582062" y="2131830"/>
            <a:chExt cx="6217653" cy="839915"/>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140748"/>
              <a:ext cx="5376833" cy="830997"/>
            </a:xfrm>
            <a:prstGeom prst="rect">
              <a:avLst/>
            </a:prstGeom>
            <a:noFill/>
          </p:spPr>
          <p:txBody>
            <a:bodyPr wrap="square" rtlCol="0">
              <a:spAutoFit/>
            </a:bodyPr>
            <a:lstStyle/>
            <a:p>
              <a:r>
                <a:rPr lang="en-US" sz="1600" dirty="0">
                  <a:latin typeface="Gotham Book" panose="02000604040000020004" pitchFamily="50" charset="0"/>
                </a:rPr>
                <a:t>True or False? A CFP® professional who provides marketing materials and general financial education materials is providing Financial Advice.</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8" y="3098602"/>
            <a:ext cx="6222123" cy="2031325"/>
          </a:xfrm>
          <a:prstGeom prst="rect">
            <a:avLst/>
          </a:prstGeom>
          <a:noFill/>
        </p:spPr>
        <p:txBody>
          <a:bodyPr wrap="square">
            <a:spAutoFit/>
          </a:bodyPr>
          <a:lstStyle/>
          <a:p>
            <a:r>
              <a:rPr lang="en-US" dirty="0">
                <a:latin typeface="Gotham" panose="02000604040000020004" pitchFamily="50" charset="0"/>
              </a:rPr>
              <a:t>The answer is: FALSE</a:t>
            </a:r>
            <a:r>
              <a:rPr lang="en-US" dirty="0">
                <a:latin typeface="Gotham Book" panose="02000604040000020004" pitchFamily="50" charset="0"/>
              </a:rPr>
              <a:t>. </a:t>
            </a:r>
            <a:r>
              <a:rPr lang="en-US" i="1" dirty="0">
                <a:latin typeface="Gotham" panose="02000604040000020004" pitchFamily="50" charset="0"/>
              </a:rPr>
              <a:t>but context matters</a:t>
            </a:r>
            <a:r>
              <a:rPr lang="en-US" dirty="0">
                <a:latin typeface="Gotham Book" panose="02000604040000020004" pitchFamily="50" charset="0"/>
              </a:rPr>
              <a:t>. If it is individually tailored or a reasonable CFP® professional would view it as Financial Advice, it is likely Financial Advice. In other words, simply characterizing information as “marketing” or “educational” does not prevent it from being Financial Advice.</a:t>
            </a:r>
          </a:p>
        </p:txBody>
      </p:sp>
    </p:spTree>
    <p:extLst>
      <p:ext uri="{BB962C8B-B14F-4D97-AF65-F5344CB8AC3E}">
        <p14:creationId xmlns:p14="http://schemas.microsoft.com/office/powerpoint/2010/main" val="139076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2</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Apply the Fiduciary Duty</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2582816"/>
            <a:chOff x="0" y="1565564"/>
            <a:chExt cx="12237908" cy="2582816"/>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148380"/>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921DFF60-829D-558B-937A-EF698B5C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2785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0" name="Group 9">
            <a:extLst>
              <a:ext uri="{FF2B5EF4-FFF2-40B4-BE49-F238E27FC236}">
                <a16:creationId xmlns:a16="http://schemas.microsoft.com/office/drawing/2014/main" id="{4042F0BB-5011-9564-48DE-C671B7BB6303}"/>
              </a:ext>
            </a:extLst>
          </p:cNvPr>
          <p:cNvGrpSpPr/>
          <p:nvPr/>
        </p:nvGrpSpPr>
        <p:grpSpPr>
          <a:xfrm>
            <a:off x="581368" y="1450868"/>
            <a:ext cx="2027448" cy="2027447"/>
            <a:chOff x="581368" y="1450868"/>
            <a:chExt cx="2027448" cy="2027447"/>
          </a:xfrm>
        </p:grpSpPr>
        <p:sp>
          <p:nvSpPr>
            <p:cNvPr id="2" name="Oval 1">
              <a:extLst>
                <a:ext uri="{FF2B5EF4-FFF2-40B4-BE49-F238E27FC236}">
                  <a16:creationId xmlns:a16="http://schemas.microsoft.com/office/drawing/2014/main" id="{332B5B1A-A4FC-3AC0-87DB-1180020E0EFC}"/>
                </a:ext>
              </a:extLst>
            </p:cNvPr>
            <p:cNvSpPr/>
            <p:nvPr/>
          </p:nvSpPr>
          <p:spPr>
            <a:xfrm>
              <a:off x="581369" y="1450868"/>
              <a:ext cx="2027447" cy="202744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D9C381-E70F-D3A2-D4C4-EFCACFD02D22}"/>
                </a:ext>
              </a:extLst>
            </p:cNvPr>
            <p:cNvSpPr txBox="1"/>
            <p:nvPr/>
          </p:nvSpPr>
          <p:spPr>
            <a:xfrm>
              <a:off x="581368" y="2187920"/>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FIDUCIARY DUTY</a:t>
              </a:r>
            </a:p>
          </p:txBody>
        </p:sp>
      </p:grpSp>
      <p:grpSp>
        <p:nvGrpSpPr>
          <p:cNvPr id="11" name="Group 10">
            <a:extLst>
              <a:ext uri="{FF2B5EF4-FFF2-40B4-BE49-F238E27FC236}">
                <a16:creationId xmlns:a16="http://schemas.microsoft.com/office/drawing/2014/main" id="{E0D9A9A6-4A81-CFDB-76AA-FDFC51C3D6D6}"/>
              </a:ext>
            </a:extLst>
          </p:cNvPr>
          <p:cNvGrpSpPr/>
          <p:nvPr/>
        </p:nvGrpSpPr>
        <p:grpSpPr>
          <a:xfrm>
            <a:off x="3575622" y="1450868"/>
            <a:ext cx="2040238" cy="2027447"/>
            <a:chOff x="3575622" y="1450868"/>
            <a:chExt cx="2040238" cy="2027447"/>
          </a:xfrm>
        </p:grpSpPr>
        <p:sp>
          <p:nvSpPr>
            <p:cNvPr id="3" name="Oval 2">
              <a:extLst>
                <a:ext uri="{FF2B5EF4-FFF2-40B4-BE49-F238E27FC236}">
                  <a16:creationId xmlns:a16="http://schemas.microsoft.com/office/drawing/2014/main" id="{F19D96A6-C82C-E28A-62D1-2E23A3222570}"/>
                </a:ext>
              </a:extLst>
            </p:cNvPr>
            <p:cNvSpPr/>
            <p:nvPr/>
          </p:nvSpPr>
          <p:spPr>
            <a:xfrm>
              <a:off x="3575622"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45EC38A-70BA-78CA-5E7B-36D3483B7D49}"/>
                </a:ext>
              </a:extLst>
            </p:cNvPr>
            <p:cNvSpPr txBox="1"/>
            <p:nvPr/>
          </p:nvSpPr>
          <p:spPr>
            <a:xfrm>
              <a:off x="3588413" y="2279925"/>
              <a:ext cx="2027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of Care</a:t>
              </a:r>
            </a:p>
          </p:txBody>
        </p:sp>
      </p:grpSp>
      <p:grpSp>
        <p:nvGrpSpPr>
          <p:cNvPr id="12" name="Group 11">
            <a:extLst>
              <a:ext uri="{FF2B5EF4-FFF2-40B4-BE49-F238E27FC236}">
                <a16:creationId xmlns:a16="http://schemas.microsoft.com/office/drawing/2014/main" id="{7A44A788-969F-B759-C4D5-6EDB2F5DAD25}"/>
              </a:ext>
            </a:extLst>
          </p:cNvPr>
          <p:cNvGrpSpPr/>
          <p:nvPr/>
        </p:nvGrpSpPr>
        <p:grpSpPr>
          <a:xfrm>
            <a:off x="6569874" y="1450868"/>
            <a:ext cx="2033843" cy="2027447"/>
            <a:chOff x="6569874" y="1450868"/>
            <a:chExt cx="2033843" cy="2027447"/>
          </a:xfrm>
        </p:grpSpPr>
        <p:sp>
          <p:nvSpPr>
            <p:cNvPr id="14" name="Oval 13">
              <a:extLst>
                <a:ext uri="{FF2B5EF4-FFF2-40B4-BE49-F238E27FC236}">
                  <a16:creationId xmlns:a16="http://schemas.microsoft.com/office/drawing/2014/main" id="{76A20A10-3ABC-FF10-D2B9-0E77E3DC3732}"/>
                </a:ext>
              </a:extLst>
            </p:cNvPr>
            <p:cNvSpPr/>
            <p:nvPr/>
          </p:nvSpPr>
          <p:spPr>
            <a:xfrm>
              <a:off x="6569874"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D15680E-A4CE-CF8A-0910-CF9B94D1101F}"/>
                </a:ext>
              </a:extLst>
            </p:cNvPr>
            <p:cNvSpPr txBox="1"/>
            <p:nvPr/>
          </p:nvSpPr>
          <p:spPr>
            <a:xfrm>
              <a:off x="6576270" y="1987428"/>
              <a:ext cx="20274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to Follow Instructions</a:t>
              </a:r>
            </a:p>
          </p:txBody>
        </p:sp>
      </p:grpSp>
      <p:grpSp>
        <p:nvGrpSpPr>
          <p:cNvPr id="13" name="Group 12">
            <a:extLst>
              <a:ext uri="{FF2B5EF4-FFF2-40B4-BE49-F238E27FC236}">
                <a16:creationId xmlns:a16="http://schemas.microsoft.com/office/drawing/2014/main" id="{022088F3-7EED-1138-05A5-D4E5F8747595}"/>
              </a:ext>
            </a:extLst>
          </p:cNvPr>
          <p:cNvGrpSpPr/>
          <p:nvPr/>
        </p:nvGrpSpPr>
        <p:grpSpPr>
          <a:xfrm>
            <a:off x="9564127" y="1450868"/>
            <a:ext cx="2033843" cy="2027447"/>
            <a:chOff x="9564127" y="1450868"/>
            <a:chExt cx="2033843" cy="2027447"/>
          </a:xfrm>
        </p:grpSpPr>
        <p:sp>
          <p:nvSpPr>
            <p:cNvPr id="15" name="Oval 14">
              <a:extLst>
                <a:ext uri="{FF2B5EF4-FFF2-40B4-BE49-F238E27FC236}">
                  <a16:creationId xmlns:a16="http://schemas.microsoft.com/office/drawing/2014/main" id="{E840E826-9097-3EC6-3F66-94736141C2BC}"/>
                </a:ext>
              </a:extLst>
            </p:cNvPr>
            <p:cNvSpPr/>
            <p:nvPr/>
          </p:nvSpPr>
          <p:spPr>
            <a:xfrm>
              <a:off x="9564127" y="1450868"/>
              <a:ext cx="2027447" cy="202744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F4F03E2-7E47-6754-15D3-2911AFC4C65D}"/>
                </a:ext>
              </a:extLst>
            </p:cNvPr>
            <p:cNvSpPr txBox="1"/>
            <p:nvPr/>
          </p:nvSpPr>
          <p:spPr>
            <a:xfrm>
              <a:off x="9570523" y="2141426"/>
              <a:ext cx="20274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Duty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Gotham Medium" panose="02000604030000020004" pitchFamily="50" charset="0"/>
                </a:rPr>
                <a:t>of Loyalty</a:t>
              </a:r>
            </a:p>
          </p:txBody>
        </p:sp>
      </p:grpSp>
      <p:sp>
        <p:nvSpPr>
          <p:cNvPr id="24" name="TextBox 23">
            <a:extLst>
              <a:ext uri="{FF2B5EF4-FFF2-40B4-BE49-F238E27FC236}">
                <a16:creationId xmlns:a16="http://schemas.microsoft.com/office/drawing/2014/main" id="{D074DE81-B9E4-DEBE-D157-4405E235BB21}"/>
              </a:ext>
            </a:extLst>
          </p:cNvPr>
          <p:cNvSpPr txBox="1"/>
          <p:nvPr/>
        </p:nvSpPr>
        <p:spPr>
          <a:xfrm>
            <a:off x="5819278"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5" name="TextBox 24">
            <a:extLst>
              <a:ext uri="{FF2B5EF4-FFF2-40B4-BE49-F238E27FC236}">
                <a16:creationId xmlns:a16="http://schemas.microsoft.com/office/drawing/2014/main" id="{870A3C5E-208A-2AB6-3D84-B86AF07E4899}"/>
              </a:ext>
            </a:extLst>
          </p:cNvPr>
          <p:cNvSpPr txBox="1"/>
          <p:nvPr/>
        </p:nvSpPr>
        <p:spPr>
          <a:xfrm>
            <a:off x="877853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rPr>
              <a:t>+</a:t>
            </a:r>
          </a:p>
        </p:txBody>
      </p:sp>
      <p:sp>
        <p:nvSpPr>
          <p:cNvPr id="26" name="TextBox 25">
            <a:extLst>
              <a:ext uri="{FF2B5EF4-FFF2-40B4-BE49-F238E27FC236}">
                <a16:creationId xmlns:a16="http://schemas.microsoft.com/office/drawing/2014/main" id="{9EBCBA6F-B471-CF54-AAA3-3AC10EF76DB6}"/>
              </a:ext>
            </a:extLst>
          </p:cNvPr>
          <p:cNvSpPr txBox="1"/>
          <p:nvPr/>
        </p:nvSpPr>
        <p:spPr>
          <a:xfrm>
            <a:off x="2774857" y="2052844"/>
            <a:ext cx="5215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Gotham Medium" panose="02000604030000020004" pitchFamily="50" charset="0"/>
              </a:rPr>
              <a:t>=</a:t>
            </a:r>
            <a:endParaRPr kumimoji="0" lang="en-US" sz="4400" b="1" i="0" u="none" strike="noStrike" kern="1200" cap="none" spc="0" normalizeH="0" baseline="0" noProof="0" dirty="0">
              <a:ln>
                <a:noFill/>
              </a:ln>
              <a:solidFill>
                <a:prstClr val="black"/>
              </a:solidFill>
              <a:effectLst/>
              <a:uLnTx/>
              <a:uFillTx/>
              <a:latin typeface="Gotham Medium" panose="02000604030000020004" pitchFamily="50" charset="0"/>
            </a:endParaRPr>
          </a:p>
        </p:txBody>
      </p:sp>
      <p:sp>
        <p:nvSpPr>
          <p:cNvPr id="28" name="TextBox 27">
            <a:extLst>
              <a:ext uri="{FF2B5EF4-FFF2-40B4-BE49-F238E27FC236}">
                <a16:creationId xmlns:a16="http://schemas.microsoft.com/office/drawing/2014/main" id="{7DB907F4-3833-A440-2A65-F8A2146B9B55}"/>
              </a:ext>
            </a:extLst>
          </p:cNvPr>
          <p:cNvSpPr txBox="1"/>
          <p:nvPr/>
        </p:nvSpPr>
        <p:spPr>
          <a:xfrm>
            <a:off x="966321" y="4326871"/>
            <a:ext cx="10221258" cy="400110"/>
          </a:xfrm>
          <a:prstGeom prst="rect">
            <a:avLst/>
          </a:prstGeom>
          <a:noFill/>
        </p:spPr>
        <p:txBody>
          <a:bodyPr wrap="square" rtlCol="0">
            <a:spAutoFit/>
          </a:bodyPr>
          <a:lstStyle/>
          <a:p>
            <a:pPr algn="ctr"/>
            <a:r>
              <a:rPr lang="en-US" sz="2000" dirty="0">
                <a:latin typeface="Gotham Medium" panose="02000604030000020004" pitchFamily="50" charset="0"/>
              </a:rPr>
              <a:t>Applies at all times when providing Financial Advice to a Client.</a:t>
            </a:r>
          </a:p>
        </p:txBody>
      </p:sp>
      <p:sp>
        <p:nvSpPr>
          <p:cNvPr id="42" name="TextBox 41">
            <a:extLst>
              <a:ext uri="{FF2B5EF4-FFF2-40B4-BE49-F238E27FC236}">
                <a16:creationId xmlns:a16="http://schemas.microsoft.com/office/drawing/2014/main" id="{4AF84C8B-2085-2EFC-DCC8-14FB6A543D7C}"/>
              </a:ext>
            </a:extLst>
          </p:cNvPr>
          <p:cNvSpPr txBox="1"/>
          <p:nvPr/>
        </p:nvSpPr>
        <p:spPr>
          <a:xfrm>
            <a:off x="966321" y="4925443"/>
            <a:ext cx="10221258" cy="400110"/>
          </a:xfrm>
          <a:prstGeom prst="rect">
            <a:avLst/>
          </a:prstGeom>
          <a:noFill/>
        </p:spPr>
        <p:txBody>
          <a:bodyPr wrap="square" rtlCol="0">
            <a:spAutoFit/>
          </a:bodyPr>
          <a:lstStyle/>
          <a:p>
            <a:pPr algn="ctr"/>
            <a:r>
              <a:rPr lang="en-US" sz="2000" dirty="0">
                <a:latin typeface="Gotham Medium" panose="02000604030000020004" pitchFamily="50" charset="0"/>
              </a:rPr>
              <a:t>Must act in the best interests of the Client.</a:t>
            </a:r>
          </a:p>
        </p:txBody>
      </p:sp>
    </p:spTree>
    <p:extLst>
      <p:ext uri="{BB962C8B-B14F-4D97-AF65-F5344CB8AC3E}">
        <p14:creationId xmlns:p14="http://schemas.microsoft.com/office/powerpoint/2010/main" val="231665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250" fill="hold"/>
                                        <p:tgtEl>
                                          <p:spTgt spid="26"/>
                                        </p:tgtEl>
                                        <p:attrNameLst>
                                          <p:attrName>ppt_w</p:attrName>
                                        </p:attrNameLst>
                                      </p:cBhvr>
                                      <p:tavLst>
                                        <p:tav tm="0">
                                          <p:val>
                                            <p:fltVal val="0"/>
                                          </p:val>
                                        </p:tav>
                                        <p:tav tm="100000">
                                          <p:val>
                                            <p:strVal val="#ppt_w"/>
                                          </p:val>
                                        </p:tav>
                                      </p:tavLst>
                                    </p:anim>
                                    <p:anim calcmode="lin" valueType="num">
                                      <p:cBhvr>
                                        <p:cTn id="14" dur="1250" fill="hold"/>
                                        <p:tgtEl>
                                          <p:spTgt spid="26"/>
                                        </p:tgtEl>
                                        <p:attrNameLst>
                                          <p:attrName>ppt_h</p:attrName>
                                        </p:attrNameLst>
                                      </p:cBhvr>
                                      <p:tavLst>
                                        <p:tav tm="0">
                                          <p:val>
                                            <p:fltVal val="0"/>
                                          </p:val>
                                        </p:tav>
                                        <p:tav tm="100000">
                                          <p:val>
                                            <p:strVal val="#ppt_h"/>
                                          </p:val>
                                        </p:tav>
                                      </p:tavLst>
                                    </p:anim>
                                  </p:childTnLst>
                                </p:cTn>
                              </p:par>
                            </p:childTnLst>
                          </p:cTn>
                        </p:par>
                        <p:par>
                          <p:cTn id="15" fill="hold">
                            <p:stCondLst>
                              <p:cond delay="125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250" fill="hold"/>
                                        <p:tgtEl>
                                          <p:spTgt spid="11"/>
                                        </p:tgtEl>
                                        <p:attrNameLst>
                                          <p:attrName>ppt_w</p:attrName>
                                        </p:attrNameLst>
                                      </p:cBhvr>
                                      <p:tavLst>
                                        <p:tav tm="0">
                                          <p:val>
                                            <p:fltVal val="0"/>
                                          </p:val>
                                        </p:tav>
                                        <p:tav tm="100000">
                                          <p:val>
                                            <p:strVal val="#ppt_w"/>
                                          </p:val>
                                        </p:tav>
                                      </p:tavLst>
                                    </p:anim>
                                    <p:anim calcmode="lin" valueType="num">
                                      <p:cBhvr>
                                        <p:cTn id="19" dur="125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250" fill="hold"/>
                                        <p:tgtEl>
                                          <p:spTgt spid="24"/>
                                        </p:tgtEl>
                                        <p:attrNameLst>
                                          <p:attrName>ppt_w</p:attrName>
                                        </p:attrNameLst>
                                      </p:cBhvr>
                                      <p:tavLst>
                                        <p:tav tm="0">
                                          <p:val>
                                            <p:fltVal val="0"/>
                                          </p:val>
                                        </p:tav>
                                        <p:tav tm="100000">
                                          <p:val>
                                            <p:strVal val="#ppt_w"/>
                                          </p:val>
                                        </p:tav>
                                      </p:tavLst>
                                    </p:anim>
                                    <p:anim calcmode="lin" valueType="num">
                                      <p:cBhvr>
                                        <p:cTn id="25" dur="1250" fill="hold"/>
                                        <p:tgtEl>
                                          <p:spTgt spid="24"/>
                                        </p:tgtEl>
                                        <p:attrNameLst>
                                          <p:attrName>ppt_h</p:attrName>
                                        </p:attrNameLst>
                                      </p:cBhvr>
                                      <p:tavLst>
                                        <p:tav tm="0">
                                          <p:val>
                                            <p:fltVal val="0"/>
                                          </p:val>
                                        </p:tav>
                                        <p:tav tm="100000">
                                          <p:val>
                                            <p:strVal val="#ppt_h"/>
                                          </p:val>
                                        </p:tav>
                                      </p:tavLst>
                                    </p:anim>
                                  </p:childTnLst>
                                </p:cTn>
                              </p:par>
                            </p:childTnLst>
                          </p:cTn>
                        </p:par>
                        <p:par>
                          <p:cTn id="26" fill="hold">
                            <p:stCondLst>
                              <p:cond delay="1250"/>
                            </p:stCondLst>
                            <p:childTnLst>
                              <p:par>
                                <p:cTn id="27" presetID="23"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250" fill="hold"/>
                                        <p:tgtEl>
                                          <p:spTgt spid="12"/>
                                        </p:tgtEl>
                                        <p:attrNameLst>
                                          <p:attrName>ppt_w</p:attrName>
                                        </p:attrNameLst>
                                      </p:cBhvr>
                                      <p:tavLst>
                                        <p:tav tm="0">
                                          <p:val>
                                            <p:fltVal val="0"/>
                                          </p:val>
                                        </p:tav>
                                        <p:tav tm="100000">
                                          <p:val>
                                            <p:strVal val="#ppt_w"/>
                                          </p:val>
                                        </p:tav>
                                      </p:tavLst>
                                    </p:anim>
                                    <p:anim calcmode="lin" valueType="num">
                                      <p:cBhvr>
                                        <p:cTn id="30" dur="125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250" fill="hold"/>
                                        <p:tgtEl>
                                          <p:spTgt spid="25"/>
                                        </p:tgtEl>
                                        <p:attrNameLst>
                                          <p:attrName>ppt_w</p:attrName>
                                        </p:attrNameLst>
                                      </p:cBhvr>
                                      <p:tavLst>
                                        <p:tav tm="0">
                                          <p:val>
                                            <p:fltVal val="0"/>
                                          </p:val>
                                        </p:tav>
                                        <p:tav tm="100000">
                                          <p:val>
                                            <p:strVal val="#ppt_w"/>
                                          </p:val>
                                        </p:tav>
                                      </p:tavLst>
                                    </p:anim>
                                    <p:anim calcmode="lin" valueType="num">
                                      <p:cBhvr>
                                        <p:cTn id="36" dur="1250" fill="hold"/>
                                        <p:tgtEl>
                                          <p:spTgt spid="25"/>
                                        </p:tgtEl>
                                        <p:attrNameLst>
                                          <p:attrName>ppt_h</p:attrName>
                                        </p:attrNameLst>
                                      </p:cBhvr>
                                      <p:tavLst>
                                        <p:tav tm="0">
                                          <p:val>
                                            <p:fltVal val="0"/>
                                          </p:val>
                                        </p:tav>
                                        <p:tav tm="100000">
                                          <p:val>
                                            <p:strVal val="#ppt_h"/>
                                          </p:val>
                                        </p:tav>
                                      </p:tavLst>
                                    </p:anim>
                                  </p:childTnLst>
                                </p:cTn>
                              </p:par>
                            </p:childTnLst>
                          </p:cTn>
                        </p:par>
                        <p:par>
                          <p:cTn id="37" fill="hold">
                            <p:stCondLst>
                              <p:cond delay="125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250" fill="hold"/>
                                        <p:tgtEl>
                                          <p:spTgt spid="13"/>
                                        </p:tgtEl>
                                        <p:attrNameLst>
                                          <p:attrName>ppt_w</p:attrName>
                                        </p:attrNameLst>
                                      </p:cBhvr>
                                      <p:tavLst>
                                        <p:tav tm="0">
                                          <p:val>
                                            <p:fltVal val="0"/>
                                          </p:val>
                                        </p:tav>
                                        <p:tav tm="100000">
                                          <p:val>
                                            <p:strVal val="#ppt_w"/>
                                          </p:val>
                                        </p:tav>
                                      </p:tavLst>
                                    </p:anim>
                                    <p:anim calcmode="lin" valueType="num">
                                      <p:cBhvr>
                                        <p:cTn id="41" dur="125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childTnLst>
                          </p:cTn>
                        </p:par>
                        <p:par>
                          <p:cTn id="48" fill="hold">
                            <p:stCondLst>
                              <p:cond delay="3500"/>
                            </p:stCondLst>
                            <p:childTnLst>
                              <p:par>
                                <p:cTn id="49" presetID="42"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EDB3EC-93E9-2588-6BBB-D968011EC246}"/>
              </a:ext>
            </a:extLst>
          </p:cNvPr>
          <p:cNvSpPr/>
          <p:nvPr/>
        </p:nvSpPr>
        <p:spPr>
          <a:xfrm>
            <a:off x="7392692" y="2644061"/>
            <a:ext cx="3555640" cy="479153"/>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31" name="TextBox 30">
            <a:extLst>
              <a:ext uri="{FF2B5EF4-FFF2-40B4-BE49-F238E27FC236}">
                <a16:creationId xmlns:a16="http://schemas.microsoft.com/office/drawing/2014/main" id="{30374A12-D29E-8975-2114-FD99E8F98DA6}"/>
              </a:ext>
            </a:extLst>
          </p:cNvPr>
          <p:cNvSpPr txBox="1"/>
          <p:nvPr/>
        </p:nvSpPr>
        <p:spPr>
          <a:xfrm>
            <a:off x="7519962" y="2686268"/>
            <a:ext cx="3315678" cy="369332"/>
          </a:xfrm>
          <a:prstGeom prst="rect">
            <a:avLst/>
          </a:prstGeom>
          <a:noFill/>
        </p:spPr>
        <p:txBody>
          <a:bodyPr wrap="square" rtlCol="0">
            <a:spAutoFit/>
          </a:bodyPr>
          <a:lstStyle/>
          <a:p>
            <a:r>
              <a:rPr lang="en-US" dirty="0">
                <a:solidFill>
                  <a:srgbClr val="FFCE34"/>
                </a:solidFill>
                <a:latin typeface="Gotham Medium" panose="02000604030000020004" pitchFamily="50" charset="0"/>
              </a:rPr>
              <a:t>The Fiduciary Duty applies</a:t>
            </a:r>
          </a:p>
        </p:txBody>
      </p:sp>
      <p:cxnSp>
        <p:nvCxnSpPr>
          <p:cNvPr id="33" name="Straight Arrow Connector 32">
            <a:extLst>
              <a:ext uri="{FF2B5EF4-FFF2-40B4-BE49-F238E27FC236}">
                <a16:creationId xmlns:a16="http://schemas.microsoft.com/office/drawing/2014/main" id="{4429FA43-6573-6291-E4E7-AA35FDE55751}"/>
              </a:ext>
            </a:extLst>
          </p:cNvPr>
          <p:cNvCxnSpPr>
            <a:cxnSpLocks/>
          </p:cNvCxnSpPr>
          <p:nvPr/>
        </p:nvCxnSpPr>
        <p:spPr>
          <a:xfrm flipH="1">
            <a:off x="4694388" y="2859504"/>
            <a:ext cx="255881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66E0922-7791-E8F4-4635-A11154E6F42A}"/>
              </a:ext>
            </a:extLst>
          </p:cNvPr>
          <p:cNvCxnSpPr>
            <a:cxnSpLocks/>
          </p:cNvCxnSpPr>
          <p:nvPr/>
        </p:nvCxnSpPr>
        <p:spPr>
          <a:xfrm flipH="1">
            <a:off x="3537181" y="2859504"/>
            <a:ext cx="3716026" cy="775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EC68D8-59B8-7470-B752-7BC59977A07B}"/>
              </a:ext>
            </a:extLst>
          </p:cNvPr>
          <p:cNvSpPr txBox="1"/>
          <p:nvPr/>
        </p:nvSpPr>
        <p:spPr>
          <a:xfrm>
            <a:off x="1243668" y="1376947"/>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10288" y="1862874"/>
            <a:ext cx="2536156" cy="2456901"/>
          </a:xfrm>
          <a:prstGeom prst="rect">
            <a:avLst/>
          </a:prstGeom>
        </p:spPr>
      </p:pic>
    </p:spTree>
    <p:extLst>
      <p:ext uri="{BB962C8B-B14F-4D97-AF65-F5344CB8AC3E}">
        <p14:creationId xmlns:p14="http://schemas.microsoft.com/office/powerpoint/2010/main" val="318844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564BCD97-7DC8-2445-9125-9BA128435E3E}"/>
              </a:ext>
            </a:extLst>
          </p:cNvPr>
          <p:cNvPicPr>
            <a:picLocks noChangeAspect="1"/>
          </p:cNvPicPr>
          <p:nvPr/>
        </p:nvPicPr>
        <p:blipFill rotWithShape="1">
          <a:blip r:embed="rId3">
            <a:extLst>
              <a:ext uri="{28A0092B-C50C-407E-A947-70E740481C1C}">
                <a14:useLocalDpi xmlns:a14="http://schemas.microsoft.com/office/drawing/2010/main" val="0"/>
              </a:ext>
            </a:extLst>
          </a:blip>
          <a:srcRect l="-7578"/>
          <a:stretch/>
        </p:blipFill>
        <p:spPr>
          <a:xfrm>
            <a:off x="4043983" y="-2481"/>
            <a:ext cx="8148017" cy="6875471"/>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3690279" y="-2480"/>
            <a:ext cx="63325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445339" y="1973403"/>
            <a:ext cx="5197536" cy="1915909"/>
          </a:xfrm>
          <a:prstGeom prst="rect">
            <a:avLst/>
          </a:prstGeom>
          <a:noFill/>
        </p:spPr>
        <p:txBody>
          <a:bodyPr wrap="square" rtlCol="0">
            <a:spAutoFit/>
          </a:bodyPr>
          <a:lstStyle/>
          <a:p>
            <a:r>
              <a:rPr lang="en-US" dirty="0">
                <a:latin typeface="Gotham" panose="02000604040000020004" pitchFamily="50" charset="0"/>
              </a:rPr>
              <a:t>Duty of Care is a component of the Fiduciary Duty.</a:t>
            </a:r>
          </a:p>
          <a:p>
            <a:endParaRPr lang="en-US" sz="1050" dirty="0">
              <a:latin typeface="Gotham" panose="02000604040000020004" pitchFamily="50" charset="0"/>
            </a:endParaRPr>
          </a:p>
          <a:p>
            <a:r>
              <a:rPr lang="en-US" dirty="0">
                <a:latin typeface="Gotham Medium" panose="02000604030000020004" pitchFamily="50" charset="0"/>
              </a:rPr>
              <a:t>You must act with the care, skill, prudence, and diligence that a prudent professional would exercise in light of the Client’s:</a:t>
            </a:r>
          </a:p>
          <a:p>
            <a:endParaRPr lang="en-US" dirty="0">
              <a:latin typeface="Gotham" panose="02000604040000020004" pitchFamily="50" charset="0"/>
            </a:endParaRP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555450" y="1213472"/>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FF8F349C-88C3-38C7-A371-821342903F91}"/>
              </a:ext>
            </a:extLst>
          </p:cNvPr>
          <p:cNvGrpSpPr/>
          <p:nvPr/>
        </p:nvGrpSpPr>
        <p:grpSpPr>
          <a:xfrm>
            <a:off x="558967" y="3753780"/>
            <a:ext cx="5278390" cy="369332"/>
            <a:chOff x="558967" y="3753780"/>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24544" y="3753780"/>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Goals</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558967" y="3799554"/>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5" name="Group 14">
            <a:extLst>
              <a:ext uri="{FF2B5EF4-FFF2-40B4-BE49-F238E27FC236}">
                <a16:creationId xmlns:a16="http://schemas.microsoft.com/office/drawing/2014/main" id="{7066422E-A702-4262-8E50-FE1E8CD13336}"/>
              </a:ext>
            </a:extLst>
          </p:cNvPr>
          <p:cNvGrpSpPr/>
          <p:nvPr/>
        </p:nvGrpSpPr>
        <p:grpSpPr>
          <a:xfrm>
            <a:off x="558967" y="4241936"/>
            <a:ext cx="5812493" cy="369332"/>
            <a:chOff x="558967" y="4241936"/>
            <a:chExt cx="5812493" cy="369332"/>
          </a:xfrm>
        </p:grpSpPr>
        <p:sp>
          <p:nvSpPr>
            <p:cNvPr id="21" name="TextBox 20">
              <a:extLst>
                <a:ext uri="{FF2B5EF4-FFF2-40B4-BE49-F238E27FC236}">
                  <a16:creationId xmlns:a16="http://schemas.microsoft.com/office/drawing/2014/main" id="{C46F676B-CE77-1017-4A3E-64BAEFF5B44E}"/>
                </a:ext>
              </a:extLst>
            </p:cNvPr>
            <p:cNvSpPr txBox="1"/>
            <p:nvPr/>
          </p:nvSpPr>
          <p:spPr>
            <a:xfrm>
              <a:off x="824544" y="424193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Risk tolerance</a:t>
              </a:r>
            </a:p>
          </p:txBody>
        </p:sp>
        <p:grpSp>
          <p:nvGrpSpPr>
            <p:cNvPr id="19" name="Group 18">
              <a:extLst>
                <a:ext uri="{FF2B5EF4-FFF2-40B4-BE49-F238E27FC236}">
                  <a16:creationId xmlns:a16="http://schemas.microsoft.com/office/drawing/2014/main" id="{66ACDFFC-3AC7-09BE-3300-D2ECCE81999B}"/>
                </a:ext>
              </a:extLst>
            </p:cNvPr>
            <p:cNvGrpSpPr/>
            <p:nvPr/>
          </p:nvGrpSpPr>
          <p:grpSpPr>
            <a:xfrm>
              <a:off x="558967" y="4297981"/>
              <a:ext cx="275649" cy="275649"/>
              <a:chOff x="1181047" y="3749416"/>
              <a:chExt cx="230102" cy="230102"/>
            </a:xfrm>
            <a:solidFill>
              <a:srgbClr val="FFCE34"/>
            </a:solidFill>
          </p:grpSpPr>
          <p:sp>
            <p:nvSpPr>
              <p:cNvPr id="22" name="Freeform: Shape 21">
                <a:extLst>
                  <a:ext uri="{FF2B5EF4-FFF2-40B4-BE49-F238E27FC236}">
                    <a16:creationId xmlns:a16="http://schemas.microsoft.com/office/drawing/2014/main" id="{D5562BAD-F825-88AE-048F-F5B0273FAF9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16EC0A4-9130-A324-5628-092AAF50C74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8C3A4C11-67DF-E851-5C63-8F5E45D6931E}"/>
              </a:ext>
            </a:extLst>
          </p:cNvPr>
          <p:cNvGrpSpPr/>
          <p:nvPr/>
        </p:nvGrpSpPr>
        <p:grpSpPr>
          <a:xfrm>
            <a:off x="558967" y="4756216"/>
            <a:ext cx="5812493" cy="369332"/>
            <a:chOff x="558967" y="4756216"/>
            <a:chExt cx="5812493" cy="369332"/>
          </a:xfrm>
        </p:grpSpPr>
        <p:sp>
          <p:nvSpPr>
            <p:cNvPr id="43" name="TextBox 42">
              <a:extLst>
                <a:ext uri="{FF2B5EF4-FFF2-40B4-BE49-F238E27FC236}">
                  <a16:creationId xmlns:a16="http://schemas.microsoft.com/office/drawing/2014/main" id="{2EF9B262-9419-9926-1B4F-FFD9DE4E7F57}"/>
                </a:ext>
              </a:extLst>
            </p:cNvPr>
            <p:cNvSpPr txBox="1"/>
            <p:nvPr/>
          </p:nvSpPr>
          <p:spPr>
            <a:xfrm>
              <a:off x="824544" y="4756216"/>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Objectives</a:t>
              </a:r>
            </a:p>
          </p:txBody>
        </p:sp>
        <p:grpSp>
          <p:nvGrpSpPr>
            <p:cNvPr id="24" name="Group 23">
              <a:extLst>
                <a:ext uri="{FF2B5EF4-FFF2-40B4-BE49-F238E27FC236}">
                  <a16:creationId xmlns:a16="http://schemas.microsoft.com/office/drawing/2014/main" id="{79A67F28-E1C1-E238-4849-58E38675BB1F}"/>
                </a:ext>
              </a:extLst>
            </p:cNvPr>
            <p:cNvGrpSpPr/>
            <p:nvPr/>
          </p:nvGrpSpPr>
          <p:grpSpPr>
            <a:xfrm>
              <a:off x="558967" y="4796408"/>
              <a:ext cx="275649" cy="275649"/>
              <a:chOff x="1181047" y="3749416"/>
              <a:chExt cx="230102" cy="230102"/>
            </a:xfrm>
            <a:solidFill>
              <a:srgbClr val="FFCE34"/>
            </a:solidFill>
          </p:grpSpPr>
          <p:sp>
            <p:nvSpPr>
              <p:cNvPr id="25" name="Freeform: Shape 24">
                <a:extLst>
                  <a:ext uri="{FF2B5EF4-FFF2-40B4-BE49-F238E27FC236}">
                    <a16:creationId xmlns:a16="http://schemas.microsoft.com/office/drawing/2014/main" id="{5EFB0345-030B-424D-0178-23FECD389C3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E946C2E-5C68-0B57-4596-0657BBDE36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E21CE993-D8C8-20E6-B924-DB283755147E}"/>
              </a:ext>
            </a:extLst>
          </p:cNvPr>
          <p:cNvGrpSpPr/>
          <p:nvPr/>
        </p:nvGrpSpPr>
        <p:grpSpPr>
          <a:xfrm>
            <a:off x="558967" y="5255567"/>
            <a:ext cx="5812493" cy="369332"/>
            <a:chOff x="558967" y="5255567"/>
            <a:chExt cx="5812493" cy="369332"/>
          </a:xfrm>
        </p:grpSpPr>
        <p:sp>
          <p:nvSpPr>
            <p:cNvPr id="46" name="TextBox 45">
              <a:extLst>
                <a:ext uri="{FF2B5EF4-FFF2-40B4-BE49-F238E27FC236}">
                  <a16:creationId xmlns:a16="http://schemas.microsoft.com/office/drawing/2014/main" id="{B443DEA1-43D3-34CC-3C00-699F3BF71CB6}"/>
                </a:ext>
              </a:extLst>
            </p:cNvPr>
            <p:cNvSpPr txBox="1"/>
            <p:nvPr/>
          </p:nvSpPr>
          <p:spPr>
            <a:xfrm>
              <a:off x="824544" y="5255567"/>
              <a:ext cx="5546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Financial and personal circumstances</a:t>
              </a:r>
            </a:p>
          </p:txBody>
        </p:sp>
        <p:grpSp>
          <p:nvGrpSpPr>
            <p:cNvPr id="27" name="Group 26">
              <a:extLst>
                <a:ext uri="{FF2B5EF4-FFF2-40B4-BE49-F238E27FC236}">
                  <a16:creationId xmlns:a16="http://schemas.microsoft.com/office/drawing/2014/main" id="{5FD08B59-C5C9-79D5-1F19-76E22F0862E5}"/>
                </a:ext>
              </a:extLst>
            </p:cNvPr>
            <p:cNvGrpSpPr/>
            <p:nvPr/>
          </p:nvGrpSpPr>
          <p:grpSpPr>
            <a:xfrm>
              <a:off x="558967" y="5294835"/>
              <a:ext cx="275649" cy="275649"/>
              <a:chOff x="1181047" y="3749416"/>
              <a:chExt cx="230102" cy="230102"/>
            </a:xfrm>
            <a:solidFill>
              <a:srgbClr val="FFCE34"/>
            </a:solidFill>
          </p:grpSpPr>
          <p:sp>
            <p:nvSpPr>
              <p:cNvPr id="29" name="Freeform: Shape 28">
                <a:extLst>
                  <a:ext uri="{FF2B5EF4-FFF2-40B4-BE49-F238E27FC236}">
                    <a16:creationId xmlns:a16="http://schemas.microsoft.com/office/drawing/2014/main" id="{EAC3BA56-27E3-E8D8-4EE8-913D4282F4F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97CE4FA-7DED-C071-66E0-8CE564B727F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C6200F0-FFCE-D1C9-2E23-E4425DF54915}"/>
              </a:ext>
            </a:extLst>
          </p:cNvPr>
          <p:cNvSpPr/>
          <p:nvPr/>
        </p:nvSpPr>
        <p:spPr>
          <a:xfrm>
            <a:off x="2409588" y="2053389"/>
            <a:ext cx="9782412" cy="253465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8" name="Picture 37">
            <a:extLst>
              <a:ext uri="{FF2B5EF4-FFF2-40B4-BE49-F238E27FC236}">
                <a16:creationId xmlns:a16="http://schemas.microsoft.com/office/drawing/2014/main" id="{091978C6-8171-3BA9-4DBD-C732CCE1A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5917"/>
            <a:ext cx="4077341" cy="5437134"/>
          </a:xfrm>
          <a:prstGeom prst="rect">
            <a:avLst/>
          </a:prstGeom>
        </p:spPr>
      </p:pic>
      <p:sp>
        <p:nvSpPr>
          <p:cNvPr id="39" name="TextBox 38">
            <a:extLst>
              <a:ext uri="{FF2B5EF4-FFF2-40B4-BE49-F238E27FC236}">
                <a16:creationId xmlns:a16="http://schemas.microsoft.com/office/drawing/2014/main" id="{92861A05-7F19-F92A-DBDD-61949315514A}"/>
              </a:ext>
            </a:extLst>
          </p:cNvPr>
          <p:cNvSpPr txBox="1"/>
          <p:nvPr/>
        </p:nvSpPr>
        <p:spPr>
          <a:xfrm>
            <a:off x="3905971" y="2487759"/>
            <a:ext cx="7363325" cy="1200329"/>
          </a:xfrm>
          <a:prstGeom prst="rect">
            <a:avLst/>
          </a:prstGeom>
          <a:noFill/>
        </p:spPr>
        <p:txBody>
          <a:bodyPr wrap="square" rtlCol="0">
            <a:spAutoFit/>
          </a:bodyPr>
          <a:lstStyle/>
          <a:p>
            <a:r>
              <a:rPr lang="en-US" sz="2400" u="sng" dirty="0">
                <a:solidFill>
                  <a:srgbClr val="FFCE34"/>
                </a:solidFill>
                <a:latin typeface="Gotham Book" panose="02000604040000020004" pitchFamily="50" charset="0"/>
                <a:hlinkClick r:id="rId5">
                  <a:extLst>
                    <a:ext uri="{A12FA001-AC4F-418D-AE19-62706E023703}">
                      <ahyp:hlinkClr xmlns:ahyp="http://schemas.microsoft.com/office/drawing/2018/hyperlinkcolor" val="tx"/>
                    </a:ext>
                  </a:extLst>
                </a:hlinkClick>
              </a:rPr>
              <a:t>Duty of Care Guide</a:t>
            </a:r>
            <a:r>
              <a:rPr lang="en-US" sz="2400" dirty="0">
                <a:solidFill>
                  <a:schemeClr val="bg1"/>
                </a:solidFill>
                <a:latin typeface="Gotham Book" panose="02000604040000020004" pitchFamily="50" charset="0"/>
              </a:rPr>
              <a:t> provides a process for satisfying the Duty of Care and compares them to the Practice Standards for Financial Planning. </a:t>
            </a:r>
          </a:p>
        </p:txBody>
      </p:sp>
    </p:spTree>
    <p:extLst>
      <p:ext uri="{BB962C8B-B14F-4D97-AF65-F5344CB8AC3E}">
        <p14:creationId xmlns:p14="http://schemas.microsoft.com/office/powerpoint/2010/main" val="17389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1000"/>
                                        <p:tgtEl>
                                          <p:spTgt spid="39">
                                            <p:txEl>
                                              <p:pRg st="0" end="0"/>
                                            </p:txEl>
                                          </p:spTgt>
                                        </p:tgtEl>
                                      </p:cBhvr>
                                    </p:animEffect>
                                    <p:anim calcmode="lin" valueType="num">
                                      <p:cBhvr>
                                        <p:cTn id="8"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637309" y="1597305"/>
            <a:ext cx="109173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FFCE34"/>
                </a:solidFill>
                <a:effectLst/>
                <a:uLnTx/>
                <a:uFillTx/>
                <a:latin typeface="Gotham Bold" pitchFamily="50" charset="0"/>
              </a:rPr>
              <a:t>Welcome to Ethics CE: </a:t>
            </a:r>
            <a:r>
              <a:rPr kumimoji="0" lang="en-US" sz="3600" i="0" u="none" strike="noStrike" kern="1200" cap="none" spc="0" normalizeH="0" baseline="0" noProof="0" dirty="0">
                <a:ln>
                  <a:noFill/>
                </a:ln>
                <a:solidFill>
                  <a:srgbClr val="FFCE34"/>
                </a:solidFill>
                <a:effectLst/>
                <a:uLnTx/>
                <a:uFillTx/>
                <a:latin typeface="Gotham Book" panose="02000604040000020004" pitchFamily="50" charset="0"/>
              </a:rPr>
              <a:t>A Practical Application of CFP Board’s </a:t>
            </a:r>
            <a:r>
              <a:rPr kumimoji="0" lang="en-US" sz="3600" i="1" u="none" strike="noStrike" kern="1200" cap="none" spc="0" normalizeH="0" baseline="0" noProof="0" dirty="0">
                <a:ln>
                  <a:noFill/>
                </a:ln>
                <a:solidFill>
                  <a:srgbClr val="FFCE34"/>
                </a:solidFill>
                <a:effectLst/>
                <a:uLnTx/>
                <a:uFillTx/>
                <a:latin typeface="Gotham Book" panose="02000604040000020004" pitchFamily="50" charset="0"/>
              </a:rPr>
              <a:t>Code and Standards</a:t>
            </a:r>
          </a:p>
        </p:txBody>
      </p:sp>
      <p:sp>
        <p:nvSpPr>
          <p:cNvPr id="3" name="TextBox 2">
            <a:extLst>
              <a:ext uri="{FF2B5EF4-FFF2-40B4-BE49-F238E27FC236}">
                <a16:creationId xmlns:a16="http://schemas.microsoft.com/office/drawing/2014/main" id="{F6776DDF-EEBE-2DCE-7F22-1CA7C5FC7613}"/>
              </a:ext>
            </a:extLst>
          </p:cNvPr>
          <p:cNvSpPr txBox="1"/>
          <p:nvPr/>
        </p:nvSpPr>
        <p:spPr>
          <a:xfrm>
            <a:off x="644237" y="2941792"/>
            <a:ext cx="109035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You must watch this presentation in Slide Show view.</a:t>
            </a:r>
          </a:p>
        </p:txBody>
      </p:sp>
      <p:pic>
        <p:nvPicPr>
          <p:cNvPr id="2" name="Picture 1">
            <a:extLst>
              <a:ext uri="{FF2B5EF4-FFF2-40B4-BE49-F238E27FC236}">
                <a16:creationId xmlns:a16="http://schemas.microsoft.com/office/drawing/2014/main" id="{40AB3764-0A58-6A62-EA79-FBAB0E868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grpSp>
        <p:nvGrpSpPr>
          <p:cNvPr id="13" name="Group 12">
            <a:extLst>
              <a:ext uri="{FF2B5EF4-FFF2-40B4-BE49-F238E27FC236}">
                <a16:creationId xmlns:a16="http://schemas.microsoft.com/office/drawing/2014/main" id="{D6DBD6D1-B0B6-CE99-8003-3FFFBC18C4B3}"/>
              </a:ext>
            </a:extLst>
          </p:cNvPr>
          <p:cNvGrpSpPr/>
          <p:nvPr/>
        </p:nvGrpSpPr>
        <p:grpSpPr>
          <a:xfrm>
            <a:off x="5574632" y="3874167"/>
            <a:ext cx="1042737" cy="1042737"/>
            <a:chOff x="5053263" y="4006516"/>
            <a:chExt cx="1042737" cy="1042737"/>
          </a:xfrm>
        </p:grpSpPr>
        <p:sp>
          <p:nvSpPr>
            <p:cNvPr id="9" name="Oval 8">
              <a:extLst>
                <a:ext uri="{FF2B5EF4-FFF2-40B4-BE49-F238E27FC236}">
                  <a16:creationId xmlns:a16="http://schemas.microsoft.com/office/drawing/2014/main" id="{8A26702C-0889-B5F8-9D33-14D1390FA988}"/>
                </a:ext>
              </a:extLst>
            </p:cNvPr>
            <p:cNvSpPr/>
            <p:nvPr/>
          </p:nvSpPr>
          <p:spPr>
            <a:xfrm>
              <a:off x="5053263" y="4006516"/>
              <a:ext cx="1042737" cy="1042737"/>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59C9C0F-4933-18A4-68A0-E86836C991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2244" y="4235497"/>
              <a:ext cx="584775" cy="584775"/>
            </a:xfrm>
            <a:prstGeom prst="rect">
              <a:avLst/>
            </a:prstGeom>
          </p:spPr>
        </p:pic>
      </p:grpSp>
    </p:spTree>
    <p:extLst>
      <p:ext uri="{BB962C8B-B14F-4D97-AF65-F5344CB8AC3E}">
        <p14:creationId xmlns:p14="http://schemas.microsoft.com/office/powerpoint/2010/main" val="23632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41" name="Group 140">
            <a:extLst>
              <a:ext uri="{FF2B5EF4-FFF2-40B4-BE49-F238E27FC236}">
                <a16:creationId xmlns:a16="http://schemas.microsoft.com/office/drawing/2014/main" id="{1219F74A-A4D4-675C-2CF7-DE4A1021D814}"/>
              </a:ext>
            </a:extLst>
          </p:cNvPr>
          <p:cNvGrpSpPr/>
          <p:nvPr/>
        </p:nvGrpSpPr>
        <p:grpSpPr>
          <a:xfrm>
            <a:off x="306780" y="866455"/>
            <a:ext cx="11818444" cy="5178912"/>
            <a:chOff x="306780" y="928801"/>
            <a:chExt cx="11818444" cy="5178912"/>
          </a:xfrm>
        </p:grpSpPr>
        <p:grpSp>
          <p:nvGrpSpPr>
            <p:cNvPr id="3" name="Group 2">
              <a:extLst>
                <a:ext uri="{FF2B5EF4-FFF2-40B4-BE49-F238E27FC236}">
                  <a16:creationId xmlns:a16="http://schemas.microsoft.com/office/drawing/2014/main" id="{A955DA25-2021-BCD6-90CD-7CD8446C2BD7}"/>
                </a:ext>
              </a:extLst>
            </p:cNvPr>
            <p:cNvGrpSpPr/>
            <p:nvPr/>
          </p:nvGrpSpPr>
          <p:grpSpPr>
            <a:xfrm>
              <a:off x="3967326" y="928801"/>
              <a:ext cx="3907240" cy="3907241"/>
              <a:chOff x="7208837" y="2514600"/>
              <a:chExt cx="9020176" cy="9020177"/>
            </a:xfrm>
          </p:grpSpPr>
          <p:sp>
            <p:nvSpPr>
              <p:cNvPr id="15" name="Shape 728" descr="Freeform 11">
                <a:extLst>
                  <a:ext uri="{FF2B5EF4-FFF2-40B4-BE49-F238E27FC236}">
                    <a16:creationId xmlns:a16="http://schemas.microsoft.com/office/drawing/2014/main" id="{03FDF2A5-6390-FDD4-DD0D-FE03DBD12AC2}"/>
                  </a:ext>
                </a:extLst>
              </p:cNvPr>
              <p:cNvSpPr/>
              <p:nvPr/>
            </p:nvSpPr>
            <p:spPr>
              <a:xfrm>
                <a:off x="11868411" y="2514600"/>
                <a:ext cx="3341873" cy="3009681"/>
              </a:xfrm>
              <a:custGeom>
                <a:avLst/>
                <a:gdLst/>
                <a:ahLst/>
                <a:cxnLst>
                  <a:cxn ang="0">
                    <a:pos x="wd2" y="hd2"/>
                  </a:cxn>
                  <a:cxn ang="5400000">
                    <a:pos x="wd2" y="hd2"/>
                  </a:cxn>
                  <a:cxn ang="10800000">
                    <a:pos x="wd2" y="hd2"/>
                  </a:cxn>
                  <a:cxn ang="16200000">
                    <a:pos x="wd2" y="hd2"/>
                  </a:cxn>
                </a:cxnLst>
                <a:rect l="0" t="0" r="r" b="b"/>
                <a:pathLst>
                  <a:path w="21600" h="21600" extrusionOk="0">
                    <a:moveTo>
                      <a:pt x="10504" y="21600"/>
                    </a:moveTo>
                    <a:cubicBezTo>
                      <a:pt x="18715" y="20368"/>
                      <a:pt x="18715" y="20368"/>
                      <a:pt x="18715" y="20368"/>
                    </a:cubicBezTo>
                    <a:cubicBezTo>
                      <a:pt x="21600" y="11909"/>
                      <a:pt x="21600" y="11909"/>
                      <a:pt x="21600" y="11909"/>
                    </a:cubicBezTo>
                    <a:cubicBezTo>
                      <a:pt x="16274" y="4599"/>
                      <a:pt x="8507" y="329"/>
                      <a:pt x="74" y="0"/>
                    </a:cubicBezTo>
                    <a:cubicBezTo>
                      <a:pt x="4142" y="7802"/>
                      <a:pt x="4142" y="7802"/>
                      <a:pt x="4142" y="7802"/>
                    </a:cubicBezTo>
                    <a:cubicBezTo>
                      <a:pt x="0" y="15769"/>
                      <a:pt x="0" y="15769"/>
                      <a:pt x="0" y="15769"/>
                    </a:cubicBezTo>
                    <a:cubicBezTo>
                      <a:pt x="4068" y="16015"/>
                      <a:pt x="7841" y="18151"/>
                      <a:pt x="10504" y="21600"/>
                    </a:cubicBezTo>
                    <a:close/>
                  </a:path>
                </a:pathLst>
              </a:custGeom>
              <a:solidFill>
                <a:schemeClr val="tx1"/>
              </a:solidFill>
              <a:ln w="12700">
                <a:miter lim="400000"/>
              </a:ln>
            </p:spPr>
            <p:txBody>
              <a:bodyPr lIns="45719" rIns="45719"/>
              <a:lstStyle/>
              <a:p>
                <a:endParaRPr dirty="0"/>
              </a:p>
            </p:txBody>
          </p:sp>
          <p:sp>
            <p:nvSpPr>
              <p:cNvPr id="16" name="Shape 729" descr="Freeform 12">
                <a:extLst>
                  <a:ext uri="{FF2B5EF4-FFF2-40B4-BE49-F238E27FC236}">
                    <a16:creationId xmlns:a16="http://schemas.microsoft.com/office/drawing/2014/main" id="{9B7EDDE3-83D6-2263-7B7E-B6DBE1C1C06E}"/>
                  </a:ext>
                </a:extLst>
              </p:cNvPr>
              <p:cNvSpPr/>
              <p:nvPr/>
            </p:nvSpPr>
            <p:spPr>
              <a:xfrm>
                <a:off x="13617967" y="4335025"/>
                <a:ext cx="2611046" cy="4017333"/>
              </a:xfrm>
              <a:custGeom>
                <a:avLst/>
                <a:gdLst/>
                <a:ahLst/>
                <a:cxnLst>
                  <a:cxn ang="0">
                    <a:pos x="wd2" y="hd2"/>
                  </a:cxn>
                  <a:cxn ang="5400000">
                    <a:pos x="wd2" y="hd2"/>
                  </a:cxn>
                  <a:cxn ang="10800000">
                    <a:pos x="wd2" y="hd2"/>
                  </a:cxn>
                  <a:cxn ang="16200000">
                    <a:pos x="wd2" y="hd2"/>
                  </a:cxn>
                </a:cxnLst>
                <a:rect l="0" t="0" r="r" b="b"/>
                <a:pathLst>
                  <a:path w="21600" h="21600" extrusionOk="0">
                    <a:moveTo>
                      <a:pt x="14211" y="0"/>
                    </a:moveTo>
                    <a:cubicBezTo>
                      <a:pt x="10516" y="6338"/>
                      <a:pt x="10516" y="6338"/>
                      <a:pt x="10516" y="6338"/>
                    </a:cubicBezTo>
                    <a:cubicBezTo>
                      <a:pt x="0" y="7323"/>
                      <a:pt x="0" y="7323"/>
                      <a:pt x="0" y="7323"/>
                    </a:cubicBezTo>
                    <a:cubicBezTo>
                      <a:pt x="2274" y="9415"/>
                      <a:pt x="3505" y="11877"/>
                      <a:pt x="3505" y="14462"/>
                    </a:cubicBezTo>
                    <a:cubicBezTo>
                      <a:pt x="3505" y="15262"/>
                      <a:pt x="3411" y="16123"/>
                      <a:pt x="3126" y="16923"/>
                    </a:cubicBezTo>
                    <a:cubicBezTo>
                      <a:pt x="10800" y="21600"/>
                      <a:pt x="10800" y="21600"/>
                      <a:pt x="10800" y="21600"/>
                    </a:cubicBezTo>
                    <a:cubicBezTo>
                      <a:pt x="20747" y="19569"/>
                      <a:pt x="20747" y="19569"/>
                      <a:pt x="20747" y="19569"/>
                    </a:cubicBezTo>
                    <a:cubicBezTo>
                      <a:pt x="21316" y="17908"/>
                      <a:pt x="21600" y="16185"/>
                      <a:pt x="21600" y="14462"/>
                    </a:cubicBezTo>
                    <a:cubicBezTo>
                      <a:pt x="21600" y="9169"/>
                      <a:pt x="19042" y="4246"/>
                      <a:pt x="14211" y="0"/>
                    </a:cubicBezTo>
                    <a:close/>
                  </a:path>
                </a:pathLst>
              </a:custGeom>
              <a:solidFill>
                <a:srgbClr val="41BBEC"/>
              </a:solidFill>
              <a:ln w="12700">
                <a:miter lim="400000"/>
              </a:ln>
            </p:spPr>
            <p:txBody>
              <a:bodyPr lIns="45719" rIns="45719"/>
              <a:lstStyle/>
              <a:p>
                <a:endParaRPr/>
              </a:p>
            </p:txBody>
          </p:sp>
          <p:sp>
            <p:nvSpPr>
              <p:cNvPr id="17" name="Shape 730" descr="Freeform 13">
                <a:extLst>
                  <a:ext uri="{FF2B5EF4-FFF2-40B4-BE49-F238E27FC236}">
                    <a16:creationId xmlns:a16="http://schemas.microsoft.com/office/drawing/2014/main" id="{9E9F1CCE-F55C-C9E5-9AD3-5D03303BB7B5}"/>
                  </a:ext>
                </a:extLst>
              </p:cNvPr>
              <p:cNvSpPr/>
              <p:nvPr/>
            </p:nvSpPr>
            <p:spPr>
              <a:xfrm>
                <a:off x="12681179" y="7687970"/>
                <a:ext cx="3399454" cy="3377308"/>
              </a:xfrm>
              <a:custGeom>
                <a:avLst/>
                <a:gdLst/>
                <a:ahLst/>
                <a:cxnLst>
                  <a:cxn ang="0">
                    <a:pos x="wd2" y="hd2"/>
                  </a:cxn>
                  <a:cxn ang="5400000">
                    <a:pos x="wd2" y="hd2"/>
                  </a:cxn>
                  <a:cxn ang="10800000">
                    <a:pos x="wd2" y="hd2"/>
                  </a:cxn>
                  <a:cxn ang="16200000">
                    <a:pos x="wd2" y="hd2"/>
                  </a:cxn>
                </a:cxnLst>
                <a:rect l="0" t="0" r="r" b="b"/>
                <a:pathLst>
                  <a:path w="21600" h="21600" extrusionOk="0">
                    <a:moveTo>
                      <a:pt x="655" y="8933"/>
                    </a:moveTo>
                    <a:cubicBezTo>
                      <a:pt x="0" y="17134"/>
                      <a:pt x="0" y="17134"/>
                      <a:pt x="0" y="17134"/>
                    </a:cubicBezTo>
                    <a:cubicBezTo>
                      <a:pt x="6618" y="21600"/>
                      <a:pt x="6618" y="21600"/>
                      <a:pt x="6618" y="21600"/>
                    </a:cubicBezTo>
                    <a:cubicBezTo>
                      <a:pt x="13964" y="17939"/>
                      <a:pt x="19491" y="11129"/>
                      <a:pt x="21600" y="3148"/>
                    </a:cubicBezTo>
                    <a:cubicBezTo>
                      <a:pt x="13964" y="5565"/>
                      <a:pt x="13964" y="5565"/>
                      <a:pt x="13964" y="5565"/>
                    </a:cubicBezTo>
                    <a:cubicBezTo>
                      <a:pt x="8073" y="0"/>
                      <a:pt x="8073" y="0"/>
                      <a:pt x="8073" y="0"/>
                    </a:cubicBezTo>
                    <a:cubicBezTo>
                      <a:pt x="6909" y="3807"/>
                      <a:pt x="4218" y="7102"/>
                      <a:pt x="655" y="8933"/>
                    </a:cubicBezTo>
                    <a:close/>
                  </a:path>
                </a:pathLst>
              </a:custGeom>
              <a:solidFill>
                <a:srgbClr val="3D72B8"/>
              </a:solidFill>
              <a:ln w="12700">
                <a:miter lim="400000"/>
              </a:ln>
            </p:spPr>
            <p:txBody>
              <a:bodyPr lIns="45719" rIns="45719"/>
              <a:lstStyle/>
              <a:p>
                <a:endParaRPr/>
              </a:p>
            </p:txBody>
          </p:sp>
          <p:sp>
            <p:nvSpPr>
              <p:cNvPr id="18" name="Shape 731" descr="Freeform 14">
                <a:extLst>
                  <a:ext uri="{FF2B5EF4-FFF2-40B4-BE49-F238E27FC236}">
                    <a16:creationId xmlns:a16="http://schemas.microsoft.com/office/drawing/2014/main" id="{805E6CE6-32C3-2D77-E952-38E0A9D6937C}"/>
                  </a:ext>
                </a:extLst>
              </p:cNvPr>
              <p:cNvSpPr/>
              <p:nvPr/>
            </p:nvSpPr>
            <p:spPr>
              <a:xfrm>
                <a:off x="8296218" y="2514600"/>
                <a:ext cx="4006261" cy="2954314"/>
              </a:xfrm>
              <a:custGeom>
                <a:avLst/>
                <a:gdLst/>
                <a:ahLst/>
                <a:cxnLst>
                  <a:cxn ang="0">
                    <a:pos x="wd2" y="hd2"/>
                  </a:cxn>
                  <a:cxn ang="5400000">
                    <a:pos x="wd2" y="hd2"/>
                  </a:cxn>
                  <a:cxn ang="10800000">
                    <a:pos x="wd2" y="hd2"/>
                  </a:cxn>
                  <a:cxn ang="16200000">
                    <a:pos x="wd2" y="hd2"/>
                  </a:cxn>
                </a:cxnLst>
                <a:rect l="0" t="0" r="r" b="b"/>
                <a:pathLst>
                  <a:path w="21600" h="21600" extrusionOk="0">
                    <a:moveTo>
                      <a:pt x="6665" y="12809"/>
                    </a:moveTo>
                    <a:cubicBezTo>
                      <a:pt x="9195" y="21600"/>
                      <a:pt x="9195" y="21600"/>
                      <a:pt x="9195" y="21600"/>
                    </a:cubicBezTo>
                    <a:cubicBezTo>
                      <a:pt x="11479" y="18167"/>
                      <a:pt x="14688" y="16158"/>
                      <a:pt x="18144" y="15991"/>
                    </a:cubicBezTo>
                    <a:cubicBezTo>
                      <a:pt x="21600" y="7953"/>
                      <a:pt x="21600" y="7953"/>
                      <a:pt x="21600" y="7953"/>
                    </a:cubicBezTo>
                    <a:cubicBezTo>
                      <a:pt x="18206" y="0"/>
                      <a:pt x="18206" y="0"/>
                      <a:pt x="18206" y="0"/>
                    </a:cubicBezTo>
                    <a:cubicBezTo>
                      <a:pt x="11109" y="84"/>
                      <a:pt x="4567" y="4270"/>
                      <a:pt x="0" y="11553"/>
                    </a:cubicBezTo>
                    <a:lnTo>
                      <a:pt x="6665" y="12809"/>
                    </a:lnTo>
                    <a:close/>
                  </a:path>
                </a:pathLst>
              </a:custGeom>
              <a:solidFill>
                <a:srgbClr val="FFCE34"/>
              </a:solidFill>
              <a:ln w="12700">
                <a:miter lim="400000"/>
              </a:ln>
            </p:spPr>
            <p:txBody>
              <a:bodyPr lIns="45719" rIns="45719"/>
              <a:lstStyle/>
              <a:p>
                <a:endParaRPr/>
              </a:p>
            </p:txBody>
          </p:sp>
          <p:sp>
            <p:nvSpPr>
              <p:cNvPr id="19" name="Shape 732" descr="Freeform 15">
                <a:extLst>
                  <a:ext uri="{FF2B5EF4-FFF2-40B4-BE49-F238E27FC236}">
                    <a16:creationId xmlns:a16="http://schemas.microsoft.com/office/drawing/2014/main" id="{44ED1216-7231-E1E1-5C23-0DC1C66DFB41}"/>
                  </a:ext>
                </a:extLst>
              </p:cNvPr>
              <p:cNvSpPr/>
              <p:nvPr/>
            </p:nvSpPr>
            <p:spPr>
              <a:xfrm>
                <a:off x="7335070" y="7218469"/>
                <a:ext cx="3251072" cy="3800301"/>
              </a:xfrm>
              <a:custGeom>
                <a:avLst/>
                <a:gdLst/>
                <a:ahLst/>
                <a:cxnLst>
                  <a:cxn ang="0">
                    <a:pos x="wd2" y="hd2"/>
                  </a:cxn>
                  <a:cxn ang="5400000">
                    <a:pos x="wd2" y="hd2"/>
                  </a:cxn>
                  <a:cxn ang="10800000">
                    <a:pos x="wd2" y="hd2"/>
                  </a:cxn>
                  <a:cxn ang="16200000">
                    <a:pos x="wd2" y="hd2"/>
                  </a:cxn>
                </a:cxnLst>
                <a:rect l="0" t="0" r="r" b="b"/>
                <a:pathLst>
                  <a:path w="21600" h="21600" extrusionOk="0">
                    <a:moveTo>
                      <a:pt x="15211" y="21600"/>
                    </a:moveTo>
                    <a:cubicBezTo>
                      <a:pt x="14527" y="14443"/>
                      <a:pt x="14527" y="14443"/>
                      <a:pt x="14527" y="14443"/>
                    </a:cubicBezTo>
                    <a:cubicBezTo>
                      <a:pt x="21600" y="10410"/>
                      <a:pt x="21600" y="10410"/>
                      <a:pt x="21600" y="10410"/>
                    </a:cubicBezTo>
                    <a:cubicBezTo>
                      <a:pt x="17949" y="8653"/>
                      <a:pt x="15211" y="5660"/>
                      <a:pt x="14146" y="2147"/>
                    </a:cubicBezTo>
                    <a:cubicBezTo>
                      <a:pt x="6085" y="0"/>
                      <a:pt x="6085" y="0"/>
                      <a:pt x="6085" y="0"/>
                    </a:cubicBezTo>
                    <a:cubicBezTo>
                      <a:pt x="0" y="4880"/>
                      <a:pt x="0" y="4880"/>
                      <a:pt x="0" y="4880"/>
                    </a:cubicBezTo>
                    <a:cubicBezTo>
                      <a:pt x="1977" y="11971"/>
                      <a:pt x="7606" y="18152"/>
                      <a:pt x="15211" y="21600"/>
                    </a:cubicBezTo>
                    <a:close/>
                  </a:path>
                </a:pathLst>
              </a:custGeom>
              <a:solidFill>
                <a:srgbClr val="8DC73F"/>
              </a:solidFill>
              <a:ln w="12700">
                <a:miter lim="400000"/>
              </a:ln>
            </p:spPr>
            <p:txBody>
              <a:bodyPr lIns="45719" rIns="45719"/>
              <a:lstStyle/>
              <a:p>
                <a:endParaRPr/>
              </a:p>
            </p:txBody>
          </p:sp>
          <p:sp>
            <p:nvSpPr>
              <p:cNvPr id="20" name="Shape 733" descr="Freeform 16">
                <a:extLst>
                  <a:ext uri="{FF2B5EF4-FFF2-40B4-BE49-F238E27FC236}">
                    <a16:creationId xmlns:a16="http://schemas.microsoft.com/office/drawing/2014/main" id="{53F1D084-2DFE-C690-18D8-61A43F8532A0}"/>
                  </a:ext>
                </a:extLst>
              </p:cNvPr>
              <p:cNvSpPr/>
              <p:nvPr/>
            </p:nvSpPr>
            <p:spPr>
              <a:xfrm>
                <a:off x="7208837" y="4255298"/>
                <a:ext cx="2655337" cy="3616488"/>
              </a:xfrm>
              <a:custGeom>
                <a:avLst/>
                <a:gdLst/>
                <a:ahLst/>
                <a:cxnLst>
                  <a:cxn ang="0">
                    <a:pos x="wd2" y="hd2"/>
                  </a:cxn>
                  <a:cxn ang="5400000">
                    <a:pos x="wd2" y="hd2"/>
                  </a:cxn>
                  <a:cxn ang="10800000">
                    <a:pos x="wd2" y="hd2"/>
                  </a:cxn>
                  <a:cxn ang="16200000">
                    <a:pos x="wd2" y="hd2"/>
                  </a:cxn>
                </a:cxnLst>
                <a:rect l="0" t="0" r="r" b="b"/>
                <a:pathLst>
                  <a:path w="21600" h="21600" extrusionOk="0">
                    <a:moveTo>
                      <a:pt x="7728" y="0"/>
                    </a:moveTo>
                    <a:cubicBezTo>
                      <a:pt x="2700" y="4785"/>
                      <a:pt x="0" y="10458"/>
                      <a:pt x="0" y="16542"/>
                    </a:cubicBezTo>
                    <a:cubicBezTo>
                      <a:pt x="0" y="18251"/>
                      <a:pt x="186" y="19959"/>
                      <a:pt x="652" y="21600"/>
                    </a:cubicBezTo>
                    <a:cubicBezTo>
                      <a:pt x="8100" y="16473"/>
                      <a:pt x="8100" y="16473"/>
                      <a:pt x="8100" y="16473"/>
                    </a:cubicBezTo>
                    <a:cubicBezTo>
                      <a:pt x="18062" y="18797"/>
                      <a:pt x="18062" y="18797"/>
                      <a:pt x="18062" y="18797"/>
                    </a:cubicBezTo>
                    <a:cubicBezTo>
                      <a:pt x="17876" y="18046"/>
                      <a:pt x="17783" y="17294"/>
                      <a:pt x="17783" y="16542"/>
                    </a:cubicBezTo>
                    <a:cubicBezTo>
                      <a:pt x="17783" y="13466"/>
                      <a:pt x="19086" y="10595"/>
                      <a:pt x="21600" y="8203"/>
                    </a:cubicBezTo>
                    <a:cubicBezTo>
                      <a:pt x="17876" y="1025"/>
                      <a:pt x="17876" y="1025"/>
                      <a:pt x="17876" y="1025"/>
                    </a:cubicBezTo>
                    <a:lnTo>
                      <a:pt x="7728" y="0"/>
                    </a:lnTo>
                    <a:close/>
                  </a:path>
                </a:pathLst>
              </a:custGeom>
              <a:solidFill>
                <a:srgbClr val="BBAFD5"/>
              </a:solidFill>
              <a:ln w="12700">
                <a:miter lim="400000"/>
              </a:ln>
            </p:spPr>
            <p:txBody>
              <a:bodyPr lIns="45719" rIns="45719"/>
              <a:lstStyle/>
              <a:p>
                <a:endParaRPr/>
              </a:p>
            </p:txBody>
          </p:sp>
          <p:sp>
            <p:nvSpPr>
              <p:cNvPr id="21" name="Shape 734" descr="Freeform 17">
                <a:extLst>
                  <a:ext uri="{FF2B5EF4-FFF2-40B4-BE49-F238E27FC236}">
                    <a16:creationId xmlns:a16="http://schemas.microsoft.com/office/drawing/2014/main" id="{B27F5373-89B1-AF14-F4AA-D5F69C019BC2}"/>
                  </a:ext>
                </a:extLst>
              </p:cNvPr>
              <p:cNvSpPr/>
              <p:nvPr/>
            </p:nvSpPr>
            <p:spPr>
              <a:xfrm>
                <a:off x="9704721" y="9142979"/>
                <a:ext cx="3822447" cy="2391798"/>
              </a:xfrm>
              <a:custGeom>
                <a:avLst/>
                <a:gdLst/>
                <a:ahLst/>
                <a:cxnLst>
                  <a:cxn ang="0">
                    <a:pos x="wd2" y="hd2"/>
                  </a:cxn>
                  <a:cxn ang="5400000">
                    <a:pos x="wd2" y="hd2"/>
                  </a:cxn>
                  <a:cxn ang="10800000">
                    <a:pos x="wd2" y="hd2"/>
                  </a:cxn>
                  <a:cxn ang="16200000">
                    <a:pos x="wd2" y="hd2"/>
                  </a:cxn>
                </a:cxnLst>
                <a:rect l="0" t="0" r="r" b="b"/>
                <a:pathLst>
                  <a:path w="21600" h="21600" extrusionOk="0">
                    <a:moveTo>
                      <a:pt x="16297" y="310"/>
                    </a:moveTo>
                    <a:cubicBezTo>
                      <a:pt x="14745" y="1344"/>
                      <a:pt x="13128" y="1860"/>
                      <a:pt x="11382" y="1860"/>
                    </a:cubicBezTo>
                    <a:cubicBezTo>
                      <a:pt x="9507" y="1860"/>
                      <a:pt x="7696" y="1240"/>
                      <a:pt x="6014" y="0"/>
                    </a:cubicBezTo>
                    <a:cubicBezTo>
                      <a:pt x="0" y="6408"/>
                      <a:pt x="0" y="6408"/>
                      <a:pt x="0" y="6408"/>
                    </a:cubicBezTo>
                    <a:cubicBezTo>
                      <a:pt x="582" y="17776"/>
                      <a:pt x="582" y="17776"/>
                      <a:pt x="582" y="17776"/>
                    </a:cubicBezTo>
                    <a:cubicBezTo>
                      <a:pt x="4010" y="20256"/>
                      <a:pt x="7631" y="21600"/>
                      <a:pt x="11382" y="21600"/>
                    </a:cubicBezTo>
                    <a:cubicBezTo>
                      <a:pt x="14939" y="21600"/>
                      <a:pt x="18366" y="20463"/>
                      <a:pt x="21600" y="18189"/>
                    </a:cubicBezTo>
                    <a:cubicBezTo>
                      <a:pt x="15715" y="11885"/>
                      <a:pt x="15715" y="11885"/>
                      <a:pt x="15715" y="11885"/>
                    </a:cubicBezTo>
                    <a:lnTo>
                      <a:pt x="16297" y="310"/>
                    </a:lnTo>
                    <a:close/>
                  </a:path>
                </a:pathLst>
              </a:custGeom>
              <a:solidFill>
                <a:srgbClr val="957F5A"/>
              </a:solidFill>
              <a:ln w="12700">
                <a:miter lim="400000"/>
              </a:ln>
            </p:spPr>
            <p:txBody>
              <a:bodyPr lIns="45719" rIns="45719"/>
              <a:lstStyle/>
              <a:p>
                <a:endParaRPr/>
              </a:p>
            </p:txBody>
          </p:sp>
        </p:grpSp>
        <p:sp>
          <p:nvSpPr>
            <p:cNvPr id="23" name="TextBox 22">
              <a:extLst>
                <a:ext uri="{FF2B5EF4-FFF2-40B4-BE49-F238E27FC236}">
                  <a16:creationId xmlns:a16="http://schemas.microsoft.com/office/drawing/2014/main" id="{BFABB29B-54D2-D341-650A-B816033792B0}"/>
                </a:ext>
              </a:extLst>
            </p:cNvPr>
            <p:cNvSpPr txBox="1"/>
            <p:nvPr/>
          </p:nvSpPr>
          <p:spPr>
            <a:xfrm>
              <a:off x="606925" y="1115021"/>
              <a:ext cx="2496337"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Considering Whether the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latin typeface="Gotham Book" panose="02000604040000020004" pitchFamily="50" charset="0"/>
                </a:rPr>
                <a:t>CFP® Professional Must Monitor the Financial Advice</a:t>
              </a:r>
              <a:endParaRPr kumimoji="0" lang="en-US" sz="1100" b="0" i="0" u="none" strike="noStrike" kern="1200" cap="none" spc="0" normalizeH="0" baseline="0" noProof="0" dirty="0">
                <a:ln>
                  <a:noFill/>
                </a:ln>
                <a:solidFill>
                  <a:prstClr val="black"/>
                </a:solidFill>
                <a:effectLst/>
                <a:uLnTx/>
                <a:uFillTx/>
                <a:latin typeface="Gotham Book" panose="02000604040000020004" pitchFamily="50" charset="0"/>
              </a:endParaRPr>
            </a:p>
          </p:txBody>
        </p:sp>
        <p:grpSp>
          <p:nvGrpSpPr>
            <p:cNvPr id="37" name="Group 36">
              <a:extLst>
                <a:ext uri="{FF2B5EF4-FFF2-40B4-BE49-F238E27FC236}">
                  <a16:creationId xmlns:a16="http://schemas.microsoft.com/office/drawing/2014/main" id="{4295C424-07B3-5623-A087-EB94E7FDB875}"/>
                </a:ext>
              </a:extLst>
            </p:cNvPr>
            <p:cNvGrpSpPr/>
            <p:nvPr/>
          </p:nvGrpSpPr>
          <p:grpSpPr>
            <a:xfrm>
              <a:off x="3212159" y="1064921"/>
              <a:ext cx="609913" cy="609913"/>
              <a:chOff x="1181047" y="3749416"/>
              <a:chExt cx="230102" cy="230102"/>
            </a:xfrm>
            <a:solidFill>
              <a:srgbClr val="FFCE34"/>
            </a:solidFill>
          </p:grpSpPr>
          <p:sp>
            <p:nvSpPr>
              <p:cNvPr id="40" name="Freeform: Shape 39">
                <a:extLst>
                  <a:ext uri="{FF2B5EF4-FFF2-40B4-BE49-F238E27FC236}">
                    <a16:creationId xmlns:a16="http://schemas.microsoft.com/office/drawing/2014/main" id="{DD6F5268-6FF9-846F-927D-3229212FBE2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1600"/>
              </a:p>
            </p:txBody>
          </p:sp>
          <p:sp>
            <p:nvSpPr>
              <p:cNvPr id="41" name="Freeform: Shape 40">
                <a:extLst>
                  <a:ext uri="{FF2B5EF4-FFF2-40B4-BE49-F238E27FC236}">
                    <a16:creationId xmlns:a16="http://schemas.microsoft.com/office/drawing/2014/main" id="{A2B7B48F-BE97-C46C-6214-F86D6C2B899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cxnSp>
          <p:nvCxnSpPr>
            <p:cNvPr id="43" name="Straight Arrow Connector 42">
              <a:extLst>
                <a:ext uri="{FF2B5EF4-FFF2-40B4-BE49-F238E27FC236}">
                  <a16:creationId xmlns:a16="http://schemas.microsoft.com/office/drawing/2014/main" id="{D836F56C-0335-BCBF-2EB9-9A3CE03CD008}"/>
                </a:ext>
              </a:extLst>
            </p:cNvPr>
            <p:cNvCxnSpPr>
              <a:cxnSpLocks/>
            </p:cNvCxnSpPr>
            <p:nvPr/>
          </p:nvCxnSpPr>
          <p:spPr>
            <a:xfrm>
              <a:off x="3833909" y="1359261"/>
              <a:ext cx="643251" cy="0"/>
            </a:xfrm>
            <a:prstGeom prst="straightConnector1">
              <a:avLst/>
            </a:prstGeom>
            <a:ln>
              <a:solidFill>
                <a:srgbClr val="FFCE34"/>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B0F2B5A-8C82-4CF0-E1C0-7DECB7C73196}"/>
                </a:ext>
              </a:extLst>
            </p:cNvPr>
            <p:cNvSpPr txBox="1"/>
            <p:nvPr/>
          </p:nvSpPr>
          <p:spPr>
            <a:xfrm>
              <a:off x="612082" y="2534300"/>
              <a:ext cx="1962468" cy="530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Implementing the Financial Advice to Fulfill the Scope of Engagement</a:t>
              </a:r>
            </a:p>
          </p:txBody>
        </p:sp>
        <p:cxnSp>
          <p:nvCxnSpPr>
            <p:cNvPr id="48" name="Straight Arrow Connector 47">
              <a:extLst>
                <a:ext uri="{FF2B5EF4-FFF2-40B4-BE49-F238E27FC236}">
                  <a16:creationId xmlns:a16="http://schemas.microsoft.com/office/drawing/2014/main" id="{87A899F9-BDDE-993D-E3D2-2FDB6381A32E}"/>
                </a:ext>
              </a:extLst>
            </p:cNvPr>
            <p:cNvCxnSpPr>
              <a:cxnSpLocks/>
              <a:stCxn id="101" idx="8"/>
            </p:cNvCxnSpPr>
            <p:nvPr/>
          </p:nvCxnSpPr>
          <p:spPr>
            <a:xfrm flipV="1">
              <a:off x="3254290" y="2818856"/>
              <a:ext cx="634754" cy="1"/>
            </a:xfrm>
            <a:prstGeom prst="straightConnector1">
              <a:avLst/>
            </a:prstGeom>
            <a:ln>
              <a:solidFill>
                <a:srgbClr val="BBAFD5"/>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BB4753C-D600-D389-7A8F-209A5E4D897F}"/>
                </a:ext>
              </a:extLst>
            </p:cNvPr>
            <p:cNvSpPr txBox="1"/>
            <p:nvPr/>
          </p:nvSpPr>
          <p:spPr>
            <a:xfrm>
              <a:off x="306780" y="4188997"/>
              <a:ext cx="2796482" cy="38069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Presenting the Financial Advice Recommendation(S)</a:t>
              </a:r>
            </a:p>
          </p:txBody>
        </p:sp>
        <p:cxnSp>
          <p:nvCxnSpPr>
            <p:cNvPr id="55" name="Straight Arrow Connector 54">
              <a:extLst>
                <a:ext uri="{FF2B5EF4-FFF2-40B4-BE49-F238E27FC236}">
                  <a16:creationId xmlns:a16="http://schemas.microsoft.com/office/drawing/2014/main" id="{D6E0BF05-97D8-FF7B-70EA-E7E42D9D8EC8}"/>
                </a:ext>
              </a:extLst>
            </p:cNvPr>
            <p:cNvCxnSpPr>
              <a:cxnSpLocks/>
            </p:cNvCxnSpPr>
            <p:nvPr/>
          </p:nvCxnSpPr>
          <p:spPr>
            <a:xfrm flipV="1">
              <a:off x="3798626" y="4377864"/>
              <a:ext cx="821924" cy="4954"/>
            </a:xfrm>
            <a:prstGeom prst="straightConnector1">
              <a:avLst/>
            </a:prstGeom>
            <a:ln>
              <a:solidFill>
                <a:srgbClr val="8DC73F"/>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9BF87292-9C7D-B93C-812A-204B393B6D96}"/>
                </a:ext>
              </a:extLst>
            </p:cNvPr>
            <p:cNvGrpSpPr/>
            <p:nvPr/>
          </p:nvGrpSpPr>
          <p:grpSpPr>
            <a:xfrm flipH="1">
              <a:off x="7309057" y="1155566"/>
              <a:ext cx="4233178" cy="415563"/>
              <a:chOff x="-243419" y="1228710"/>
              <a:chExt cx="4791356" cy="470358"/>
            </a:xfrm>
          </p:grpSpPr>
          <p:sp>
            <p:nvSpPr>
              <p:cNvPr id="60" name="TextBox 59">
                <a:extLst>
                  <a:ext uri="{FF2B5EF4-FFF2-40B4-BE49-F238E27FC236}">
                    <a16:creationId xmlns:a16="http://schemas.microsoft.com/office/drawing/2014/main" id="{A02AB665-0F8C-8BB2-5401-FA1DDECD12D2}"/>
                  </a:ext>
                </a:extLst>
              </p:cNvPr>
              <p:cNvSpPr txBox="1"/>
              <p:nvPr/>
            </p:nvSpPr>
            <p:spPr>
              <a:xfrm>
                <a:off x="-243419" y="1228710"/>
                <a:ext cx="3165219" cy="47035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Understanding the Client’s Personal and Financial Circumstances</a:t>
                </a:r>
              </a:p>
            </p:txBody>
          </p:sp>
          <p:cxnSp>
            <p:nvCxnSpPr>
              <p:cNvPr id="62" name="Straight Arrow Connector 61">
                <a:extLst>
                  <a:ext uri="{FF2B5EF4-FFF2-40B4-BE49-F238E27FC236}">
                    <a16:creationId xmlns:a16="http://schemas.microsoft.com/office/drawing/2014/main" id="{BE83EDCA-5665-6979-C18C-38C07D8DA810}"/>
                  </a:ext>
                </a:extLst>
              </p:cNvPr>
              <p:cNvCxnSpPr>
                <a:cxnSpLocks/>
              </p:cNvCxnSpPr>
              <p:nvPr/>
            </p:nvCxnSpPr>
            <p:spPr>
              <a:xfrm flipV="1">
                <a:off x="3617636" y="1468478"/>
                <a:ext cx="930301" cy="56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60F49FE-77A7-E322-E51D-1D393075E36F}"/>
                </a:ext>
              </a:extLst>
            </p:cNvPr>
            <p:cNvGrpSpPr/>
            <p:nvPr/>
          </p:nvGrpSpPr>
          <p:grpSpPr>
            <a:xfrm flipH="1">
              <a:off x="7874566" y="2523050"/>
              <a:ext cx="4250658" cy="600164"/>
              <a:chOff x="-263204" y="1133667"/>
              <a:chExt cx="4811141" cy="679301"/>
            </a:xfrm>
          </p:grpSpPr>
          <p:sp>
            <p:nvSpPr>
              <p:cNvPr id="67" name="TextBox 66">
                <a:extLst>
                  <a:ext uri="{FF2B5EF4-FFF2-40B4-BE49-F238E27FC236}">
                    <a16:creationId xmlns:a16="http://schemas.microsoft.com/office/drawing/2014/main" id="{5862F450-859A-E5A5-F94D-364AD18E0634}"/>
                  </a:ext>
                </a:extLst>
              </p:cNvPr>
              <p:cNvSpPr txBox="1"/>
              <p:nvPr/>
            </p:nvSpPr>
            <p:spPr>
              <a:xfrm>
                <a:off x="-263204" y="1133667"/>
                <a:ext cx="3165219" cy="67930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Discerning the Financial Advice Required to Fulfill the Scope of Engagement</a:t>
                </a:r>
              </a:p>
            </p:txBody>
          </p:sp>
          <p:cxnSp>
            <p:nvCxnSpPr>
              <p:cNvPr id="69" name="Straight Arrow Connector 68">
                <a:extLst>
                  <a:ext uri="{FF2B5EF4-FFF2-40B4-BE49-F238E27FC236}">
                    <a16:creationId xmlns:a16="http://schemas.microsoft.com/office/drawing/2014/main" id="{8456F553-E6B4-FB67-F9C1-DD148F9CD206}"/>
                  </a:ext>
                </a:extLst>
              </p:cNvPr>
              <p:cNvCxnSpPr>
                <a:cxnSpLocks/>
              </p:cNvCxnSpPr>
              <p:nvPr/>
            </p:nvCxnSpPr>
            <p:spPr>
              <a:xfrm flipV="1">
                <a:off x="3617636" y="1468478"/>
                <a:ext cx="930301" cy="5608"/>
              </a:xfrm>
              <a:prstGeom prst="straightConnector1">
                <a:avLst/>
              </a:prstGeom>
              <a:ln>
                <a:solidFill>
                  <a:srgbClr val="41BBEC"/>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05ECA377-3304-7E2B-C7AA-0CBBE54A3647}"/>
                </a:ext>
              </a:extLst>
            </p:cNvPr>
            <p:cNvSpPr txBox="1"/>
            <p:nvPr/>
          </p:nvSpPr>
          <p:spPr>
            <a:xfrm flipH="1">
              <a:off x="9260608" y="3997438"/>
              <a:ext cx="2258047"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Analyzing the Current and potential Course(s) of Action to Fulfill the Scope of Engagement </a:t>
              </a:r>
            </a:p>
          </p:txBody>
        </p:sp>
        <p:cxnSp>
          <p:nvCxnSpPr>
            <p:cNvPr id="75" name="Straight Arrow Connector 74">
              <a:extLst>
                <a:ext uri="{FF2B5EF4-FFF2-40B4-BE49-F238E27FC236}">
                  <a16:creationId xmlns:a16="http://schemas.microsoft.com/office/drawing/2014/main" id="{2F57CD02-9E0B-305F-6251-1299C056C22F}"/>
                </a:ext>
              </a:extLst>
            </p:cNvPr>
            <p:cNvCxnSpPr>
              <a:cxnSpLocks/>
            </p:cNvCxnSpPr>
            <p:nvPr/>
          </p:nvCxnSpPr>
          <p:spPr>
            <a:xfrm flipH="1" flipV="1">
              <a:off x="7309057" y="4291822"/>
              <a:ext cx="821924" cy="4955"/>
            </a:xfrm>
            <a:prstGeom prst="straightConnector1">
              <a:avLst/>
            </a:prstGeom>
            <a:ln>
              <a:solidFill>
                <a:srgbClr val="3D72B8"/>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F0C359B-EE5D-ECC9-1857-950D879C562F}"/>
                </a:ext>
              </a:extLst>
            </p:cNvPr>
            <p:cNvSpPr txBox="1"/>
            <p:nvPr/>
          </p:nvSpPr>
          <p:spPr>
            <a:xfrm flipH="1">
              <a:off x="2771671" y="5846103"/>
              <a:ext cx="625215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otham Book" panose="02000604040000020004" pitchFamily="50" charset="0"/>
                </a:rPr>
                <a:t>Developing the Financial Advice </a:t>
              </a:r>
              <a:r>
                <a:rPr lang="en-US" sz="1100" dirty="0">
                  <a:solidFill>
                    <a:prstClr val="black"/>
                  </a:solidFill>
                  <a:latin typeface="Gotham Book" panose="02000604040000020004" pitchFamily="50" charset="0"/>
                </a:rPr>
                <a:t>Recommendation(s)</a:t>
              </a:r>
              <a:endParaRPr kumimoji="0" lang="en-US" sz="1100" b="0" i="0" u="none" strike="noStrike" kern="1200" cap="none" spc="0" normalizeH="0" baseline="0" noProof="0" dirty="0">
                <a:ln>
                  <a:noFill/>
                </a:ln>
                <a:solidFill>
                  <a:prstClr val="black"/>
                </a:solidFill>
                <a:effectLst/>
                <a:uLnTx/>
                <a:uFillTx/>
                <a:latin typeface="Gotham Book" panose="02000604040000020004" pitchFamily="50" charset="0"/>
              </a:endParaRPr>
            </a:p>
          </p:txBody>
        </p:sp>
        <p:cxnSp>
          <p:nvCxnSpPr>
            <p:cNvPr id="82" name="Straight Arrow Connector 81">
              <a:extLst>
                <a:ext uri="{FF2B5EF4-FFF2-40B4-BE49-F238E27FC236}">
                  <a16:creationId xmlns:a16="http://schemas.microsoft.com/office/drawing/2014/main" id="{E0190F64-AE10-E25E-493A-327C53AC42C8}"/>
                </a:ext>
              </a:extLst>
            </p:cNvPr>
            <p:cNvCxnSpPr>
              <a:cxnSpLocks/>
            </p:cNvCxnSpPr>
            <p:nvPr/>
          </p:nvCxnSpPr>
          <p:spPr>
            <a:xfrm flipV="1">
              <a:off x="5904916" y="4866129"/>
              <a:ext cx="0" cy="294258"/>
            </a:xfrm>
            <a:prstGeom prst="straightConnector1">
              <a:avLst/>
            </a:prstGeom>
            <a:ln>
              <a:solidFill>
                <a:srgbClr val="957F5A"/>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DA0D83A5-A827-66D6-15A6-C22D1005868A}"/>
                </a:ext>
              </a:extLst>
            </p:cNvPr>
            <p:cNvSpPr txBox="1"/>
            <p:nvPr/>
          </p:nvSpPr>
          <p:spPr>
            <a:xfrm>
              <a:off x="3251065" y="1160909"/>
              <a:ext cx="531071" cy="385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7</a:t>
              </a:r>
              <a:endParaRPr kumimoji="0" lang="en-US" sz="2000" b="0" i="0" u="none" strike="noStrike" kern="1200" cap="none" spc="0" normalizeH="0" baseline="0" noProof="0" dirty="0">
                <a:ln>
                  <a:noFill/>
                </a:ln>
                <a:effectLst/>
                <a:uLnTx/>
                <a:uFillTx/>
                <a:latin typeface="Gotham Light" pitchFamily="50" charset="0"/>
                <a:ea typeface="+mn-ea"/>
                <a:cs typeface="+mn-cs"/>
              </a:endParaRPr>
            </a:p>
          </p:txBody>
        </p:sp>
        <p:pic>
          <p:nvPicPr>
            <p:cNvPr id="95" name="Graphic 94">
              <a:extLst>
                <a:ext uri="{FF2B5EF4-FFF2-40B4-BE49-F238E27FC236}">
                  <a16:creationId xmlns:a16="http://schemas.microsoft.com/office/drawing/2014/main" id="{46D6DF38-0122-5DF8-C307-CDE784450D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70277" y="1220831"/>
              <a:ext cx="454003" cy="454003"/>
            </a:xfrm>
            <a:prstGeom prst="rect">
              <a:avLst/>
            </a:prstGeom>
          </p:spPr>
        </p:pic>
        <p:pic>
          <p:nvPicPr>
            <p:cNvPr id="97" name="Graphic 96">
              <a:extLst>
                <a:ext uri="{FF2B5EF4-FFF2-40B4-BE49-F238E27FC236}">
                  <a16:creationId xmlns:a16="http://schemas.microsoft.com/office/drawing/2014/main" id="{9993178F-A1B6-9D74-FDC5-7A9E434760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8367" y="2153286"/>
              <a:ext cx="423743" cy="423743"/>
            </a:xfrm>
            <a:prstGeom prst="rect">
              <a:avLst/>
            </a:prstGeom>
          </p:spPr>
        </p:pic>
        <p:grpSp>
          <p:nvGrpSpPr>
            <p:cNvPr id="99" name="Group 98">
              <a:extLst>
                <a:ext uri="{FF2B5EF4-FFF2-40B4-BE49-F238E27FC236}">
                  <a16:creationId xmlns:a16="http://schemas.microsoft.com/office/drawing/2014/main" id="{BFAB08DB-0551-20EE-BFC6-5AA374B9B3F5}"/>
                </a:ext>
              </a:extLst>
            </p:cNvPr>
            <p:cNvGrpSpPr/>
            <p:nvPr/>
          </p:nvGrpSpPr>
          <p:grpSpPr>
            <a:xfrm>
              <a:off x="2664300" y="2513900"/>
              <a:ext cx="609913" cy="609913"/>
              <a:chOff x="1181047" y="3749416"/>
              <a:chExt cx="230102" cy="230102"/>
            </a:xfrm>
            <a:solidFill>
              <a:srgbClr val="FFCE34"/>
            </a:solidFill>
          </p:grpSpPr>
          <p:sp>
            <p:nvSpPr>
              <p:cNvPr id="100" name="Freeform: Shape 99">
                <a:extLst>
                  <a:ext uri="{FF2B5EF4-FFF2-40B4-BE49-F238E27FC236}">
                    <a16:creationId xmlns:a16="http://schemas.microsoft.com/office/drawing/2014/main" id="{F431F5C7-4FED-B0C5-40FB-978ACFECD5C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BBAFD5"/>
              </a:solidFill>
              <a:ln w="15327" cap="flat">
                <a:noFill/>
                <a:prstDash val="solid"/>
                <a:miter/>
              </a:ln>
            </p:spPr>
            <p:txBody>
              <a:bodyPr rtlCol="0" anchor="ctr"/>
              <a:lstStyle/>
              <a:p>
                <a:endParaRPr lang="en-US" sz="1600" dirty="0"/>
              </a:p>
            </p:txBody>
          </p:sp>
          <p:sp>
            <p:nvSpPr>
              <p:cNvPr id="101" name="Freeform: Shape 100">
                <a:extLst>
                  <a:ext uri="{FF2B5EF4-FFF2-40B4-BE49-F238E27FC236}">
                    <a16:creationId xmlns:a16="http://schemas.microsoft.com/office/drawing/2014/main" id="{00B61590-445E-CDF4-EB39-A82DF45E832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03" name="TextBox 102">
              <a:extLst>
                <a:ext uri="{FF2B5EF4-FFF2-40B4-BE49-F238E27FC236}">
                  <a16:creationId xmlns:a16="http://schemas.microsoft.com/office/drawing/2014/main" id="{5E148267-4557-7887-5CB6-59B227FE5886}"/>
                </a:ext>
              </a:extLst>
            </p:cNvPr>
            <p:cNvSpPr txBox="1"/>
            <p:nvPr/>
          </p:nvSpPr>
          <p:spPr>
            <a:xfrm>
              <a:off x="2695624" y="2621932"/>
              <a:ext cx="531071" cy="385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6</a:t>
              </a:r>
              <a:endParaRPr kumimoji="0" lang="en-US" sz="2000" b="0" i="0" u="none" strike="noStrike" kern="1200" cap="none" spc="0" normalizeH="0" baseline="0" noProof="0" dirty="0">
                <a:ln>
                  <a:noFill/>
                </a:ln>
                <a:effectLst/>
                <a:uLnTx/>
                <a:uFillTx/>
                <a:latin typeface="Gotham Light" pitchFamily="50" charset="0"/>
                <a:ea typeface="+mn-ea"/>
                <a:cs typeface="+mn-cs"/>
              </a:endParaRPr>
            </a:p>
          </p:txBody>
        </p:sp>
        <p:grpSp>
          <p:nvGrpSpPr>
            <p:cNvPr id="109" name="Group 108">
              <a:extLst>
                <a:ext uri="{FF2B5EF4-FFF2-40B4-BE49-F238E27FC236}">
                  <a16:creationId xmlns:a16="http://schemas.microsoft.com/office/drawing/2014/main" id="{D925CD28-D075-89AC-02A0-E3EC6C7017B9}"/>
                </a:ext>
              </a:extLst>
            </p:cNvPr>
            <p:cNvGrpSpPr/>
            <p:nvPr/>
          </p:nvGrpSpPr>
          <p:grpSpPr>
            <a:xfrm>
              <a:off x="3172766" y="4069899"/>
              <a:ext cx="609913" cy="609913"/>
              <a:chOff x="3307676" y="4258219"/>
              <a:chExt cx="609913" cy="609913"/>
            </a:xfrm>
          </p:grpSpPr>
          <p:grpSp>
            <p:nvGrpSpPr>
              <p:cNvPr id="104" name="Group 103">
                <a:extLst>
                  <a:ext uri="{FF2B5EF4-FFF2-40B4-BE49-F238E27FC236}">
                    <a16:creationId xmlns:a16="http://schemas.microsoft.com/office/drawing/2014/main" id="{4C6956D8-E717-EF4B-6B5F-01E26666B3C0}"/>
                  </a:ext>
                </a:extLst>
              </p:cNvPr>
              <p:cNvGrpSpPr/>
              <p:nvPr/>
            </p:nvGrpSpPr>
            <p:grpSpPr>
              <a:xfrm>
                <a:off x="3307676" y="4258219"/>
                <a:ext cx="609913" cy="609913"/>
                <a:chOff x="1181047" y="3749416"/>
                <a:chExt cx="230102" cy="230102"/>
              </a:xfrm>
              <a:solidFill>
                <a:srgbClr val="FFCE34"/>
              </a:solidFill>
            </p:grpSpPr>
            <p:sp>
              <p:nvSpPr>
                <p:cNvPr id="105" name="Freeform: Shape 104">
                  <a:extLst>
                    <a:ext uri="{FF2B5EF4-FFF2-40B4-BE49-F238E27FC236}">
                      <a16:creationId xmlns:a16="http://schemas.microsoft.com/office/drawing/2014/main" id="{0F390547-99EA-9A38-7CC9-42C59B2E57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8DC73F"/>
                </a:solidFill>
                <a:ln w="15327" cap="flat">
                  <a:noFill/>
                  <a:prstDash val="solid"/>
                  <a:miter/>
                </a:ln>
              </p:spPr>
              <p:txBody>
                <a:bodyPr rtlCol="0" anchor="ctr"/>
                <a:lstStyle/>
                <a:p>
                  <a:endParaRPr lang="en-US" sz="1600" dirty="0"/>
                </a:p>
              </p:txBody>
            </p:sp>
            <p:sp>
              <p:nvSpPr>
                <p:cNvPr id="106" name="Freeform: Shape 105">
                  <a:extLst>
                    <a:ext uri="{FF2B5EF4-FFF2-40B4-BE49-F238E27FC236}">
                      <a16:creationId xmlns:a16="http://schemas.microsoft.com/office/drawing/2014/main" id="{6259D1FF-98FD-9526-D094-6F654634013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07" name="TextBox 106">
                <a:extLst>
                  <a:ext uri="{FF2B5EF4-FFF2-40B4-BE49-F238E27FC236}">
                    <a16:creationId xmlns:a16="http://schemas.microsoft.com/office/drawing/2014/main" id="{51D8DDC0-D045-8C4E-2B23-0D15D09D184D}"/>
                  </a:ext>
                </a:extLst>
              </p:cNvPr>
              <p:cNvSpPr txBox="1"/>
              <p:nvPr/>
            </p:nvSpPr>
            <p:spPr>
              <a:xfrm>
                <a:off x="3351013" y="4359517"/>
                <a:ext cx="531071" cy="385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Gotham" panose="02000604040000020004" pitchFamily="50" charset="0"/>
                  </a:rPr>
                  <a:t>5</a:t>
                </a:r>
                <a:endParaRPr kumimoji="0" lang="en-US" sz="2000" b="0" i="0" u="none" strike="noStrike" kern="1200" cap="none" spc="0" normalizeH="0" baseline="0" noProof="0" dirty="0">
                  <a:ln>
                    <a:noFill/>
                  </a:ln>
                  <a:effectLst/>
                  <a:uLnTx/>
                  <a:uFillTx/>
                  <a:latin typeface="Gotham Light" pitchFamily="50" charset="0"/>
                  <a:ea typeface="+mn-ea"/>
                  <a:cs typeface="+mn-cs"/>
                </a:endParaRPr>
              </a:p>
            </p:txBody>
          </p:sp>
        </p:grpSp>
        <p:grpSp>
          <p:nvGrpSpPr>
            <p:cNvPr id="110" name="Group 109">
              <a:extLst>
                <a:ext uri="{FF2B5EF4-FFF2-40B4-BE49-F238E27FC236}">
                  <a16:creationId xmlns:a16="http://schemas.microsoft.com/office/drawing/2014/main" id="{E03F2663-E91B-9A93-B693-2DCAE1FA1EAE}"/>
                </a:ext>
              </a:extLst>
            </p:cNvPr>
            <p:cNvGrpSpPr/>
            <p:nvPr/>
          </p:nvGrpSpPr>
          <p:grpSpPr>
            <a:xfrm>
              <a:off x="5599959" y="5190383"/>
              <a:ext cx="609913" cy="609913"/>
              <a:chOff x="3307676" y="4258219"/>
              <a:chExt cx="609913" cy="609913"/>
            </a:xfrm>
          </p:grpSpPr>
          <p:grpSp>
            <p:nvGrpSpPr>
              <p:cNvPr id="111" name="Group 110">
                <a:extLst>
                  <a:ext uri="{FF2B5EF4-FFF2-40B4-BE49-F238E27FC236}">
                    <a16:creationId xmlns:a16="http://schemas.microsoft.com/office/drawing/2014/main" id="{745133F1-7D46-E1B7-D14E-6428CD7D7E1C}"/>
                  </a:ext>
                </a:extLst>
              </p:cNvPr>
              <p:cNvGrpSpPr/>
              <p:nvPr/>
            </p:nvGrpSpPr>
            <p:grpSpPr>
              <a:xfrm>
                <a:off x="3307676" y="4258219"/>
                <a:ext cx="609913" cy="609913"/>
                <a:chOff x="1181047" y="3749416"/>
                <a:chExt cx="230102" cy="230102"/>
              </a:xfrm>
              <a:solidFill>
                <a:srgbClr val="FFCE34"/>
              </a:solidFill>
            </p:grpSpPr>
            <p:sp>
              <p:nvSpPr>
                <p:cNvPr id="113" name="Freeform: Shape 112">
                  <a:extLst>
                    <a:ext uri="{FF2B5EF4-FFF2-40B4-BE49-F238E27FC236}">
                      <a16:creationId xmlns:a16="http://schemas.microsoft.com/office/drawing/2014/main" id="{484C8DBA-D15A-E374-5D2F-194DC0CB612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957F5A"/>
                </a:solidFill>
                <a:ln w="15327" cap="flat">
                  <a:noFill/>
                  <a:prstDash val="solid"/>
                  <a:miter/>
                </a:ln>
              </p:spPr>
              <p:txBody>
                <a:bodyPr rtlCol="0" anchor="ctr"/>
                <a:lstStyle/>
                <a:p>
                  <a:endParaRPr lang="en-US" sz="1600" dirty="0">
                    <a:solidFill>
                      <a:schemeClr val="bg1"/>
                    </a:solidFill>
                  </a:endParaRPr>
                </a:p>
              </p:txBody>
            </p:sp>
            <p:sp>
              <p:nvSpPr>
                <p:cNvPr id="114" name="Freeform: Shape 113">
                  <a:extLst>
                    <a:ext uri="{FF2B5EF4-FFF2-40B4-BE49-F238E27FC236}">
                      <a16:creationId xmlns:a16="http://schemas.microsoft.com/office/drawing/2014/main" id="{D01D406A-1851-BF77-2BFB-79F6C69D4A5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12" name="TextBox 111">
                <a:extLst>
                  <a:ext uri="{FF2B5EF4-FFF2-40B4-BE49-F238E27FC236}">
                    <a16:creationId xmlns:a16="http://schemas.microsoft.com/office/drawing/2014/main" id="{AE996A2A-4F1B-4D7A-BDC9-E34A84905047}"/>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Gotham" panose="02000604040000020004" pitchFamily="50" charset="0"/>
                  </a:rPr>
                  <a:t>4</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grpSp>
          <p:nvGrpSpPr>
            <p:cNvPr id="116" name="Group 115">
              <a:extLst>
                <a:ext uri="{FF2B5EF4-FFF2-40B4-BE49-F238E27FC236}">
                  <a16:creationId xmlns:a16="http://schemas.microsoft.com/office/drawing/2014/main" id="{421731DA-3F44-A402-96F7-CC73254B5B4B}"/>
                </a:ext>
              </a:extLst>
            </p:cNvPr>
            <p:cNvGrpSpPr/>
            <p:nvPr/>
          </p:nvGrpSpPr>
          <p:grpSpPr>
            <a:xfrm>
              <a:off x="8582506" y="3988828"/>
              <a:ext cx="609913" cy="609913"/>
              <a:chOff x="3307676" y="4258219"/>
              <a:chExt cx="609913" cy="609913"/>
            </a:xfrm>
          </p:grpSpPr>
          <p:grpSp>
            <p:nvGrpSpPr>
              <p:cNvPr id="117" name="Group 116">
                <a:extLst>
                  <a:ext uri="{FF2B5EF4-FFF2-40B4-BE49-F238E27FC236}">
                    <a16:creationId xmlns:a16="http://schemas.microsoft.com/office/drawing/2014/main" id="{649A1EFC-4A29-E507-DAF6-907B1902C4ED}"/>
                  </a:ext>
                </a:extLst>
              </p:cNvPr>
              <p:cNvGrpSpPr/>
              <p:nvPr/>
            </p:nvGrpSpPr>
            <p:grpSpPr>
              <a:xfrm>
                <a:off x="3307676" y="4258219"/>
                <a:ext cx="609913" cy="609913"/>
                <a:chOff x="1181047" y="3749416"/>
                <a:chExt cx="230102" cy="230102"/>
              </a:xfrm>
              <a:solidFill>
                <a:srgbClr val="FFCE34"/>
              </a:solidFill>
            </p:grpSpPr>
            <p:sp>
              <p:nvSpPr>
                <p:cNvPr id="119" name="Freeform: Shape 118">
                  <a:extLst>
                    <a:ext uri="{FF2B5EF4-FFF2-40B4-BE49-F238E27FC236}">
                      <a16:creationId xmlns:a16="http://schemas.microsoft.com/office/drawing/2014/main" id="{A2DBBC9D-EA26-5EAE-30B7-E1E6A71A883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3D72B8"/>
                </a:solidFill>
                <a:ln w="15327" cap="flat">
                  <a:noFill/>
                  <a:prstDash val="solid"/>
                  <a:miter/>
                </a:ln>
              </p:spPr>
              <p:txBody>
                <a:bodyPr rtlCol="0" anchor="ctr"/>
                <a:lstStyle/>
                <a:p>
                  <a:endParaRPr lang="en-US" sz="1600" dirty="0">
                    <a:solidFill>
                      <a:schemeClr val="bg1"/>
                    </a:solidFill>
                  </a:endParaRPr>
                </a:p>
              </p:txBody>
            </p:sp>
            <p:sp>
              <p:nvSpPr>
                <p:cNvPr id="120" name="Freeform: Shape 119">
                  <a:extLst>
                    <a:ext uri="{FF2B5EF4-FFF2-40B4-BE49-F238E27FC236}">
                      <a16:creationId xmlns:a16="http://schemas.microsoft.com/office/drawing/2014/main" id="{A6B46125-2B38-BEFD-2EB7-AFD4DA07C08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18" name="TextBox 117">
                <a:extLst>
                  <a:ext uri="{FF2B5EF4-FFF2-40B4-BE49-F238E27FC236}">
                    <a16:creationId xmlns:a16="http://schemas.microsoft.com/office/drawing/2014/main" id="{38257DBF-BE59-B8EE-C191-615FF1B3EE76}"/>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3</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grpSp>
          <p:nvGrpSpPr>
            <p:cNvPr id="121" name="Group 120">
              <a:extLst>
                <a:ext uri="{FF2B5EF4-FFF2-40B4-BE49-F238E27FC236}">
                  <a16:creationId xmlns:a16="http://schemas.microsoft.com/office/drawing/2014/main" id="{226849A3-A850-5340-E968-B8968C067EE0}"/>
                </a:ext>
              </a:extLst>
            </p:cNvPr>
            <p:cNvGrpSpPr/>
            <p:nvPr/>
          </p:nvGrpSpPr>
          <p:grpSpPr>
            <a:xfrm>
              <a:off x="8694305" y="2536711"/>
              <a:ext cx="609913" cy="609913"/>
              <a:chOff x="3307676" y="4258219"/>
              <a:chExt cx="609913" cy="609913"/>
            </a:xfrm>
          </p:grpSpPr>
          <p:grpSp>
            <p:nvGrpSpPr>
              <p:cNvPr id="122" name="Group 121">
                <a:extLst>
                  <a:ext uri="{FF2B5EF4-FFF2-40B4-BE49-F238E27FC236}">
                    <a16:creationId xmlns:a16="http://schemas.microsoft.com/office/drawing/2014/main" id="{8C41FF45-2DDE-1AEC-BE7E-75D4F27E7EC9}"/>
                  </a:ext>
                </a:extLst>
              </p:cNvPr>
              <p:cNvGrpSpPr/>
              <p:nvPr/>
            </p:nvGrpSpPr>
            <p:grpSpPr>
              <a:xfrm>
                <a:off x="3307676" y="4258219"/>
                <a:ext cx="609913" cy="609913"/>
                <a:chOff x="1181047" y="3749416"/>
                <a:chExt cx="230102" cy="230102"/>
              </a:xfrm>
              <a:solidFill>
                <a:srgbClr val="FFCE34"/>
              </a:solidFill>
            </p:grpSpPr>
            <p:sp>
              <p:nvSpPr>
                <p:cNvPr id="124" name="Freeform: Shape 123">
                  <a:extLst>
                    <a:ext uri="{FF2B5EF4-FFF2-40B4-BE49-F238E27FC236}">
                      <a16:creationId xmlns:a16="http://schemas.microsoft.com/office/drawing/2014/main" id="{D25CEAC4-15C0-940D-3910-167B5568FFF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rgbClr val="41BBEC"/>
                </a:solidFill>
                <a:ln w="15327" cap="flat">
                  <a:noFill/>
                  <a:prstDash val="solid"/>
                  <a:miter/>
                </a:ln>
              </p:spPr>
              <p:txBody>
                <a:bodyPr rtlCol="0" anchor="ctr"/>
                <a:lstStyle/>
                <a:p>
                  <a:endParaRPr lang="en-US" sz="1600" dirty="0">
                    <a:solidFill>
                      <a:schemeClr val="bg1"/>
                    </a:solidFill>
                  </a:endParaRPr>
                </a:p>
              </p:txBody>
            </p:sp>
            <p:sp>
              <p:nvSpPr>
                <p:cNvPr id="125" name="Freeform: Shape 124">
                  <a:extLst>
                    <a:ext uri="{FF2B5EF4-FFF2-40B4-BE49-F238E27FC236}">
                      <a16:creationId xmlns:a16="http://schemas.microsoft.com/office/drawing/2014/main" id="{EC659246-93B3-9C01-ECE1-96CC4B2C2B7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23" name="TextBox 122">
                <a:extLst>
                  <a:ext uri="{FF2B5EF4-FFF2-40B4-BE49-F238E27FC236}">
                    <a16:creationId xmlns:a16="http://schemas.microsoft.com/office/drawing/2014/main" id="{B534931A-0175-B584-6C3C-F3D5E03F38AC}"/>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Gotham" panose="02000604040000020004" pitchFamily="50" charset="0"/>
                  </a:rPr>
                  <a:t>2</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grpSp>
          <p:nvGrpSpPr>
            <p:cNvPr id="126" name="Group 125">
              <a:extLst>
                <a:ext uri="{FF2B5EF4-FFF2-40B4-BE49-F238E27FC236}">
                  <a16:creationId xmlns:a16="http://schemas.microsoft.com/office/drawing/2014/main" id="{2102C09C-FD18-55E0-886F-1BD67574D7CD}"/>
                </a:ext>
              </a:extLst>
            </p:cNvPr>
            <p:cNvGrpSpPr/>
            <p:nvPr/>
          </p:nvGrpSpPr>
          <p:grpSpPr>
            <a:xfrm>
              <a:off x="8130981" y="1064921"/>
              <a:ext cx="609913" cy="609913"/>
              <a:chOff x="3307676" y="4258219"/>
              <a:chExt cx="609913" cy="609913"/>
            </a:xfrm>
          </p:grpSpPr>
          <p:grpSp>
            <p:nvGrpSpPr>
              <p:cNvPr id="127" name="Group 126">
                <a:extLst>
                  <a:ext uri="{FF2B5EF4-FFF2-40B4-BE49-F238E27FC236}">
                    <a16:creationId xmlns:a16="http://schemas.microsoft.com/office/drawing/2014/main" id="{C4FC32E3-C04C-CFB2-EA65-5E49607466B1}"/>
                  </a:ext>
                </a:extLst>
              </p:cNvPr>
              <p:cNvGrpSpPr/>
              <p:nvPr/>
            </p:nvGrpSpPr>
            <p:grpSpPr>
              <a:xfrm>
                <a:off x="3307676" y="4258219"/>
                <a:ext cx="609913" cy="609913"/>
                <a:chOff x="1181047" y="3749416"/>
                <a:chExt cx="230102" cy="230102"/>
              </a:xfrm>
              <a:solidFill>
                <a:srgbClr val="FFCE34"/>
              </a:solidFill>
            </p:grpSpPr>
            <p:sp>
              <p:nvSpPr>
                <p:cNvPr id="129" name="Freeform: Shape 128">
                  <a:extLst>
                    <a:ext uri="{FF2B5EF4-FFF2-40B4-BE49-F238E27FC236}">
                      <a16:creationId xmlns:a16="http://schemas.microsoft.com/office/drawing/2014/main" id="{5ED7CCC8-2234-3537-079A-CBF1C0798FF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sz="1600" dirty="0">
                    <a:solidFill>
                      <a:schemeClr val="bg1"/>
                    </a:solidFill>
                  </a:endParaRPr>
                </a:p>
              </p:txBody>
            </p:sp>
            <p:sp>
              <p:nvSpPr>
                <p:cNvPr id="130" name="Freeform: Shape 129">
                  <a:extLst>
                    <a:ext uri="{FF2B5EF4-FFF2-40B4-BE49-F238E27FC236}">
                      <a16:creationId xmlns:a16="http://schemas.microsoft.com/office/drawing/2014/main" id="{9AAFD550-839A-FDF0-6279-718B051762C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sz="1600"/>
                </a:p>
              </p:txBody>
            </p:sp>
          </p:grpSp>
          <p:sp>
            <p:nvSpPr>
              <p:cNvPr id="128" name="TextBox 127">
                <a:extLst>
                  <a:ext uri="{FF2B5EF4-FFF2-40B4-BE49-F238E27FC236}">
                    <a16:creationId xmlns:a16="http://schemas.microsoft.com/office/drawing/2014/main" id="{0B7A0815-D5B3-A5C1-F854-E7EC78EFA5CB}"/>
                  </a:ext>
                </a:extLst>
              </p:cNvPr>
              <p:cNvSpPr txBox="1"/>
              <p:nvPr/>
            </p:nvSpPr>
            <p:spPr>
              <a:xfrm>
                <a:off x="3339929" y="4353975"/>
                <a:ext cx="5310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Gotham" panose="02000604040000020004" pitchFamily="50" charset="0"/>
                  </a:rPr>
                  <a:t>1</a:t>
                </a:r>
                <a:endParaRPr kumimoji="0" lang="en-US" sz="20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pic>
          <p:nvPicPr>
            <p:cNvPr id="132" name="Graphic 131">
              <a:extLst>
                <a:ext uri="{FF2B5EF4-FFF2-40B4-BE49-F238E27FC236}">
                  <a16:creationId xmlns:a16="http://schemas.microsoft.com/office/drawing/2014/main" id="{954E3BF4-7F8F-1757-ABE4-CAB8E1BB6E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55462" y="3445925"/>
              <a:ext cx="387003" cy="387003"/>
            </a:xfrm>
            <a:prstGeom prst="rect">
              <a:avLst/>
            </a:prstGeom>
          </p:spPr>
        </p:pic>
        <p:pic>
          <p:nvPicPr>
            <p:cNvPr id="134" name="Graphic 133">
              <a:extLst>
                <a:ext uri="{FF2B5EF4-FFF2-40B4-BE49-F238E27FC236}">
                  <a16:creationId xmlns:a16="http://schemas.microsoft.com/office/drawing/2014/main" id="{154C67B9-0F25-6B2E-C98A-FED29A7AC3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28050" y="4109206"/>
              <a:ext cx="406465" cy="406465"/>
            </a:xfrm>
            <a:prstGeom prst="rect">
              <a:avLst/>
            </a:prstGeom>
          </p:spPr>
        </p:pic>
        <p:pic>
          <p:nvPicPr>
            <p:cNvPr id="136" name="Graphic 135">
              <a:extLst>
                <a:ext uri="{FF2B5EF4-FFF2-40B4-BE49-F238E27FC236}">
                  <a16:creationId xmlns:a16="http://schemas.microsoft.com/office/drawing/2014/main" id="{2DADCD2A-0229-3C93-BBE2-F817778A12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0093" y="3688556"/>
              <a:ext cx="508445" cy="508445"/>
            </a:xfrm>
            <a:prstGeom prst="rect">
              <a:avLst/>
            </a:prstGeom>
          </p:spPr>
        </p:pic>
        <p:pic>
          <p:nvPicPr>
            <p:cNvPr id="138" name="Graphic 137">
              <a:extLst>
                <a:ext uri="{FF2B5EF4-FFF2-40B4-BE49-F238E27FC236}">
                  <a16:creationId xmlns:a16="http://schemas.microsoft.com/office/drawing/2014/main" id="{79A2FCB1-CADB-E777-4076-BBC75E225B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76601" y="2548633"/>
              <a:ext cx="413517" cy="413517"/>
            </a:xfrm>
            <a:prstGeom prst="rect">
              <a:avLst/>
            </a:prstGeom>
          </p:spPr>
        </p:pic>
        <p:pic>
          <p:nvPicPr>
            <p:cNvPr id="140" name="Graphic 139">
              <a:extLst>
                <a:ext uri="{FF2B5EF4-FFF2-40B4-BE49-F238E27FC236}">
                  <a16:creationId xmlns:a16="http://schemas.microsoft.com/office/drawing/2014/main" id="{1A0FB5A9-3127-87E0-7362-ABC638C43D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17397" y="1452021"/>
              <a:ext cx="388136" cy="388136"/>
            </a:xfrm>
            <a:prstGeom prst="rect">
              <a:avLst/>
            </a:prstGeom>
          </p:spPr>
        </p:pic>
      </p:grpSp>
      <p:grpSp>
        <p:nvGrpSpPr>
          <p:cNvPr id="142" name="Group 141">
            <a:extLst>
              <a:ext uri="{FF2B5EF4-FFF2-40B4-BE49-F238E27FC236}">
                <a16:creationId xmlns:a16="http://schemas.microsoft.com/office/drawing/2014/main" id="{BBDBD7C7-932E-9EFA-1657-A6D0A08FA92A}"/>
              </a:ext>
            </a:extLst>
          </p:cNvPr>
          <p:cNvGrpSpPr/>
          <p:nvPr/>
        </p:nvGrpSpPr>
        <p:grpSpPr>
          <a:xfrm>
            <a:off x="517908" y="330898"/>
            <a:ext cx="8038185" cy="641145"/>
            <a:chOff x="517908" y="395066"/>
            <a:chExt cx="8038185" cy="641145"/>
          </a:xfrm>
        </p:grpSpPr>
        <p:sp>
          <p:nvSpPr>
            <p:cNvPr id="143" name="TextBox 142">
              <a:extLst>
                <a:ext uri="{FF2B5EF4-FFF2-40B4-BE49-F238E27FC236}">
                  <a16:creationId xmlns:a16="http://schemas.microsoft.com/office/drawing/2014/main" id="{3A371D4F-E79F-421F-949B-55E3FB11B4F3}"/>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44" name="Group 143">
              <a:extLst>
                <a:ext uri="{FF2B5EF4-FFF2-40B4-BE49-F238E27FC236}">
                  <a16:creationId xmlns:a16="http://schemas.microsoft.com/office/drawing/2014/main" id="{698BCAF8-20A1-97FE-FF4E-4AC7C7312086}"/>
                </a:ext>
              </a:extLst>
            </p:cNvPr>
            <p:cNvGrpSpPr/>
            <p:nvPr/>
          </p:nvGrpSpPr>
          <p:grpSpPr>
            <a:xfrm>
              <a:off x="517908" y="395066"/>
              <a:ext cx="479157" cy="479155"/>
              <a:chOff x="668212" y="3077308"/>
              <a:chExt cx="2732655" cy="2732644"/>
            </a:xfrm>
          </p:grpSpPr>
          <p:sp>
            <p:nvSpPr>
              <p:cNvPr id="145" name="Rectangle 144">
                <a:extLst>
                  <a:ext uri="{FF2B5EF4-FFF2-40B4-BE49-F238E27FC236}">
                    <a16:creationId xmlns:a16="http://schemas.microsoft.com/office/drawing/2014/main" id="{DB594206-DB22-6742-A29E-FA811384358B}"/>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3F231EEF-EF9C-101A-4409-1825B8CA86BB}"/>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83977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5058FAE5-60D3-1F5F-8104-993D1BA935F1}"/>
              </a:ext>
            </a:extLst>
          </p:cNvPr>
          <p:cNvGrpSpPr/>
          <p:nvPr/>
        </p:nvGrpSpPr>
        <p:grpSpPr>
          <a:xfrm>
            <a:off x="1524000" y="1828801"/>
            <a:ext cx="9093200" cy="2540000"/>
            <a:chOff x="1524000" y="1828801"/>
            <a:chExt cx="9093200" cy="2540000"/>
          </a:xfrm>
        </p:grpSpPr>
        <p:cxnSp>
          <p:nvCxnSpPr>
            <p:cNvPr id="94" name="Straight Connector 93">
              <a:extLst>
                <a:ext uri="{FF2B5EF4-FFF2-40B4-BE49-F238E27FC236}">
                  <a16:creationId xmlns:a16="http://schemas.microsoft.com/office/drawing/2014/main" id="{662AEEF8-633D-8965-4280-EB82BBB8698E}"/>
                </a:ext>
              </a:extLst>
            </p:cNvPr>
            <p:cNvCxnSpPr/>
            <p:nvPr/>
          </p:nvCxnSpPr>
          <p:spPr>
            <a:xfrm>
              <a:off x="1524000" y="1828801"/>
              <a:ext cx="909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1726B0E-EBC2-DB59-CACA-8A83ED95FDF0}"/>
                </a:ext>
              </a:extLst>
            </p:cNvPr>
            <p:cNvCxnSpPr>
              <a:cxnSpLocks/>
            </p:cNvCxnSpPr>
            <p:nvPr/>
          </p:nvCxnSpPr>
          <p:spPr>
            <a:xfrm>
              <a:off x="2878667" y="4368801"/>
              <a:ext cx="645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7 Steps: Duty of Care Process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0" name="Group 39">
            <a:extLst>
              <a:ext uri="{FF2B5EF4-FFF2-40B4-BE49-F238E27FC236}">
                <a16:creationId xmlns:a16="http://schemas.microsoft.com/office/drawing/2014/main" id="{41950791-A3F4-8C62-48D1-4358EC890F4A}"/>
              </a:ext>
            </a:extLst>
          </p:cNvPr>
          <p:cNvGrpSpPr/>
          <p:nvPr/>
        </p:nvGrpSpPr>
        <p:grpSpPr>
          <a:xfrm>
            <a:off x="618341" y="1136132"/>
            <a:ext cx="2010277" cy="1925243"/>
            <a:chOff x="618341" y="1252985"/>
            <a:chExt cx="2223705" cy="2129644"/>
          </a:xfrm>
        </p:grpSpPr>
        <p:grpSp>
          <p:nvGrpSpPr>
            <p:cNvPr id="34" name="Group 33">
              <a:extLst>
                <a:ext uri="{FF2B5EF4-FFF2-40B4-BE49-F238E27FC236}">
                  <a16:creationId xmlns:a16="http://schemas.microsoft.com/office/drawing/2014/main" id="{D525611C-2F72-E81B-9A5B-8FDEBEBA43EA}"/>
                </a:ext>
              </a:extLst>
            </p:cNvPr>
            <p:cNvGrpSpPr/>
            <p:nvPr/>
          </p:nvGrpSpPr>
          <p:grpSpPr>
            <a:xfrm>
              <a:off x="961912" y="1252985"/>
              <a:ext cx="1536562" cy="1536562"/>
              <a:chOff x="799453" y="2110204"/>
              <a:chExt cx="971550" cy="971550"/>
            </a:xfrm>
          </p:grpSpPr>
          <p:sp>
            <p:nvSpPr>
              <p:cNvPr id="36" name="Freeform: Shape 35">
                <a:extLst>
                  <a:ext uri="{FF2B5EF4-FFF2-40B4-BE49-F238E27FC236}">
                    <a16:creationId xmlns:a16="http://schemas.microsoft.com/office/drawing/2014/main" id="{6B6218BB-821D-EF54-1ECE-5143A02C947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dirty="0">
                  <a:latin typeface="Gotham Medium" panose="02000604030000020004" pitchFamily="50" charset="0"/>
                </a:endParaRPr>
              </a:p>
            </p:txBody>
          </p:sp>
          <p:sp>
            <p:nvSpPr>
              <p:cNvPr id="37" name="Freeform: Shape 36">
                <a:extLst>
                  <a:ext uri="{FF2B5EF4-FFF2-40B4-BE49-F238E27FC236}">
                    <a16:creationId xmlns:a16="http://schemas.microsoft.com/office/drawing/2014/main" id="{0317C1EF-334C-93D0-D2DC-3BD3AA64D5FE}"/>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38" name="Freeform: Shape 37">
                <a:extLst>
                  <a:ext uri="{FF2B5EF4-FFF2-40B4-BE49-F238E27FC236}">
                    <a16:creationId xmlns:a16="http://schemas.microsoft.com/office/drawing/2014/main" id="{5CC5E812-7AAD-E66E-3DF0-376478555DB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39" name="TextBox 38">
              <a:extLst>
                <a:ext uri="{FF2B5EF4-FFF2-40B4-BE49-F238E27FC236}">
                  <a16:creationId xmlns:a16="http://schemas.microsoft.com/office/drawing/2014/main" id="{2C073BD5-47DD-84A3-88DE-BDA4F606B9C3}"/>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Understand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Client</a:t>
              </a:r>
            </a:p>
          </p:txBody>
        </p:sp>
      </p:grpSp>
      <p:grpSp>
        <p:nvGrpSpPr>
          <p:cNvPr id="41" name="Group 40">
            <a:extLst>
              <a:ext uri="{FF2B5EF4-FFF2-40B4-BE49-F238E27FC236}">
                <a16:creationId xmlns:a16="http://schemas.microsoft.com/office/drawing/2014/main" id="{3B7FE696-7B26-7841-1050-718AF6A84AB8}"/>
              </a:ext>
            </a:extLst>
          </p:cNvPr>
          <p:cNvGrpSpPr/>
          <p:nvPr/>
        </p:nvGrpSpPr>
        <p:grpSpPr>
          <a:xfrm>
            <a:off x="3626657" y="1136132"/>
            <a:ext cx="2010277" cy="2140687"/>
            <a:chOff x="618341" y="1252985"/>
            <a:chExt cx="2223705" cy="2367961"/>
          </a:xfrm>
        </p:grpSpPr>
        <p:grpSp>
          <p:nvGrpSpPr>
            <p:cNvPr id="48" name="Group 47">
              <a:extLst>
                <a:ext uri="{FF2B5EF4-FFF2-40B4-BE49-F238E27FC236}">
                  <a16:creationId xmlns:a16="http://schemas.microsoft.com/office/drawing/2014/main" id="{6FE0F8A8-892B-C257-667B-143C8DC12101}"/>
                </a:ext>
              </a:extLst>
            </p:cNvPr>
            <p:cNvGrpSpPr/>
            <p:nvPr/>
          </p:nvGrpSpPr>
          <p:grpSpPr>
            <a:xfrm>
              <a:off x="961912" y="1252985"/>
              <a:ext cx="1536562" cy="1536562"/>
              <a:chOff x="799453" y="2110204"/>
              <a:chExt cx="971550" cy="971550"/>
            </a:xfrm>
          </p:grpSpPr>
          <p:sp>
            <p:nvSpPr>
              <p:cNvPr id="51" name="Freeform: Shape 50">
                <a:extLst>
                  <a:ext uri="{FF2B5EF4-FFF2-40B4-BE49-F238E27FC236}">
                    <a16:creationId xmlns:a16="http://schemas.microsoft.com/office/drawing/2014/main" id="{6A754746-E706-A18D-A07B-F2E12AE572A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52" name="Freeform: Shape 51">
                <a:extLst>
                  <a:ext uri="{FF2B5EF4-FFF2-40B4-BE49-F238E27FC236}">
                    <a16:creationId xmlns:a16="http://schemas.microsoft.com/office/drawing/2014/main" id="{D375D326-AD82-9EED-C14A-07182214251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3" name="Freeform: Shape 52">
                <a:extLst>
                  <a:ext uri="{FF2B5EF4-FFF2-40B4-BE49-F238E27FC236}">
                    <a16:creationId xmlns:a16="http://schemas.microsoft.com/office/drawing/2014/main" id="{459C07FA-BDA2-74FC-9795-4A3E58C24C59}"/>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50" name="TextBox 49">
              <a:extLst>
                <a:ext uri="{FF2B5EF4-FFF2-40B4-BE49-F238E27FC236}">
                  <a16:creationId xmlns:a16="http://schemas.microsoft.com/office/drawing/2014/main" id="{B855B7C6-9FBD-C887-518E-EADA5EF68773}"/>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Determine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 the scope of the engagement</a:t>
              </a:r>
            </a:p>
          </p:txBody>
        </p:sp>
      </p:grpSp>
      <p:grpSp>
        <p:nvGrpSpPr>
          <p:cNvPr id="54" name="Group 53">
            <a:extLst>
              <a:ext uri="{FF2B5EF4-FFF2-40B4-BE49-F238E27FC236}">
                <a16:creationId xmlns:a16="http://schemas.microsoft.com/office/drawing/2014/main" id="{E6F9FE15-C518-2A67-5D83-7FA204278CA7}"/>
              </a:ext>
            </a:extLst>
          </p:cNvPr>
          <p:cNvGrpSpPr/>
          <p:nvPr/>
        </p:nvGrpSpPr>
        <p:grpSpPr>
          <a:xfrm>
            <a:off x="6634973" y="1136132"/>
            <a:ext cx="2010277" cy="2140687"/>
            <a:chOff x="618341" y="1252985"/>
            <a:chExt cx="2223705" cy="2367961"/>
          </a:xfrm>
        </p:grpSpPr>
        <p:grpSp>
          <p:nvGrpSpPr>
            <p:cNvPr id="55" name="Group 54">
              <a:extLst>
                <a:ext uri="{FF2B5EF4-FFF2-40B4-BE49-F238E27FC236}">
                  <a16:creationId xmlns:a16="http://schemas.microsoft.com/office/drawing/2014/main" id="{1F3DC769-0B49-5E1A-C099-6C1D35898AFC}"/>
                </a:ext>
              </a:extLst>
            </p:cNvPr>
            <p:cNvGrpSpPr/>
            <p:nvPr/>
          </p:nvGrpSpPr>
          <p:grpSpPr>
            <a:xfrm>
              <a:off x="961912" y="1252985"/>
              <a:ext cx="1536562" cy="1536562"/>
              <a:chOff x="799453" y="2110204"/>
              <a:chExt cx="971550" cy="971550"/>
            </a:xfrm>
          </p:grpSpPr>
          <p:sp>
            <p:nvSpPr>
              <p:cNvPr id="57" name="Freeform: Shape 56">
                <a:extLst>
                  <a:ext uri="{FF2B5EF4-FFF2-40B4-BE49-F238E27FC236}">
                    <a16:creationId xmlns:a16="http://schemas.microsoft.com/office/drawing/2014/main" id="{52890335-A458-1D97-A4DF-45901FF1A3C4}"/>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58" name="Freeform: Shape 57">
                <a:extLst>
                  <a:ext uri="{FF2B5EF4-FFF2-40B4-BE49-F238E27FC236}">
                    <a16:creationId xmlns:a16="http://schemas.microsoft.com/office/drawing/2014/main" id="{735DDA65-5C0E-7F64-0281-A9DAE0176015}"/>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59" name="Freeform: Shape 58">
                <a:extLst>
                  <a:ext uri="{FF2B5EF4-FFF2-40B4-BE49-F238E27FC236}">
                    <a16:creationId xmlns:a16="http://schemas.microsoft.com/office/drawing/2014/main" id="{31899DFD-D2B8-FD56-3932-7BC15DACF823}"/>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56" name="TextBox 55">
              <a:extLst>
                <a:ext uri="{FF2B5EF4-FFF2-40B4-BE49-F238E27FC236}">
                  <a16:creationId xmlns:a16="http://schemas.microsoft.com/office/drawing/2014/main" id="{A92AAA6F-DE43-7A80-3C8F-115F4F9A758D}"/>
                </a:ext>
              </a:extLst>
            </p:cNvPr>
            <p:cNvSpPr txBox="1"/>
            <p:nvPr/>
          </p:nvSpPr>
          <p:spPr>
            <a:xfrm>
              <a:off x="618341" y="2803859"/>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Analyze current and potential courses of action</a:t>
              </a:r>
            </a:p>
          </p:txBody>
        </p:sp>
      </p:grpSp>
      <p:grpSp>
        <p:nvGrpSpPr>
          <p:cNvPr id="60" name="Group 59">
            <a:extLst>
              <a:ext uri="{FF2B5EF4-FFF2-40B4-BE49-F238E27FC236}">
                <a16:creationId xmlns:a16="http://schemas.microsoft.com/office/drawing/2014/main" id="{48686626-5C75-874D-7C26-5CA90BEEAB9C}"/>
              </a:ext>
            </a:extLst>
          </p:cNvPr>
          <p:cNvGrpSpPr/>
          <p:nvPr/>
        </p:nvGrpSpPr>
        <p:grpSpPr>
          <a:xfrm>
            <a:off x="9643289" y="1136132"/>
            <a:ext cx="2010277" cy="1925243"/>
            <a:chOff x="618341" y="1252985"/>
            <a:chExt cx="2223705" cy="2129644"/>
          </a:xfrm>
        </p:grpSpPr>
        <p:grpSp>
          <p:nvGrpSpPr>
            <p:cNvPr id="61" name="Group 60">
              <a:extLst>
                <a:ext uri="{FF2B5EF4-FFF2-40B4-BE49-F238E27FC236}">
                  <a16:creationId xmlns:a16="http://schemas.microsoft.com/office/drawing/2014/main" id="{C9B5314B-6696-25A0-8891-3CFF5DA205A8}"/>
                </a:ext>
              </a:extLst>
            </p:cNvPr>
            <p:cNvGrpSpPr/>
            <p:nvPr/>
          </p:nvGrpSpPr>
          <p:grpSpPr>
            <a:xfrm>
              <a:off x="961912" y="1252985"/>
              <a:ext cx="1536562" cy="1536562"/>
              <a:chOff x="799453" y="2110204"/>
              <a:chExt cx="971550" cy="971550"/>
            </a:xfrm>
          </p:grpSpPr>
          <p:sp>
            <p:nvSpPr>
              <p:cNvPr id="63" name="Freeform: Shape 62">
                <a:extLst>
                  <a:ext uri="{FF2B5EF4-FFF2-40B4-BE49-F238E27FC236}">
                    <a16:creationId xmlns:a16="http://schemas.microsoft.com/office/drawing/2014/main" id="{88B32984-D545-BB56-4B04-1FE8247E0D47}"/>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64" name="Freeform: Shape 63">
                <a:extLst>
                  <a:ext uri="{FF2B5EF4-FFF2-40B4-BE49-F238E27FC236}">
                    <a16:creationId xmlns:a16="http://schemas.microsoft.com/office/drawing/2014/main" id="{9FC975AE-74F0-935C-9D9E-5F675036ECD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65" name="Freeform: Shape 64">
                <a:extLst>
                  <a:ext uri="{FF2B5EF4-FFF2-40B4-BE49-F238E27FC236}">
                    <a16:creationId xmlns:a16="http://schemas.microsoft.com/office/drawing/2014/main" id="{B8539507-650F-2AC7-A6ED-8582AFDBFA5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62" name="TextBox 61">
              <a:extLst>
                <a:ext uri="{FF2B5EF4-FFF2-40B4-BE49-F238E27FC236}">
                  <a16:creationId xmlns:a16="http://schemas.microsoft.com/office/drawing/2014/main" id="{163061B8-807E-3FEF-5CF3-DF9A9E421057}"/>
                </a:ext>
              </a:extLst>
            </p:cNvPr>
            <p:cNvSpPr txBox="1"/>
            <p:nvPr/>
          </p:nvSpPr>
          <p:spPr>
            <a:xfrm>
              <a:off x="618341" y="2803859"/>
              <a:ext cx="2223705" cy="57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Develop recommendation</a:t>
              </a:r>
            </a:p>
          </p:txBody>
        </p:sp>
      </p:grpSp>
      <p:grpSp>
        <p:nvGrpSpPr>
          <p:cNvPr id="70" name="Group 69">
            <a:extLst>
              <a:ext uri="{FF2B5EF4-FFF2-40B4-BE49-F238E27FC236}">
                <a16:creationId xmlns:a16="http://schemas.microsoft.com/office/drawing/2014/main" id="{CEAD0647-BA5F-E30D-514A-67BBB95873E5}"/>
              </a:ext>
            </a:extLst>
          </p:cNvPr>
          <p:cNvGrpSpPr/>
          <p:nvPr/>
        </p:nvGrpSpPr>
        <p:grpSpPr>
          <a:xfrm>
            <a:off x="2046639" y="3597920"/>
            <a:ext cx="2010277" cy="1986474"/>
            <a:chOff x="618341" y="1252985"/>
            <a:chExt cx="2223705" cy="2197375"/>
          </a:xfrm>
        </p:grpSpPr>
        <p:grpSp>
          <p:nvGrpSpPr>
            <p:cNvPr id="83" name="Group 82">
              <a:extLst>
                <a:ext uri="{FF2B5EF4-FFF2-40B4-BE49-F238E27FC236}">
                  <a16:creationId xmlns:a16="http://schemas.microsoft.com/office/drawing/2014/main" id="{5A47CA58-4228-D5F0-F458-BF2A19057426}"/>
                </a:ext>
              </a:extLst>
            </p:cNvPr>
            <p:cNvGrpSpPr/>
            <p:nvPr/>
          </p:nvGrpSpPr>
          <p:grpSpPr>
            <a:xfrm>
              <a:off x="961912" y="1252985"/>
              <a:ext cx="1536562" cy="1536562"/>
              <a:chOff x="799453" y="2110204"/>
              <a:chExt cx="971550" cy="971550"/>
            </a:xfrm>
          </p:grpSpPr>
          <p:sp>
            <p:nvSpPr>
              <p:cNvPr id="85" name="Freeform: Shape 84">
                <a:extLst>
                  <a:ext uri="{FF2B5EF4-FFF2-40B4-BE49-F238E27FC236}">
                    <a16:creationId xmlns:a16="http://schemas.microsoft.com/office/drawing/2014/main" id="{91C7C37B-50B4-7B25-8B76-675A753FF18A}"/>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86" name="Freeform: Shape 85">
                <a:extLst>
                  <a:ext uri="{FF2B5EF4-FFF2-40B4-BE49-F238E27FC236}">
                    <a16:creationId xmlns:a16="http://schemas.microsoft.com/office/drawing/2014/main" id="{32F46DC0-A9F1-9888-DAA9-8FE299DFA9D0}"/>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7" name="Freeform: Shape 86">
                <a:extLst>
                  <a:ext uri="{FF2B5EF4-FFF2-40B4-BE49-F238E27FC236}">
                    <a16:creationId xmlns:a16="http://schemas.microsoft.com/office/drawing/2014/main" id="{C32FE482-1D7D-7BDF-C934-7ABD091D018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84" name="TextBox 83">
              <a:extLst>
                <a:ext uri="{FF2B5EF4-FFF2-40B4-BE49-F238E27FC236}">
                  <a16:creationId xmlns:a16="http://schemas.microsoft.com/office/drawing/2014/main" id="{38DFA595-A84F-EA32-712B-B2D7C82AC2B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Present recommendation</a:t>
              </a:r>
            </a:p>
          </p:txBody>
        </p:sp>
      </p:grpSp>
      <p:grpSp>
        <p:nvGrpSpPr>
          <p:cNvPr id="71" name="Group 70">
            <a:extLst>
              <a:ext uri="{FF2B5EF4-FFF2-40B4-BE49-F238E27FC236}">
                <a16:creationId xmlns:a16="http://schemas.microsoft.com/office/drawing/2014/main" id="{50196E09-A8DB-94A3-A720-B6F6EE12A494}"/>
              </a:ext>
            </a:extLst>
          </p:cNvPr>
          <p:cNvGrpSpPr/>
          <p:nvPr/>
        </p:nvGrpSpPr>
        <p:grpSpPr>
          <a:xfrm>
            <a:off x="5119803" y="3597920"/>
            <a:ext cx="2010277" cy="1986474"/>
            <a:chOff x="618341" y="1252985"/>
            <a:chExt cx="2223705" cy="2197375"/>
          </a:xfrm>
        </p:grpSpPr>
        <p:grpSp>
          <p:nvGrpSpPr>
            <p:cNvPr id="78" name="Group 77">
              <a:extLst>
                <a:ext uri="{FF2B5EF4-FFF2-40B4-BE49-F238E27FC236}">
                  <a16:creationId xmlns:a16="http://schemas.microsoft.com/office/drawing/2014/main" id="{394F3776-B3E2-7E6B-9833-9BF4C2BA325A}"/>
                </a:ext>
              </a:extLst>
            </p:cNvPr>
            <p:cNvGrpSpPr/>
            <p:nvPr/>
          </p:nvGrpSpPr>
          <p:grpSpPr>
            <a:xfrm>
              <a:off x="961912" y="1252985"/>
              <a:ext cx="1536562" cy="1536562"/>
              <a:chOff x="799453" y="2110204"/>
              <a:chExt cx="971550" cy="971550"/>
            </a:xfrm>
          </p:grpSpPr>
          <p:sp>
            <p:nvSpPr>
              <p:cNvPr id="80" name="Freeform: Shape 79">
                <a:extLst>
                  <a:ext uri="{FF2B5EF4-FFF2-40B4-BE49-F238E27FC236}">
                    <a16:creationId xmlns:a16="http://schemas.microsoft.com/office/drawing/2014/main" id="{E0AC84FC-140E-3C31-E210-5F7B0D53A4A0}"/>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81" name="Freeform: Shape 80">
                <a:extLst>
                  <a:ext uri="{FF2B5EF4-FFF2-40B4-BE49-F238E27FC236}">
                    <a16:creationId xmlns:a16="http://schemas.microsoft.com/office/drawing/2014/main" id="{55DA5239-C87E-70AA-A643-765C63C3076C}"/>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82" name="Freeform: Shape 81">
                <a:extLst>
                  <a:ext uri="{FF2B5EF4-FFF2-40B4-BE49-F238E27FC236}">
                    <a16:creationId xmlns:a16="http://schemas.microsoft.com/office/drawing/2014/main" id="{B5D8A8E1-3C6A-7813-CAB2-EE5892E9AF7E}"/>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79" name="TextBox 78">
              <a:extLst>
                <a:ext uri="{FF2B5EF4-FFF2-40B4-BE49-F238E27FC236}">
                  <a16:creationId xmlns:a16="http://schemas.microsoft.com/office/drawing/2014/main" id="{F08ED918-842F-03DD-8F19-53D703273FC7}"/>
                </a:ext>
              </a:extLst>
            </p:cNvPr>
            <p:cNvSpPr txBox="1"/>
            <p:nvPr/>
          </p:nvSpPr>
          <p:spPr>
            <a:xfrm>
              <a:off x="618341" y="2871591"/>
              <a:ext cx="2223705" cy="578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Implement Financial Advice</a:t>
              </a:r>
            </a:p>
          </p:txBody>
        </p:sp>
      </p:grpSp>
      <p:grpSp>
        <p:nvGrpSpPr>
          <p:cNvPr id="72" name="Group 71">
            <a:extLst>
              <a:ext uri="{FF2B5EF4-FFF2-40B4-BE49-F238E27FC236}">
                <a16:creationId xmlns:a16="http://schemas.microsoft.com/office/drawing/2014/main" id="{8753772C-B5EF-8C17-CC6C-FC3592BA3C4F}"/>
              </a:ext>
            </a:extLst>
          </p:cNvPr>
          <p:cNvGrpSpPr/>
          <p:nvPr/>
        </p:nvGrpSpPr>
        <p:grpSpPr>
          <a:xfrm>
            <a:off x="8192966" y="3597920"/>
            <a:ext cx="2010277" cy="2201919"/>
            <a:chOff x="618341" y="1252985"/>
            <a:chExt cx="2223705" cy="2435693"/>
          </a:xfrm>
        </p:grpSpPr>
        <p:grpSp>
          <p:nvGrpSpPr>
            <p:cNvPr id="73" name="Group 72">
              <a:extLst>
                <a:ext uri="{FF2B5EF4-FFF2-40B4-BE49-F238E27FC236}">
                  <a16:creationId xmlns:a16="http://schemas.microsoft.com/office/drawing/2014/main" id="{38AC5680-9FED-86C3-86EA-4588E90C7D14}"/>
                </a:ext>
              </a:extLst>
            </p:cNvPr>
            <p:cNvGrpSpPr/>
            <p:nvPr/>
          </p:nvGrpSpPr>
          <p:grpSpPr>
            <a:xfrm>
              <a:off x="961912" y="1252985"/>
              <a:ext cx="1536562" cy="1536562"/>
              <a:chOff x="799453" y="2110204"/>
              <a:chExt cx="971550" cy="971550"/>
            </a:xfrm>
          </p:grpSpPr>
          <p:sp>
            <p:nvSpPr>
              <p:cNvPr id="75" name="Freeform: Shape 74">
                <a:extLst>
                  <a:ext uri="{FF2B5EF4-FFF2-40B4-BE49-F238E27FC236}">
                    <a16:creationId xmlns:a16="http://schemas.microsoft.com/office/drawing/2014/main" id="{6432B7C2-14AB-1780-1A6B-3217487A2229}"/>
                  </a:ext>
                </a:extLst>
              </p:cNvPr>
              <p:cNvSpPr/>
              <p:nvPr/>
            </p:nvSpPr>
            <p:spPr>
              <a:xfrm>
                <a:off x="848000" y="2158765"/>
                <a:ext cx="866775" cy="866775"/>
              </a:xfrm>
              <a:custGeom>
                <a:avLst/>
                <a:gdLst>
                  <a:gd name="connsiteX0" fmla="*/ 875538 w 866775"/>
                  <a:gd name="connsiteY0" fmla="*/ 437769 h 866775"/>
                  <a:gd name="connsiteX1" fmla="*/ 437769 w 866775"/>
                  <a:gd name="connsiteY1" fmla="*/ 875538 h 866775"/>
                  <a:gd name="connsiteX2" fmla="*/ 0 w 866775"/>
                  <a:gd name="connsiteY2" fmla="*/ 437769 h 866775"/>
                  <a:gd name="connsiteX3" fmla="*/ 437769 w 866775"/>
                  <a:gd name="connsiteY3" fmla="*/ 0 h 866775"/>
                  <a:gd name="connsiteX4" fmla="*/ 875538 w 866775"/>
                  <a:gd name="connsiteY4" fmla="*/ 437769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875538" y="437769"/>
                    </a:moveTo>
                    <a:cubicBezTo>
                      <a:pt x="875538" y="679542"/>
                      <a:pt x="679542" y="875538"/>
                      <a:pt x="437769" y="875538"/>
                    </a:cubicBezTo>
                    <a:cubicBezTo>
                      <a:pt x="195996" y="875538"/>
                      <a:pt x="0" y="679542"/>
                      <a:pt x="0" y="437769"/>
                    </a:cubicBezTo>
                    <a:cubicBezTo>
                      <a:pt x="0" y="195996"/>
                      <a:pt x="195996" y="0"/>
                      <a:pt x="437769" y="0"/>
                    </a:cubicBezTo>
                    <a:cubicBezTo>
                      <a:pt x="679542" y="0"/>
                      <a:pt x="875538" y="195996"/>
                      <a:pt x="875538" y="437769"/>
                    </a:cubicBezTo>
                    <a:close/>
                  </a:path>
                </a:pathLst>
              </a:custGeom>
              <a:solidFill>
                <a:srgbClr val="FFCE34"/>
              </a:solidFill>
              <a:ln w="9525" cap="flat">
                <a:noFill/>
                <a:prstDash val="solid"/>
                <a:miter/>
              </a:ln>
            </p:spPr>
            <p:txBody>
              <a:bodyPr rtlCol="0" anchor="ctr"/>
              <a:lstStyle/>
              <a:p>
                <a:endParaRPr lang="en-US" sz="1400">
                  <a:latin typeface="Gotham Medium" panose="02000604030000020004" pitchFamily="50" charset="0"/>
                </a:endParaRPr>
              </a:p>
            </p:txBody>
          </p:sp>
          <p:sp>
            <p:nvSpPr>
              <p:cNvPr id="76" name="Freeform: Shape 75">
                <a:extLst>
                  <a:ext uri="{FF2B5EF4-FFF2-40B4-BE49-F238E27FC236}">
                    <a16:creationId xmlns:a16="http://schemas.microsoft.com/office/drawing/2014/main" id="{2D232E4A-6DF4-D9F3-0A79-F7AF8F583C24}"/>
                  </a:ext>
                </a:extLst>
              </p:cNvPr>
              <p:cNvSpPr/>
              <p:nvPr/>
            </p:nvSpPr>
            <p:spPr>
              <a:xfrm>
                <a:off x="799453" y="2110204"/>
                <a:ext cx="971550" cy="971550"/>
              </a:xfrm>
              <a:custGeom>
                <a:avLst/>
                <a:gdLst>
                  <a:gd name="connsiteX0" fmla="*/ 599388 w 971550"/>
                  <a:gd name="connsiteY0" fmla="*/ 113036 h 971550"/>
                  <a:gd name="connsiteX1" fmla="*/ 859667 w 971550"/>
                  <a:gd name="connsiteY1" fmla="*/ 599388 h 971550"/>
                  <a:gd name="connsiteX2" fmla="*/ 373316 w 971550"/>
                  <a:gd name="connsiteY2" fmla="*/ 859667 h 971550"/>
                  <a:gd name="connsiteX3" fmla="*/ 113036 w 971550"/>
                  <a:gd name="connsiteY3" fmla="*/ 373316 h 971550"/>
                  <a:gd name="connsiteX4" fmla="*/ 599388 w 971550"/>
                  <a:gd name="connsiteY4" fmla="*/ 113036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0" h="971550">
                    <a:moveTo>
                      <a:pt x="599388" y="113036"/>
                    </a:moveTo>
                    <a:cubicBezTo>
                      <a:pt x="805564" y="175464"/>
                      <a:pt x="922096" y="393211"/>
                      <a:pt x="859667" y="599388"/>
                    </a:cubicBezTo>
                    <a:cubicBezTo>
                      <a:pt x="797239" y="805564"/>
                      <a:pt x="579492" y="922096"/>
                      <a:pt x="373316" y="859667"/>
                    </a:cubicBezTo>
                    <a:cubicBezTo>
                      <a:pt x="167139" y="797239"/>
                      <a:pt x="50608" y="579492"/>
                      <a:pt x="113036" y="373316"/>
                    </a:cubicBezTo>
                    <a:cubicBezTo>
                      <a:pt x="175464" y="167139"/>
                      <a:pt x="393211" y="50608"/>
                      <a:pt x="599388" y="113036"/>
                    </a:cubicBezTo>
                    <a:close/>
                  </a:path>
                </a:pathLst>
              </a:custGeom>
              <a:solidFill>
                <a:srgbClr val="FFCE34"/>
              </a:solidFill>
              <a:ln w="13581" cap="rnd">
                <a:solidFill>
                  <a:srgbClr val="FFFFFF"/>
                </a:solidFill>
                <a:prstDash val="solid"/>
                <a:round/>
              </a:ln>
            </p:spPr>
            <p:txBody>
              <a:bodyPr rtlCol="0" anchor="ctr"/>
              <a:lstStyle/>
              <a:p>
                <a:endParaRPr lang="en-US" sz="1400" dirty="0">
                  <a:latin typeface="Gotham Medium" panose="02000604030000020004" pitchFamily="50" charset="0"/>
                </a:endParaRPr>
              </a:p>
            </p:txBody>
          </p:sp>
          <p:sp>
            <p:nvSpPr>
              <p:cNvPr id="77" name="Freeform: Shape 76">
                <a:extLst>
                  <a:ext uri="{FF2B5EF4-FFF2-40B4-BE49-F238E27FC236}">
                    <a16:creationId xmlns:a16="http://schemas.microsoft.com/office/drawing/2014/main" id="{F30F3312-0630-84CA-20E1-A62D091EFB16}"/>
                  </a:ext>
                </a:extLst>
              </p:cNvPr>
              <p:cNvSpPr/>
              <p:nvPr/>
            </p:nvSpPr>
            <p:spPr>
              <a:xfrm>
                <a:off x="847844" y="2158643"/>
                <a:ext cx="866775" cy="866775"/>
              </a:xfrm>
              <a:custGeom>
                <a:avLst/>
                <a:gdLst>
                  <a:gd name="connsiteX0" fmla="*/ 572811 w 866775"/>
                  <a:gd name="connsiteY0" fmla="*/ 134920 h 866775"/>
                  <a:gd name="connsiteX1" fmla="*/ 740863 w 866775"/>
                  <a:gd name="connsiteY1" fmla="*/ 572811 h 866775"/>
                  <a:gd name="connsiteX2" fmla="*/ 302972 w 866775"/>
                  <a:gd name="connsiteY2" fmla="*/ 740863 h 866775"/>
                  <a:gd name="connsiteX3" fmla="*/ 134919 w 866775"/>
                  <a:gd name="connsiteY3" fmla="*/ 302972 h 866775"/>
                  <a:gd name="connsiteX4" fmla="*/ 572811 w 866775"/>
                  <a:gd name="connsiteY4" fmla="*/ 134920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5" h="866775">
                    <a:moveTo>
                      <a:pt x="572811" y="134920"/>
                    </a:moveTo>
                    <a:cubicBezTo>
                      <a:pt x="740138" y="209433"/>
                      <a:pt x="815377" y="405484"/>
                      <a:pt x="740863" y="572811"/>
                    </a:cubicBezTo>
                    <a:cubicBezTo>
                      <a:pt x="666349" y="740138"/>
                      <a:pt x="470299" y="815377"/>
                      <a:pt x="302972" y="740863"/>
                    </a:cubicBezTo>
                    <a:cubicBezTo>
                      <a:pt x="135645" y="666349"/>
                      <a:pt x="60406" y="470299"/>
                      <a:pt x="134919" y="302972"/>
                    </a:cubicBezTo>
                    <a:cubicBezTo>
                      <a:pt x="209433" y="135645"/>
                      <a:pt x="405484" y="60406"/>
                      <a:pt x="572811" y="134920"/>
                    </a:cubicBezTo>
                    <a:close/>
                  </a:path>
                </a:pathLst>
              </a:custGeom>
              <a:solidFill>
                <a:srgbClr val="FFFFFF"/>
              </a:solidFill>
              <a:ln w="9525" cap="flat">
                <a:noFill/>
                <a:prstDash val="solid"/>
                <a:miter/>
              </a:ln>
            </p:spPr>
            <p:txBody>
              <a:bodyPr rtlCol="0" anchor="ctr"/>
              <a:lstStyle/>
              <a:p>
                <a:endParaRPr lang="en-US" sz="1400">
                  <a:latin typeface="Gotham Medium" panose="02000604030000020004" pitchFamily="50" charset="0"/>
                </a:endParaRPr>
              </a:p>
            </p:txBody>
          </p:sp>
        </p:grpSp>
        <p:sp>
          <p:nvSpPr>
            <p:cNvPr id="74" name="TextBox 73">
              <a:extLst>
                <a:ext uri="{FF2B5EF4-FFF2-40B4-BE49-F238E27FC236}">
                  <a16:creationId xmlns:a16="http://schemas.microsoft.com/office/drawing/2014/main" id="{D0162A73-0C4F-3AD1-A02A-E416BA4DCEFC}"/>
                </a:ext>
              </a:extLst>
            </p:cNvPr>
            <p:cNvSpPr txBox="1"/>
            <p:nvPr/>
          </p:nvSpPr>
          <p:spPr>
            <a:xfrm>
              <a:off x="618341" y="2871591"/>
              <a:ext cx="2223705" cy="8170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Medium" panose="02000604030000020004" pitchFamily="50" charset="0"/>
                </a:rPr>
                <a:t>Consider whether monitoring is needed</a:t>
              </a:r>
            </a:p>
          </p:txBody>
        </p:sp>
      </p:grpSp>
      <p:pic>
        <p:nvPicPr>
          <p:cNvPr id="125" name="Graphic 124">
            <a:extLst>
              <a:ext uri="{FF2B5EF4-FFF2-40B4-BE49-F238E27FC236}">
                <a16:creationId xmlns:a16="http://schemas.microsoft.com/office/drawing/2014/main" id="{451C5367-0799-7905-88DE-D301E014A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9767" y="1519954"/>
            <a:ext cx="634211" cy="634211"/>
          </a:xfrm>
          <a:prstGeom prst="rect">
            <a:avLst/>
          </a:prstGeom>
        </p:spPr>
      </p:pic>
      <p:pic>
        <p:nvPicPr>
          <p:cNvPr id="127" name="Graphic 126">
            <a:extLst>
              <a:ext uri="{FF2B5EF4-FFF2-40B4-BE49-F238E27FC236}">
                <a16:creationId xmlns:a16="http://schemas.microsoft.com/office/drawing/2014/main" id="{7A98D15D-8161-26B2-C8AA-15753F550E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4416" y="1565628"/>
            <a:ext cx="529681" cy="529681"/>
          </a:xfrm>
          <a:prstGeom prst="rect">
            <a:avLst/>
          </a:prstGeom>
        </p:spPr>
      </p:pic>
      <p:pic>
        <p:nvPicPr>
          <p:cNvPr id="129" name="Graphic 128">
            <a:extLst>
              <a:ext uri="{FF2B5EF4-FFF2-40B4-BE49-F238E27FC236}">
                <a16:creationId xmlns:a16="http://schemas.microsoft.com/office/drawing/2014/main" id="{5BD662A1-83C1-F7C4-3E23-AB5F0F764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16065" y="1597068"/>
            <a:ext cx="484467" cy="484467"/>
          </a:xfrm>
          <a:prstGeom prst="rect">
            <a:avLst/>
          </a:prstGeom>
        </p:spPr>
      </p:pic>
      <p:pic>
        <p:nvPicPr>
          <p:cNvPr id="131" name="Graphic 130">
            <a:extLst>
              <a:ext uri="{FF2B5EF4-FFF2-40B4-BE49-F238E27FC236}">
                <a16:creationId xmlns:a16="http://schemas.microsoft.com/office/drawing/2014/main" id="{0F000DED-3683-EAEC-17A2-8AE6B101D5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8483" y="4027587"/>
            <a:ext cx="562055" cy="562055"/>
          </a:xfrm>
          <a:prstGeom prst="rect">
            <a:avLst/>
          </a:prstGeom>
        </p:spPr>
      </p:pic>
      <p:pic>
        <p:nvPicPr>
          <p:cNvPr id="133" name="Graphic 132">
            <a:extLst>
              <a:ext uri="{FF2B5EF4-FFF2-40B4-BE49-F238E27FC236}">
                <a16:creationId xmlns:a16="http://schemas.microsoft.com/office/drawing/2014/main" id="{478BAC28-158F-CD00-19C0-62FE62F373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89723" y="1591655"/>
            <a:ext cx="542906" cy="542906"/>
          </a:xfrm>
          <a:prstGeom prst="rect">
            <a:avLst/>
          </a:prstGeom>
        </p:spPr>
      </p:pic>
      <p:pic>
        <p:nvPicPr>
          <p:cNvPr id="135" name="Graphic 134">
            <a:extLst>
              <a:ext uri="{FF2B5EF4-FFF2-40B4-BE49-F238E27FC236}">
                <a16:creationId xmlns:a16="http://schemas.microsoft.com/office/drawing/2014/main" id="{5D357DE3-B3BC-6361-0520-FCFE57EF3A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03532" y="4033057"/>
            <a:ext cx="531416" cy="531416"/>
          </a:xfrm>
          <a:prstGeom prst="rect">
            <a:avLst/>
          </a:prstGeom>
        </p:spPr>
      </p:pic>
      <p:pic>
        <p:nvPicPr>
          <p:cNvPr id="139" name="Graphic 138">
            <a:extLst>
              <a:ext uri="{FF2B5EF4-FFF2-40B4-BE49-F238E27FC236}">
                <a16:creationId xmlns:a16="http://schemas.microsoft.com/office/drawing/2014/main" id="{F4975607-2027-F0D1-9EA9-B485D36AF9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80354" y="4075476"/>
            <a:ext cx="461112" cy="461112"/>
          </a:xfrm>
          <a:prstGeom prst="rect">
            <a:avLst/>
          </a:prstGeom>
        </p:spPr>
      </p:pic>
    </p:spTree>
    <p:extLst>
      <p:ext uri="{BB962C8B-B14F-4D97-AF65-F5344CB8AC3E}">
        <p14:creationId xmlns:p14="http://schemas.microsoft.com/office/powerpoint/2010/main" val="256455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0"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0" y="0"/>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718368" y="1427535"/>
            <a:ext cx="8038185" cy="702700"/>
            <a:chOff x="517908" y="395066"/>
            <a:chExt cx="8038185" cy="70270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endParaRPr kumimoji="0" lang="en-US" sz="32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8" name="Group 17">
            <a:extLst>
              <a:ext uri="{FF2B5EF4-FFF2-40B4-BE49-F238E27FC236}">
                <a16:creationId xmlns:a16="http://schemas.microsoft.com/office/drawing/2014/main" id="{6905FE91-91E9-E22E-9126-1838A2F2C09D}"/>
              </a:ext>
            </a:extLst>
          </p:cNvPr>
          <p:cNvGrpSpPr/>
          <p:nvPr/>
        </p:nvGrpSpPr>
        <p:grpSpPr>
          <a:xfrm>
            <a:off x="5718369" y="2402039"/>
            <a:ext cx="2949843" cy="675340"/>
            <a:chOff x="6057900" y="1558977"/>
            <a:chExt cx="1504020"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0" y="1558977"/>
              <a:ext cx="1504020"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461731"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Jordan</a:t>
              </a:r>
            </a:p>
          </p:txBody>
        </p:sp>
      </p:grpSp>
      <p:sp>
        <p:nvSpPr>
          <p:cNvPr id="23" name="TextBox 22">
            <a:extLst>
              <a:ext uri="{FF2B5EF4-FFF2-40B4-BE49-F238E27FC236}">
                <a16:creationId xmlns:a16="http://schemas.microsoft.com/office/drawing/2014/main" id="{64E24507-2683-FA83-EA4E-E10D85B3BD24}"/>
              </a:ext>
            </a:extLst>
          </p:cNvPr>
          <p:cNvSpPr txBox="1"/>
          <p:nvPr/>
        </p:nvSpPr>
        <p:spPr>
          <a:xfrm>
            <a:off x="5664286" y="3282327"/>
            <a:ext cx="5197536" cy="2246769"/>
          </a:xfrm>
          <a:prstGeom prst="rect">
            <a:avLst/>
          </a:prstGeom>
          <a:noFill/>
        </p:spPr>
        <p:txBody>
          <a:bodyPr wrap="square" rtlCol="0">
            <a:spAutoFit/>
          </a:bodyPr>
          <a:lstStyle/>
          <a:p>
            <a:r>
              <a:rPr lang="en-US" sz="2800" dirty="0">
                <a:latin typeface="Gotham" panose="02000604040000020004" pitchFamily="50" charset="0"/>
              </a:rPr>
              <a:t>Jordan is changing jobs and wants advice on what to do about her 401(k) plan.</a:t>
            </a:r>
          </a:p>
          <a:p>
            <a:endParaRPr lang="en-US" sz="2800" dirty="0">
              <a:latin typeface="Gotham" panose="02000604040000020004" pitchFamily="50" charset="0"/>
            </a:endParaRPr>
          </a:p>
        </p:txBody>
      </p:sp>
      <p:pic>
        <p:nvPicPr>
          <p:cNvPr id="16" name="Picture 15">
            <a:extLst>
              <a:ext uri="{FF2B5EF4-FFF2-40B4-BE49-F238E27FC236}">
                <a16:creationId xmlns:a16="http://schemas.microsoft.com/office/drawing/2014/main" id="{378977B6-6884-4B4D-0C01-E40312F46B31}"/>
              </a:ext>
            </a:extLst>
          </p:cNvPr>
          <p:cNvPicPr>
            <a:picLocks noChangeAspect="1"/>
          </p:cNvPicPr>
          <p:nvPr/>
        </p:nvPicPr>
        <p:blipFill rotWithShape="1">
          <a:blip r:embed="rId5">
            <a:extLst>
              <a:ext uri="{28A0092B-C50C-407E-A947-70E740481C1C}">
                <a14:useLocalDpi xmlns:a14="http://schemas.microsoft.com/office/drawing/2010/main" val="0"/>
              </a:ext>
            </a:extLst>
          </a:blip>
          <a:srcRect l="25133" r="22183"/>
          <a:stretch/>
        </p:blipFill>
        <p:spPr>
          <a:xfrm>
            <a:off x="538434" y="371262"/>
            <a:ext cx="4533755" cy="573554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577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402964"/>
            <a:ext cx="2843846"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Avery</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Care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332147"/>
            <a:ext cx="5718264" cy="461665"/>
          </a:xfrm>
          <a:prstGeom prst="rect">
            <a:avLst/>
          </a:prstGeom>
          <a:noFill/>
        </p:spPr>
        <p:txBody>
          <a:bodyPr wrap="square" rtlCol="0">
            <a:spAutoFit/>
          </a:bodyPr>
          <a:lstStyle/>
          <a:p>
            <a:r>
              <a:rPr lang="en-US" sz="2400" dirty="0">
                <a:latin typeface="Gotham Medium" panose="02000604030000020004" pitchFamily="50" charset="0"/>
              </a:rPr>
              <a:t>Avery is a CFP® professional. </a:t>
            </a:r>
          </a:p>
        </p:txBody>
      </p:sp>
      <p:pic>
        <p:nvPicPr>
          <p:cNvPr id="11" name="Picture 10">
            <a:extLst>
              <a:ext uri="{FF2B5EF4-FFF2-40B4-BE49-F238E27FC236}">
                <a16:creationId xmlns:a16="http://schemas.microsoft.com/office/drawing/2014/main" id="{7DE1A11F-9866-255E-CFFC-FBFA4078B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3562" y="442733"/>
            <a:ext cx="8509328" cy="567572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460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9"/>
            <a:ext cx="12192000" cy="222230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True/False: Rollovers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a:extLst>
              <a:ext uri="{FF2B5EF4-FFF2-40B4-BE49-F238E27FC236}">
                <a16:creationId xmlns:a16="http://schemas.microsoft.com/office/drawing/2014/main" id="{B2DA91C4-CCB9-8656-FE3E-64CF27F39173}"/>
              </a:ext>
            </a:extLst>
          </p:cNvPr>
          <p:cNvGrpSpPr/>
          <p:nvPr/>
        </p:nvGrpSpPr>
        <p:grpSpPr>
          <a:xfrm>
            <a:off x="2342854" y="1792681"/>
            <a:ext cx="9344550" cy="1153967"/>
            <a:chOff x="1921520" y="2046684"/>
            <a:chExt cx="9833331" cy="1153967"/>
          </a:xfrm>
        </p:grpSpPr>
        <p:sp>
          <p:nvSpPr>
            <p:cNvPr id="20" name="TextBox 19">
              <a:extLst>
                <a:ext uri="{FF2B5EF4-FFF2-40B4-BE49-F238E27FC236}">
                  <a16:creationId xmlns:a16="http://schemas.microsoft.com/office/drawing/2014/main" id="{66EDEA13-BABD-08CF-C048-668ECAAF1916}"/>
                </a:ext>
              </a:extLst>
            </p:cNvPr>
            <p:cNvSpPr txBox="1"/>
            <p:nvPr/>
          </p:nvSpPr>
          <p:spPr>
            <a:xfrm>
              <a:off x="1921521" y="2046684"/>
              <a:ext cx="6374802" cy="523220"/>
            </a:xfrm>
            <a:prstGeom prst="rect">
              <a:avLst/>
            </a:prstGeom>
            <a:noFill/>
          </p:spPr>
          <p:txBody>
            <a:bodyPr wrap="square" rtlCol="0">
              <a:spAutoFit/>
            </a:bodyPr>
            <a:lstStyle/>
            <a:p>
              <a:pPr lvl="0">
                <a:defRPr/>
              </a:pPr>
              <a:r>
                <a:rPr lang="en-US" sz="2800" dirty="0">
                  <a:solidFill>
                    <a:srgbClr val="FFCE34"/>
                  </a:solidFill>
                  <a:latin typeface="Gotham" panose="02000604040000020004" pitchFamily="50" charset="0"/>
                </a:rPr>
                <a:t>True or False?</a:t>
              </a:r>
            </a:p>
          </p:txBody>
        </p:sp>
        <p:sp>
          <p:nvSpPr>
            <p:cNvPr id="3" name="TextBox 2">
              <a:extLst>
                <a:ext uri="{FF2B5EF4-FFF2-40B4-BE49-F238E27FC236}">
                  <a16:creationId xmlns:a16="http://schemas.microsoft.com/office/drawing/2014/main" id="{6DE317D0-D80E-0BB1-0B4B-3BBBAA99B0BC}"/>
                </a:ext>
              </a:extLst>
            </p:cNvPr>
            <p:cNvSpPr txBox="1"/>
            <p:nvPr/>
          </p:nvSpPr>
          <p:spPr>
            <a:xfrm>
              <a:off x="1921520" y="2492765"/>
              <a:ext cx="9833331" cy="707886"/>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Recommending whether a Client should roll over an account from a 401(k) is Financial Advice and the Fiduciary Duty applies.</a:t>
              </a:r>
            </a:p>
          </p:txBody>
        </p:sp>
      </p:grpSp>
      <p:grpSp>
        <p:nvGrpSpPr>
          <p:cNvPr id="28" name="Group 27">
            <a:extLst>
              <a:ext uri="{FF2B5EF4-FFF2-40B4-BE49-F238E27FC236}">
                <a16:creationId xmlns:a16="http://schemas.microsoft.com/office/drawing/2014/main" id="{E0D8B5E6-8A3B-4B3C-51D1-95665CCF8BB8}"/>
              </a:ext>
            </a:extLst>
          </p:cNvPr>
          <p:cNvGrpSpPr/>
          <p:nvPr/>
        </p:nvGrpSpPr>
        <p:grpSpPr>
          <a:xfrm>
            <a:off x="580634" y="1597161"/>
            <a:ext cx="1627917" cy="1627919"/>
            <a:chOff x="2893521" y="2034095"/>
            <a:chExt cx="792480" cy="792480"/>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91734" y="2059394"/>
              <a:ext cx="613635" cy="607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nvGrpSpPr>
          <p:cNvPr id="21" name="Group 20">
            <a:extLst>
              <a:ext uri="{FF2B5EF4-FFF2-40B4-BE49-F238E27FC236}">
                <a16:creationId xmlns:a16="http://schemas.microsoft.com/office/drawing/2014/main" id="{8D818398-E31B-07A9-B448-252C7A90D655}"/>
              </a:ext>
            </a:extLst>
          </p:cNvPr>
          <p:cNvGrpSpPr/>
          <p:nvPr/>
        </p:nvGrpSpPr>
        <p:grpSpPr>
          <a:xfrm>
            <a:off x="580634" y="3904200"/>
            <a:ext cx="11084964" cy="1169551"/>
            <a:chOff x="580634" y="3219452"/>
            <a:chExt cx="11072932" cy="1169551"/>
          </a:xfrm>
        </p:grpSpPr>
        <p:sp>
          <p:nvSpPr>
            <p:cNvPr id="18" name="TextBox 17">
              <a:extLst>
                <a:ext uri="{FF2B5EF4-FFF2-40B4-BE49-F238E27FC236}">
                  <a16:creationId xmlns:a16="http://schemas.microsoft.com/office/drawing/2014/main" id="{1C0B15C7-B50A-7749-9A74-1FBAEC173E31}"/>
                </a:ext>
              </a:extLst>
            </p:cNvPr>
            <p:cNvSpPr txBox="1"/>
            <p:nvPr/>
          </p:nvSpPr>
          <p:spPr>
            <a:xfrm>
              <a:off x="580634" y="3219452"/>
              <a:ext cx="5477266" cy="461665"/>
            </a:xfrm>
            <a:prstGeom prst="rect">
              <a:avLst/>
            </a:prstGeom>
            <a:noFill/>
          </p:spPr>
          <p:txBody>
            <a:bodyPr wrap="square" rtlCol="0">
              <a:spAutoFit/>
            </a:bodyPr>
            <a:lstStyle/>
            <a:p>
              <a:pPr lvl="0">
                <a:defRPr/>
              </a:pPr>
              <a:r>
                <a:rPr lang="en-US" sz="2400" dirty="0">
                  <a:latin typeface="Gotham Medium" panose="02000604030000020004" pitchFamily="50" charset="0"/>
                </a:rPr>
                <a:t>Answer: </a:t>
              </a:r>
              <a:r>
                <a:rPr lang="en-US" sz="2400" dirty="0">
                  <a:latin typeface="Gotham" panose="02000604040000020004" pitchFamily="50" charset="0"/>
                </a:rPr>
                <a:t>True</a:t>
              </a:r>
            </a:p>
          </p:txBody>
        </p:sp>
        <p:sp>
          <p:nvSpPr>
            <p:cNvPr id="19" name="TextBox 18">
              <a:extLst>
                <a:ext uri="{FF2B5EF4-FFF2-40B4-BE49-F238E27FC236}">
                  <a16:creationId xmlns:a16="http://schemas.microsoft.com/office/drawing/2014/main" id="{183D45F2-AEFC-6DC8-F531-9B80CC55D28E}"/>
                </a:ext>
              </a:extLst>
            </p:cNvPr>
            <p:cNvSpPr txBox="1"/>
            <p:nvPr/>
          </p:nvSpPr>
          <p:spPr>
            <a:xfrm>
              <a:off x="580634" y="3681117"/>
              <a:ext cx="11072932" cy="707886"/>
            </a:xfrm>
            <a:prstGeom prst="rect">
              <a:avLst/>
            </a:prstGeom>
            <a:noFill/>
          </p:spPr>
          <p:txBody>
            <a:bodyPr wrap="square" rtlCol="0">
              <a:spAutoFit/>
            </a:bodyPr>
            <a:lstStyle/>
            <a:p>
              <a:pPr lvl="0">
                <a:defRPr/>
              </a:pPr>
              <a:r>
                <a:rPr lang="en-US" sz="2000" dirty="0">
                  <a:latin typeface="Gotham Light" pitchFamily="50" charset="0"/>
                </a:rPr>
                <a:t>Financial Advice includes recommendations to take a particular course of action with respect to the management of Financial Assets. This includes rollovers. </a:t>
              </a:r>
            </a:p>
          </p:txBody>
        </p:sp>
      </p:grpSp>
    </p:spTree>
    <p:extLst>
      <p:ext uri="{BB962C8B-B14F-4D97-AF65-F5344CB8AC3E}">
        <p14:creationId xmlns:p14="http://schemas.microsoft.com/office/powerpoint/2010/main" val="26587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46A22803-D3C8-A170-4DBF-3F495243EF37}"/>
              </a:ext>
            </a:extLst>
          </p:cNvPr>
          <p:cNvPicPr>
            <a:picLocks noChangeAspect="1"/>
          </p:cNvPicPr>
          <p:nvPr/>
        </p:nvPicPr>
        <p:blipFill rotWithShape="1">
          <a:blip r:embed="rId3">
            <a:extLst>
              <a:ext uri="{28A0092B-C50C-407E-A947-70E740481C1C}">
                <a14:useLocalDpi xmlns:a14="http://schemas.microsoft.com/office/drawing/2010/main" val="0"/>
              </a:ext>
            </a:extLst>
          </a:blip>
          <a:srcRect l="-9045"/>
          <a:stretch/>
        </p:blipFill>
        <p:spPr>
          <a:xfrm>
            <a:off x="4195052" y="1580659"/>
            <a:ext cx="8019902" cy="4511195"/>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flipH="1">
            <a:off x="0" y="1580659"/>
            <a:ext cx="12192000" cy="4828518"/>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1" name="TextBox 20">
            <a:extLst>
              <a:ext uri="{FF2B5EF4-FFF2-40B4-BE49-F238E27FC236}">
                <a16:creationId xmlns:a16="http://schemas.microsoft.com/office/drawing/2014/main" id="{850AACD9-F4C1-F186-8756-9BE2FE380AEF}"/>
              </a:ext>
            </a:extLst>
          </p:cNvPr>
          <p:cNvSpPr txBox="1"/>
          <p:nvPr/>
        </p:nvSpPr>
        <p:spPr>
          <a:xfrm>
            <a:off x="690910" y="2569798"/>
            <a:ext cx="6406576" cy="707886"/>
          </a:xfrm>
          <a:prstGeom prst="rect">
            <a:avLst/>
          </a:prstGeom>
          <a:noFill/>
        </p:spPr>
        <p:txBody>
          <a:bodyPr wrap="square" rtlCol="0">
            <a:spAutoFit/>
          </a:bodyPr>
          <a:lstStyle/>
          <a:p>
            <a:pPr lvl="0">
              <a:defRPr/>
            </a:pPr>
            <a:r>
              <a:rPr lang="en-US" sz="2000" dirty="0">
                <a:solidFill>
                  <a:schemeClr val="bg1"/>
                </a:solidFill>
                <a:latin typeface="Gotham Medium" panose="02000604030000020004" pitchFamily="50" charset="0"/>
              </a:rPr>
              <a:t>Examples of quantitative and qualitative information to gather:</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9420" y="2013116"/>
            <a:ext cx="4777415" cy="461666"/>
          </a:xfrm>
          <a:prstGeom prst="rect">
            <a:avLst/>
          </a:prstGeom>
          <a:noFill/>
        </p:spPr>
        <p:txBody>
          <a:bodyPr wrap="square" rtlCol="0">
            <a:spAutoFit/>
          </a:bodyPr>
          <a:lstStyle/>
          <a:p>
            <a:r>
              <a:rPr lang="en-US" sz="2400" dirty="0">
                <a:solidFill>
                  <a:srgbClr val="FFCE34"/>
                </a:solidFill>
                <a:latin typeface="Gotham" panose="02000604040000020004" pitchFamily="50" charset="0"/>
              </a:rPr>
              <a:t>1. Understand the Client</a:t>
            </a:r>
          </a:p>
        </p:txBody>
      </p:sp>
      <p:grpSp>
        <p:nvGrpSpPr>
          <p:cNvPr id="25" name="Group 24">
            <a:extLst>
              <a:ext uri="{FF2B5EF4-FFF2-40B4-BE49-F238E27FC236}">
                <a16:creationId xmlns:a16="http://schemas.microsoft.com/office/drawing/2014/main" id="{DCBC8B6D-4F92-E52D-C6AF-10A2EFC995DF}"/>
              </a:ext>
            </a:extLst>
          </p:cNvPr>
          <p:cNvGrpSpPr/>
          <p:nvPr/>
        </p:nvGrpSpPr>
        <p:grpSpPr>
          <a:xfrm>
            <a:off x="772001" y="3310395"/>
            <a:ext cx="4853892" cy="338554"/>
            <a:chOff x="624080" y="2954487"/>
            <a:chExt cx="6488340" cy="452555"/>
          </a:xfrm>
        </p:grpSpPr>
        <p:sp>
          <p:nvSpPr>
            <p:cNvPr id="26" name="TextBox 25">
              <a:extLst>
                <a:ext uri="{FF2B5EF4-FFF2-40B4-BE49-F238E27FC236}">
                  <a16:creationId xmlns:a16="http://schemas.microsoft.com/office/drawing/2014/main" id="{B69A2F0E-C5D7-1F2E-ABE0-1E2185DBAABA}"/>
                </a:ext>
              </a:extLst>
            </p:cNvPr>
            <p:cNvSpPr txBox="1"/>
            <p:nvPr/>
          </p:nvSpPr>
          <p:spPr>
            <a:xfrm>
              <a:off x="944900" y="2954487"/>
              <a:ext cx="6167520" cy="45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Current financial situation</a:t>
              </a:r>
            </a:p>
          </p:txBody>
        </p:sp>
        <p:grpSp>
          <p:nvGrpSpPr>
            <p:cNvPr id="27" name="Group 26">
              <a:extLst>
                <a:ext uri="{FF2B5EF4-FFF2-40B4-BE49-F238E27FC236}">
                  <a16:creationId xmlns:a16="http://schemas.microsoft.com/office/drawing/2014/main" id="{F520F4C6-18B3-E8AC-7002-4115510C698E}"/>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F106896D-9B8B-973E-3DB0-5420DB11CE3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9" name="Freeform: Shape 28">
                <a:extLst>
                  <a:ext uri="{FF2B5EF4-FFF2-40B4-BE49-F238E27FC236}">
                    <a16:creationId xmlns:a16="http://schemas.microsoft.com/office/drawing/2014/main" id="{15EFA606-B44A-1361-D161-CF52981C32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0" name="Group 29">
            <a:extLst>
              <a:ext uri="{FF2B5EF4-FFF2-40B4-BE49-F238E27FC236}">
                <a16:creationId xmlns:a16="http://schemas.microsoft.com/office/drawing/2014/main" id="{16A5728B-BD35-39A6-8AF4-4AC66B54E929}"/>
              </a:ext>
            </a:extLst>
          </p:cNvPr>
          <p:cNvGrpSpPr/>
          <p:nvPr/>
        </p:nvGrpSpPr>
        <p:grpSpPr>
          <a:xfrm>
            <a:off x="757487" y="3768603"/>
            <a:ext cx="4853892" cy="338554"/>
            <a:chOff x="624080" y="2954487"/>
            <a:chExt cx="6488340" cy="452555"/>
          </a:xfrm>
        </p:grpSpPr>
        <p:sp>
          <p:nvSpPr>
            <p:cNvPr id="31" name="TextBox 30">
              <a:extLst>
                <a:ext uri="{FF2B5EF4-FFF2-40B4-BE49-F238E27FC236}">
                  <a16:creationId xmlns:a16="http://schemas.microsoft.com/office/drawing/2014/main" id="{7FB438AE-A47A-0952-1619-DCAE31788E04}"/>
                </a:ext>
              </a:extLst>
            </p:cNvPr>
            <p:cNvSpPr txBox="1"/>
            <p:nvPr/>
          </p:nvSpPr>
          <p:spPr>
            <a:xfrm>
              <a:off x="944900" y="2954487"/>
              <a:ext cx="6167520" cy="45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Financial goals </a:t>
              </a:r>
            </a:p>
          </p:txBody>
        </p:sp>
        <p:grpSp>
          <p:nvGrpSpPr>
            <p:cNvPr id="32" name="Group 31">
              <a:extLst>
                <a:ext uri="{FF2B5EF4-FFF2-40B4-BE49-F238E27FC236}">
                  <a16:creationId xmlns:a16="http://schemas.microsoft.com/office/drawing/2014/main" id="{ACBF5A18-3CD5-39FC-E5DA-6A146517184E}"/>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0FC8C0CB-A207-8D54-C778-F9C12929967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4" name="Freeform: Shape 33">
                <a:extLst>
                  <a:ext uri="{FF2B5EF4-FFF2-40B4-BE49-F238E27FC236}">
                    <a16:creationId xmlns:a16="http://schemas.microsoft.com/office/drawing/2014/main" id="{805EA7DB-6E35-960A-7C40-F28FD91147B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5" name="Group 34">
            <a:extLst>
              <a:ext uri="{FF2B5EF4-FFF2-40B4-BE49-F238E27FC236}">
                <a16:creationId xmlns:a16="http://schemas.microsoft.com/office/drawing/2014/main" id="{CCE5354E-E92C-E113-E6F0-76345DEE360B}"/>
              </a:ext>
            </a:extLst>
          </p:cNvPr>
          <p:cNvGrpSpPr/>
          <p:nvPr/>
        </p:nvGrpSpPr>
        <p:grpSpPr>
          <a:xfrm>
            <a:off x="756251" y="4644972"/>
            <a:ext cx="4853892" cy="584775"/>
            <a:chOff x="624080" y="2954487"/>
            <a:chExt cx="6488340" cy="781686"/>
          </a:xfrm>
        </p:grpSpPr>
        <p:sp>
          <p:nvSpPr>
            <p:cNvPr id="36" name="TextBox 35">
              <a:extLst>
                <a:ext uri="{FF2B5EF4-FFF2-40B4-BE49-F238E27FC236}">
                  <a16:creationId xmlns:a16="http://schemas.microsoft.com/office/drawing/2014/main" id="{8AB01AD9-FF6D-8AB2-628A-47334B8D3FF9}"/>
                </a:ext>
              </a:extLst>
            </p:cNvPr>
            <p:cNvSpPr txBox="1"/>
            <p:nvPr/>
          </p:nvSpPr>
          <p:spPr>
            <a:xfrm>
              <a:off x="944900" y="2954487"/>
              <a:ext cx="6167520" cy="7816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Investor’s need for financial advice, management or planning</a:t>
              </a:r>
            </a:p>
          </p:txBody>
        </p:sp>
        <p:grpSp>
          <p:nvGrpSpPr>
            <p:cNvPr id="37" name="Group 36">
              <a:extLst>
                <a:ext uri="{FF2B5EF4-FFF2-40B4-BE49-F238E27FC236}">
                  <a16:creationId xmlns:a16="http://schemas.microsoft.com/office/drawing/2014/main" id="{964235DB-9E3E-FE3B-4736-8110869A3922}"/>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5658A08B-17FA-1DFD-F520-CEB22A5FED0A}"/>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9" name="Freeform: Shape 38">
                <a:extLst>
                  <a:ext uri="{FF2B5EF4-FFF2-40B4-BE49-F238E27FC236}">
                    <a16:creationId xmlns:a16="http://schemas.microsoft.com/office/drawing/2014/main" id="{146C7BA4-A869-1845-6231-808D21947C2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0" name="Group 39">
            <a:extLst>
              <a:ext uri="{FF2B5EF4-FFF2-40B4-BE49-F238E27FC236}">
                <a16:creationId xmlns:a16="http://schemas.microsoft.com/office/drawing/2014/main" id="{EBFD7173-EAF3-BC47-0624-4E82716FAA11}"/>
              </a:ext>
            </a:extLst>
          </p:cNvPr>
          <p:cNvGrpSpPr/>
          <p:nvPr/>
        </p:nvGrpSpPr>
        <p:grpSpPr>
          <a:xfrm>
            <a:off x="757485" y="5211940"/>
            <a:ext cx="4853890" cy="338554"/>
            <a:chOff x="624083" y="2954487"/>
            <a:chExt cx="6488337" cy="452554"/>
          </a:xfrm>
        </p:grpSpPr>
        <p:sp>
          <p:nvSpPr>
            <p:cNvPr id="41" name="TextBox 40">
              <a:extLst>
                <a:ext uri="{FF2B5EF4-FFF2-40B4-BE49-F238E27FC236}">
                  <a16:creationId xmlns:a16="http://schemas.microsoft.com/office/drawing/2014/main" id="{C93FF979-E2F0-EFE0-B9C4-BB4A1A6F4C03}"/>
                </a:ext>
              </a:extLst>
            </p:cNvPr>
            <p:cNvSpPr txBox="1"/>
            <p:nvPr/>
          </p:nvSpPr>
          <p:spPr>
            <a:xfrm>
              <a:off x="944899" y="2954487"/>
              <a:ext cx="6167521" cy="452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The need for distribution planning</a:t>
              </a:r>
            </a:p>
          </p:txBody>
        </p:sp>
        <p:grpSp>
          <p:nvGrpSpPr>
            <p:cNvPr id="42" name="Group 41">
              <a:extLst>
                <a:ext uri="{FF2B5EF4-FFF2-40B4-BE49-F238E27FC236}">
                  <a16:creationId xmlns:a16="http://schemas.microsoft.com/office/drawing/2014/main" id="{031C5134-4ADE-C90E-80CD-9B67C6DFF24F}"/>
                </a:ext>
              </a:extLst>
            </p:cNvPr>
            <p:cNvGrpSpPr/>
            <p:nvPr/>
          </p:nvGrpSpPr>
          <p:grpSpPr>
            <a:xfrm>
              <a:off x="624083" y="3007454"/>
              <a:ext cx="313907" cy="313905"/>
              <a:chOff x="1181047" y="3749413"/>
              <a:chExt cx="230103" cy="230102"/>
            </a:xfrm>
            <a:solidFill>
              <a:srgbClr val="FFCE34"/>
            </a:solidFill>
          </p:grpSpPr>
          <p:sp>
            <p:nvSpPr>
              <p:cNvPr id="43" name="Freeform: Shape 42">
                <a:extLst>
                  <a:ext uri="{FF2B5EF4-FFF2-40B4-BE49-F238E27FC236}">
                    <a16:creationId xmlns:a16="http://schemas.microsoft.com/office/drawing/2014/main" id="{AD47C2A9-ACE1-A953-0F95-B667C242DB29}"/>
                  </a:ext>
                </a:extLst>
              </p:cNvPr>
              <p:cNvSpPr/>
              <p:nvPr/>
            </p:nvSpPr>
            <p:spPr>
              <a:xfrm>
                <a:off x="1212338" y="3780862"/>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4" name="Freeform: Shape 43">
                <a:extLst>
                  <a:ext uri="{FF2B5EF4-FFF2-40B4-BE49-F238E27FC236}">
                    <a16:creationId xmlns:a16="http://schemas.microsoft.com/office/drawing/2014/main" id="{3288D67B-88A2-700C-D371-C6DD0145BF88}"/>
                  </a:ext>
                </a:extLst>
              </p:cNvPr>
              <p:cNvSpPr/>
              <p:nvPr/>
            </p:nvSpPr>
            <p:spPr>
              <a:xfrm>
                <a:off x="1181047" y="3749413"/>
                <a:ext cx="230103"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20" name="Group 19">
            <a:extLst>
              <a:ext uri="{FF2B5EF4-FFF2-40B4-BE49-F238E27FC236}">
                <a16:creationId xmlns:a16="http://schemas.microsoft.com/office/drawing/2014/main" id="{D2D81045-2296-7ED7-7C98-4B7995E0E9CF}"/>
              </a:ext>
            </a:extLst>
          </p:cNvPr>
          <p:cNvGrpSpPr/>
          <p:nvPr/>
        </p:nvGrpSpPr>
        <p:grpSpPr>
          <a:xfrm>
            <a:off x="757485" y="4202967"/>
            <a:ext cx="4853892" cy="338554"/>
            <a:chOff x="624080" y="2954487"/>
            <a:chExt cx="6488340" cy="452555"/>
          </a:xfrm>
        </p:grpSpPr>
        <p:sp>
          <p:nvSpPr>
            <p:cNvPr id="22" name="TextBox 21">
              <a:extLst>
                <a:ext uri="{FF2B5EF4-FFF2-40B4-BE49-F238E27FC236}">
                  <a16:creationId xmlns:a16="http://schemas.microsoft.com/office/drawing/2014/main" id="{AE24E9E7-111A-9E65-9027-770293CF374B}"/>
                </a:ext>
              </a:extLst>
            </p:cNvPr>
            <p:cNvSpPr txBox="1"/>
            <p:nvPr/>
          </p:nvSpPr>
          <p:spPr>
            <a:xfrm>
              <a:off x="944900" y="2954487"/>
              <a:ext cx="6167520" cy="45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Investment time horizon</a:t>
              </a:r>
            </a:p>
          </p:txBody>
        </p:sp>
        <p:grpSp>
          <p:nvGrpSpPr>
            <p:cNvPr id="23" name="Group 22">
              <a:extLst>
                <a:ext uri="{FF2B5EF4-FFF2-40B4-BE49-F238E27FC236}">
                  <a16:creationId xmlns:a16="http://schemas.microsoft.com/office/drawing/2014/main" id="{7BDF7049-0B92-DEEA-43F7-04E94BEB7758}"/>
                </a:ext>
              </a:extLst>
            </p:cNvPr>
            <p:cNvGrpSpPr/>
            <p:nvPr/>
          </p:nvGrpSpPr>
          <p:grpSpPr>
            <a:xfrm>
              <a:off x="624080" y="3007459"/>
              <a:ext cx="313905" cy="313905"/>
              <a:chOff x="1181047" y="3749416"/>
              <a:chExt cx="230102" cy="230102"/>
            </a:xfrm>
            <a:solidFill>
              <a:srgbClr val="FFCE34"/>
            </a:solidFill>
          </p:grpSpPr>
          <p:sp>
            <p:nvSpPr>
              <p:cNvPr id="45" name="Freeform: Shape 44">
                <a:extLst>
                  <a:ext uri="{FF2B5EF4-FFF2-40B4-BE49-F238E27FC236}">
                    <a16:creationId xmlns:a16="http://schemas.microsoft.com/office/drawing/2014/main" id="{05DAF7F2-4B29-99C4-AFB0-C73DF0A7686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7" name="Freeform: Shape 46">
                <a:extLst>
                  <a:ext uri="{FF2B5EF4-FFF2-40B4-BE49-F238E27FC236}">
                    <a16:creationId xmlns:a16="http://schemas.microsoft.com/office/drawing/2014/main" id="{D4B3D1A7-3249-7635-67F9-06A7C279E98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Tree>
    <p:extLst>
      <p:ext uri="{BB962C8B-B14F-4D97-AF65-F5344CB8AC3E}">
        <p14:creationId xmlns:p14="http://schemas.microsoft.com/office/powerpoint/2010/main" val="29958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E387BC02-8079-95A6-4BF3-070F0418B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7005"/>
            <a:ext cx="6819665" cy="4552489"/>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a:off x="0" y="1580659"/>
            <a:ext cx="12192000" cy="4828518"/>
          </a:xfrm>
          <a:prstGeom prst="rect">
            <a:avLst/>
          </a:prstGeom>
          <a:gradFill>
            <a:gsLst>
              <a:gs pos="0">
                <a:schemeClr val="tx1">
                  <a:alpha val="5400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5508498" y="1807506"/>
            <a:ext cx="6146227"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2. Discerning Advice required to fulfill Scope of Engagement</a:t>
            </a:r>
          </a:p>
        </p:txBody>
      </p:sp>
      <p:grpSp>
        <p:nvGrpSpPr>
          <p:cNvPr id="25" name="Group 24">
            <a:extLst>
              <a:ext uri="{FF2B5EF4-FFF2-40B4-BE49-F238E27FC236}">
                <a16:creationId xmlns:a16="http://schemas.microsoft.com/office/drawing/2014/main" id="{DCBC8B6D-4F92-E52D-C6AF-10A2EFC995DF}"/>
              </a:ext>
            </a:extLst>
          </p:cNvPr>
          <p:cNvGrpSpPr/>
          <p:nvPr/>
        </p:nvGrpSpPr>
        <p:grpSpPr>
          <a:xfrm>
            <a:off x="5604103" y="2701068"/>
            <a:ext cx="5802650" cy="584775"/>
            <a:chOff x="624080" y="2906479"/>
            <a:chExt cx="9596655" cy="967124"/>
          </a:xfrm>
        </p:grpSpPr>
        <p:sp>
          <p:nvSpPr>
            <p:cNvPr id="26" name="TextBox 25">
              <a:extLst>
                <a:ext uri="{FF2B5EF4-FFF2-40B4-BE49-F238E27FC236}">
                  <a16:creationId xmlns:a16="http://schemas.microsoft.com/office/drawing/2014/main" id="{B69A2F0E-C5D7-1F2E-ABE0-1E2185DBAABA}"/>
                </a:ext>
              </a:extLst>
            </p:cNvPr>
            <p:cNvSpPr txBox="1"/>
            <p:nvPr/>
          </p:nvSpPr>
          <p:spPr>
            <a:xfrm>
              <a:off x="944899" y="2906479"/>
              <a:ext cx="9275836" cy="967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Avery will provide advice on whether Jordan should roll over and into what account.</a:t>
              </a:r>
            </a:p>
          </p:txBody>
        </p:sp>
        <p:grpSp>
          <p:nvGrpSpPr>
            <p:cNvPr id="27" name="Group 26">
              <a:extLst>
                <a:ext uri="{FF2B5EF4-FFF2-40B4-BE49-F238E27FC236}">
                  <a16:creationId xmlns:a16="http://schemas.microsoft.com/office/drawing/2014/main" id="{F520F4C6-18B3-E8AC-7002-4115510C698E}"/>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F106896D-9B8B-973E-3DB0-5420DB11CE3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9" name="Freeform: Shape 28">
                <a:extLst>
                  <a:ext uri="{FF2B5EF4-FFF2-40B4-BE49-F238E27FC236}">
                    <a16:creationId xmlns:a16="http://schemas.microsoft.com/office/drawing/2014/main" id="{15EFA606-B44A-1361-D161-CF52981C32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
        <p:nvSpPr>
          <p:cNvPr id="20" name="TextBox 19">
            <a:extLst>
              <a:ext uri="{FF2B5EF4-FFF2-40B4-BE49-F238E27FC236}">
                <a16:creationId xmlns:a16="http://schemas.microsoft.com/office/drawing/2014/main" id="{29368489-2D76-653F-A703-99F8C0DC28C4}"/>
              </a:ext>
            </a:extLst>
          </p:cNvPr>
          <p:cNvSpPr txBox="1"/>
          <p:nvPr/>
        </p:nvSpPr>
        <p:spPr>
          <a:xfrm>
            <a:off x="5508498" y="3431431"/>
            <a:ext cx="6522269"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3. Analyze the current and potential course(s) of action</a:t>
            </a:r>
          </a:p>
        </p:txBody>
      </p:sp>
      <p:grpSp>
        <p:nvGrpSpPr>
          <p:cNvPr id="22" name="Group 21">
            <a:extLst>
              <a:ext uri="{FF2B5EF4-FFF2-40B4-BE49-F238E27FC236}">
                <a16:creationId xmlns:a16="http://schemas.microsoft.com/office/drawing/2014/main" id="{BCA312F9-1D53-18AD-6C85-4F0D721B1CBE}"/>
              </a:ext>
            </a:extLst>
          </p:cNvPr>
          <p:cNvGrpSpPr/>
          <p:nvPr/>
        </p:nvGrpSpPr>
        <p:grpSpPr>
          <a:xfrm>
            <a:off x="5604103" y="4287585"/>
            <a:ext cx="6209370" cy="338554"/>
            <a:chOff x="624080" y="2906479"/>
            <a:chExt cx="10269305" cy="559914"/>
          </a:xfrm>
        </p:grpSpPr>
        <p:sp>
          <p:nvSpPr>
            <p:cNvPr id="23" name="TextBox 22">
              <a:extLst>
                <a:ext uri="{FF2B5EF4-FFF2-40B4-BE49-F238E27FC236}">
                  <a16:creationId xmlns:a16="http://schemas.microsoft.com/office/drawing/2014/main" id="{569CC9C4-3D79-C4AF-A4CF-D3B1F5EDB3F1}"/>
                </a:ext>
              </a:extLst>
            </p:cNvPr>
            <p:cNvSpPr txBox="1"/>
            <p:nvPr/>
          </p:nvSpPr>
          <p:spPr>
            <a:xfrm>
              <a:off x="944899" y="2906479"/>
              <a:ext cx="9948486"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Current course of action is the Client’s current 401(k).</a:t>
              </a:r>
            </a:p>
          </p:txBody>
        </p:sp>
        <p:grpSp>
          <p:nvGrpSpPr>
            <p:cNvPr id="45" name="Group 44">
              <a:extLst>
                <a:ext uri="{FF2B5EF4-FFF2-40B4-BE49-F238E27FC236}">
                  <a16:creationId xmlns:a16="http://schemas.microsoft.com/office/drawing/2014/main" id="{E6666695-986A-C125-D806-58A119A5C0D3}"/>
                </a:ext>
              </a:extLst>
            </p:cNvPr>
            <p:cNvGrpSpPr/>
            <p:nvPr/>
          </p:nvGrpSpPr>
          <p:grpSpPr>
            <a:xfrm>
              <a:off x="624080" y="3007459"/>
              <a:ext cx="313905" cy="313905"/>
              <a:chOff x="1181047" y="3749416"/>
              <a:chExt cx="230102" cy="230102"/>
            </a:xfrm>
            <a:solidFill>
              <a:srgbClr val="FFCE34"/>
            </a:solidFill>
          </p:grpSpPr>
          <p:sp>
            <p:nvSpPr>
              <p:cNvPr id="47" name="Freeform: Shape 46">
                <a:extLst>
                  <a:ext uri="{FF2B5EF4-FFF2-40B4-BE49-F238E27FC236}">
                    <a16:creationId xmlns:a16="http://schemas.microsoft.com/office/drawing/2014/main" id="{3BCF12DA-8EE0-FCAA-5A04-E67A9AE5608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sp>
            <p:nvSpPr>
              <p:cNvPr id="48" name="Freeform: Shape 47">
                <a:extLst>
                  <a:ext uri="{FF2B5EF4-FFF2-40B4-BE49-F238E27FC236}">
                    <a16:creationId xmlns:a16="http://schemas.microsoft.com/office/drawing/2014/main" id="{774AE83E-6CA6-9E89-C27F-59B7951D60F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grpSp>
      </p:grpSp>
      <p:grpSp>
        <p:nvGrpSpPr>
          <p:cNvPr id="49" name="Group 48">
            <a:extLst>
              <a:ext uri="{FF2B5EF4-FFF2-40B4-BE49-F238E27FC236}">
                <a16:creationId xmlns:a16="http://schemas.microsoft.com/office/drawing/2014/main" id="{677F4692-D39B-B4B2-B358-1D633AE79CE8}"/>
              </a:ext>
            </a:extLst>
          </p:cNvPr>
          <p:cNvGrpSpPr/>
          <p:nvPr/>
        </p:nvGrpSpPr>
        <p:grpSpPr>
          <a:xfrm>
            <a:off x="5629916" y="4688768"/>
            <a:ext cx="6209370" cy="338554"/>
            <a:chOff x="624080" y="2906479"/>
            <a:chExt cx="10269305" cy="559914"/>
          </a:xfrm>
        </p:grpSpPr>
        <p:sp>
          <p:nvSpPr>
            <p:cNvPr id="50" name="TextBox 49">
              <a:extLst>
                <a:ext uri="{FF2B5EF4-FFF2-40B4-BE49-F238E27FC236}">
                  <a16:creationId xmlns:a16="http://schemas.microsoft.com/office/drawing/2014/main" id="{F71CEA33-B5F7-5ABD-0E6B-3409105D6871}"/>
                </a:ext>
              </a:extLst>
            </p:cNvPr>
            <p:cNvSpPr txBox="1"/>
            <p:nvPr/>
          </p:nvSpPr>
          <p:spPr>
            <a:xfrm>
              <a:off x="944899" y="2906479"/>
              <a:ext cx="9948486"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Potential courses of action: </a:t>
              </a:r>
            </a:p>
          </p:txBody>
        </p:sp>
        <p:grpSp>
          <p:nvGrpSpPr>
            <p:cNvPr id="51" name="Group 50">
              <a:extLst>
                <a:ext uri="{FF2B5EF4-FFF2-40B4-BE49-F238E27FC236}">
                  <a16:creationId xmlns:a16="http://schemas.microsoft.com/office/drawing/2014/main" id="{D4F6C3FC-2066-6DD4-3B79-D8ECF4813A81}"/>
                </a:ext>
              </a:extLst>
            </p:cNvPr>
            <p:cNvGrpSpPr/>
            <p:nvPr/>
          </p:nvGrpSpPr>
          <p:grpSpPr>
            <a:xfrm>
              <a:off x="624080" y="3007459"/>
              <a:ext cx="313905" cy="313905"/>
              <a:chOff x="1181047" y="3749416"/>
              <a:chExt cx="230102" cy="230102"/>
            </a:xfrm>
            <a:solidFill>
              <a:srgbClr val="FFCE34"/>
            </a:solidFill>
          </p:grpSpPr>
          <p:sp>
            <p:nvSpPr>
              <p:cNvPr id="52" name="Freeform: Shape 51">
                <a:extLst>
                  <a:ext uri="{FF2B5EF4-FFF2-40B4-BE49-F238E27FC236}">
                    <a16:creationId xmlns:a16="http://schemas.microsoft.com/office/drawing/2014/main" id="{FFB2D019-2E04-3B29-3353-723B9513881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sp>
            <p:nvSpPr>
              <p:cNvPr id="53" name="Freeform: Shape 52">
                <a:extLst>
                  <a:ext uri="{FF2B5EF4-FFF2-40B4-BE49-F238E27FC236}">
                    <a16:creationId xmlns:a16="http://schemas.microsoft.com/office/drawing/2014/main" id="{62AC652B-D88C-763D-6D22-925A854D48E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sz="2000" dirty="0">
                  <a:solidFill>
                    <a:schemeClr val="bg1"/>
                  </a:solidFill>
                  <a:latin typeface="Gotham Book" panose="02000604040000020004" pitchFamily="50" charset="0"/>
                </a:endParaRPr>
              </a:p>
            </p:txBody>
          </p:sp>
        </p:grpSp>
      </p:grpSp>
      <p:sp>
        <p:nvSpPr>
          <p:cNvPr id="55" name="TextBox 54">
            <a:extLst>
              <a:ext uri="{FF2B5EF4-FFF2-40B4-BE49-F238E27FC236}">
                <a16:creationId xmlns:a16="http://schemas.microsoft.com/office/drawing/2014/main" id="{887290AB-B12E-7522-9F2C-4D51373A2B8B}"/>
              </a:ext>
            </a:extLst>
          </p:cNvPr>
          <p:cNvSpPr txBox="1"/>
          <p:nvPr/>
        </p:nvSpPr>
        <p:spPr>
          <a:xfrm>
            <a:off x="5756452" y="4987414"/>
            <a:ext cx="6015386" cy="787908"/>
          </a:xfrm>
          <a:prstGeom prst="rect">
            <a:avLst/>
          </a:prstGeom>
          <a:noFill/>
        </p:spPr>
        <p:txBody>
          <a:bodyPr wrap="square" rtlCol="0">
            <a:spAutoFit/>
          </a:bodyPr>
          <a:lstStyle/>
          <a:p>
            <a:pPr marL="174625" marR="0" lvl="0" indent="-174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Rolling over into an IRA.</a:t>
            </a:r>
          </a:p>
          <a:p>
            <a:pPr marL="174625" marR="0" lvl="0" indent="-174625"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Rolling into current employer’s 401k account.</a:t>
            </a:r>
          </a:p>
        </p:txBody>
      </p:sp>
    </p:spTree>
    <p:extLst>
      <p:ext uri="{BB962C8B-B14F-4D97-AF65-F5344CB8AC3E}">
        <p14:creationId xmlns:p14="http://schemas.microsoft.com/office/powerpoint/2010/main" val="312475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2EFECE7A-0395-57BE-F139-6605B5639A8E}"/>
              </a:ext>
            </a:extLst>
          </p:cNvPr>
          <p:cNvPicPr>
            <a:picLocks noChangeAspect="1"/>
          </p:cNvPicPr>
          <p:nvPr/>
        </p:nvPicPr>
        <p:blipFill rotWithShape="1">
          <a:blip r:embed="rId3">
            <a:extLst>
              <a:ext uri="{28A0092B-C50C-407E-A947-70E740481C1C}">
                <a14:useLocalDpi xmlns:a14="http://schemas.microsoft.com/office/drawing/2010/main" val="0"/>
              </a:ext>
            </a:extLst>
          </a:blip>
          <a:srcRect r="-3282"/>
          <a:stretch/>
        </p:blipFill>
        <p:spPr>
          <a:xfrm flipH="1">
            <a:off x="4587498" y="1576648"/>
            <a:ext cx="7604502" cy="4678937"/>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flipH="1">
            <a:off x="0" y="1580659"/>
            <a:ext cx="11802593" cy="4828518"/>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807506"/>
            <a:ext cx="7254409"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4. Develop Recommendations</a:t>
            </a:r>
          </a:p>
        </p:txBody>
      </p:sp>
      <p:grpSp>
        <p:nvGrpSpPr>
          <p:cNvPr id="25" name="Group 24">
            <a:extLst>
              <a:ext uri="{FF2B5EF4-FFF2-40B4-BE49-F238E27FC236}">
                <a16:creationId xmlns:a16="http://schemas.microsoft.com/office/drawing/2014/main" id="{DCBC8B6D-4F92-E52D-C6AF-10A2EFC995DF}"/>
              </a:ext>
            </a:extLst>
          </p:cNvPr>
          <p:cNvGrpSpPr/>
          <p:nvPr/>
        </p:nvGrpSpPr>
        <p:grpSpPr>
          <a:xfrm>
            <a:off x="772001" y="2319030"/>
            <a:ext cx="6906056" cy="584775"/>
            <a:chOff x="624080" y="2906479"/>
            <a:chExt cx="11421513" cy="967124"/>
          </a:xfrm>
        </p:grpSpPr>
        <p:sp>
          <p:nvSpPr>
            <p:cNvPr id="26" name="TextBox 25">
              <a:extLst>
                <a:ext uri="{FF2B5EF4-FFF2-40B4-BE49-F238E27FC236}">
                  <a16:creationId xmlns:a16="http://schemas.microsoft.com/office/drawing/2014/main" id="{B69A2F0E-C5D7-1F2E-ABE0-1E2185DBAABA}"/>
                </a:ext>
              </a:extLst>
            </p:cNvPr>
            <p:cNvSpPr txBox="1"/>
            <p:nvPr/>
          </p:nvSpPr>
          <p:spPr>
            <a:xfrm>
              <a:off x="944899" y="2906479"/>
              <a:ext cx="11100694" cy="967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Consider the advantages and disadvantages of the course of action relative to reasonably available alternatives. </a:t>
              </a:r>
            </a:p>
          </p:txBody>
        </p:sp>
        <p:grpSp>
          <p:nvGrpSpPr>
            <p:cNvPr id="27" name="Group 26">
              <a:extLst>
                <a:ext uri="{FF2B5EF4-FFF2-40B4-BE49-F238E27FC236}">
                  <a16:creationId xmlns:a16="http://schemas.microsoft.com/office/drawing/2014/main" id="{F520F4C6-18B3-E8AC-7002-4115510C698E}"/>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F106896D-9B8B-973E-3DB0-5420DB11CE3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9" name="Freeform: Shape 28">
                <a:extLst>
                  <a:ext uri="{FF2B5EF4-FFF2-40B4-BE49-F238E27FC236}">
                    <a16:creationId xmlns:a16="http://schemas.microsoft.com/office/drawing/2014/main" id="{15EFA606-B44A-1361-D161-CF52981C32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2" name="Group 1">
            <a:extLst>
              <a:ext uri="{FF2B5EF4-FFF2-40B4-BE49-F238E27FC236}">
                <a16:creationId xmlns:a16="http://schemas.microsoft.com/office/drawing/2014/main" id="{824345C6-69A4-CA55-144B-6F28718A5D30}"/>
              </a:ext>
            </a:extLst>
          </p:cNvPr>
          <p:cNvGrpSpPr/>
          <p:nvPr/>
        </p:nvGrpSpPr>
        <p:grpSpPr>
          <a:xfrm>
            <a:off x="772001" y="2985849"/>
            <a:ext cx="6906056" cy="830997"/>
            <a:chOff x="624080" y="2906479"/>
            <a:chExt cx="11421513" cy="1374336"/>
          </a:xfrm>
        </p:grpSpPr>
        <p:sp>
          <p:nvSpPr>
            <p:cNvPr id="3" name="TextBox 2">
              <a:extLst>
                <a:ext uri="{FF2B5EF4-FFF2-40B4-BE49-F238E27FC236}">
                  <a16:creationId xmlns:a16="http://schemas.microsoft.com/office/drawing/2014/main" id="{04608C29-26E5-7787-DBB5-0C4BDD47D3F2}"/>
                </a:ext>
              </a:extLst>
            </p:cNvPr>
            <p:cNvSpPr txBox="1"/>
            <p:nvPr/>
          </p:nvSpPr>
          <p:spPr>
            <a:xfrm>
              <a:off x="944899" y="2906479"/>
              <a:ext cx="11100694" cy="1374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There may be more than one option that will satisfy the CFP® professional’s Fiduciary Duty to act in the best interests of the Client, including the Duty of Care. </a:t>
              </a:r>
            </a:p>
          </p:txBody>
        </p:sp>
        <p:grpSp>
          <p:nvGrpSpPr>
            <p:cNvPr id="15" name="Group 14">
              <a:extLst>
                <a:ext uri="{FF2B5EF4-FFF2-40B4-BE49-F238E27FC236}">
                  <a16:creationId xmlns:a16="http://schemas.microsoft.com/office/drawing/2014/main" id="{0E8F3B67-5D44-6943-022B-D2F5637DF365}"/>
                </a:ext>
              </a:extLst>
            </p:cNvPr>
            <p:cNvGrpSpPr/>
            <p:nvPr/>
          </p:nvGrpSpPr>
          <p:grpSpPr>
            <a:xfrm>
              <a:off x="624080" y="3007459"/>
              <a:ext cx="313905" cy="313905"/>
              <a:chOff x="1181047" y="3749416"/>
              <a:chExt cx="230102" cy="230102"/>
            </a:xfrm>
            <a:solidFill>
              <a:srgbClr val="FFCE34"/>
            </a:solidFill>
          </p:grpSpPr>
          <p:sp>
            <p:nvSpPr>
              <p:cNvPr id="16" name="Freeform: Shape 15">
                <a:extLst>
                  <a:ext uri="{FF2B5EF4-FFF2-40B4-BE49-F238E27FC236}">
                    <a16:creationId xmlns:a16="http://schemas.microsoft.com/office/drawing/2014/main" id="{A2B010B2-4B8C-0DDF-7910-820C1BBBF9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17" name="Freeform: Shape 16">
                <a:extLst>
                  <a:ext uri="{FF2B5EF4-FFF2-40B4-BE49-F238E27FC236}">
                    <a16:creationId xmlns:a16="http://schemas.microsoft.com/office/drawing/2014/main" id="{AF4EB2B5-FC47-9D4F-17BA-56966CAA6ED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
        <p:nvSpPr>
          <p:cNvPr id="18" name="TextBox 17">
            <a:extLst>
              <a:ext uri="{FF2B5EF4-FFF2-40B4-BE49-F238E27FC236}">
                <a16:creationId xmlns:a16="http://schemas.microsoft.com/office/drawing/2014/main" id="{AD0C5C16-3349-A8E2-B872-EB58474E4075}"/>
              </a:ext>
            </a:extLst>
          </p:cNvPr>
          <p:cNvSpPr txBox="1"/>
          <p:nvPr/>
        </p:nvSpPr>
        <p:spPr>
          <a:xfrm>
            <a:off x="690910" y="3920233"/>
            <a:ext cx="7865183" cy="707886"/>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Avery determined that two courses of action could prudently recommended to Jordan:</a:t>
            </a:r>
          </a:p>
        </p:txBody>
      </p:sp>
      <p:grpSp>
        <p:nvGrpSpPr>
          <p:cNvPr id="39" name="Group 38">
            <a:extLst>
              <a:ext uri="{FF2B5EF4-FFF2-40B4-BE49-F238E27FC236}">
                <a16:creationId xmlns:a16="http://schemas.microsoft.com/office/drawing/2014/main" id="{E142CFEF-1289-E51C-6FAA-FF2C9FD0BAC5}"/>
              </a:ext>
            </a:extLst>
          </p:cNvPr>
          <p:cNvGrpSpPr/>
          <p:nvPr/>
        </p:nvGrpSpPr>
        <p:grpSpPr>
          <a:xfrm>
            <a:off x="772001" y="4759365"/>
            <a:ext cx="6906056" cy="723873"/>
            <a:chOff x="772001" y="4759365"/>
            <a:chExt cx="6906056" cy="723873"/>
          </a:xfrm>
        </p:grpSpPr>
        <p:grpSp>
          <p:nvGrpSpPr>
            <p:cNvPr id="21" name="Group 20">
              <a:extLst>
                <a:ext uri="{FF2B5EF4-FFF2-40B4-BE49-F238E27FC236}">
                  <a16:creationId xmlns:a16="http://schemas.microsoft.com/office/drawing/2014/main" id="{4E56DFF0-5B2D-716F-DB7A-3227102CF0FB}"/>
                </a:ext>
              </a:extLst>
            </p:cNvPr>
            <p:cNvGrpSpPr/>
            <p:nvPr/>
          </p:nvGrpSpPr>
          <p:grpSpPr>
            <a:xfrm>
              <a:off x="772001" y="4759365"/>
              <a:ext cx="6906056" cy="338554"/>
              <a:chOff x="624080" y="2906479"/>
              <a:chExt cx="11421513" cy="559914"/>
            </a:xfrm>
          </p:grpSpPr>
          <p:sp>
            <p:nvSpPr>
              <p:cNvPr id="30" name="TextBox 29">
                <a:extLst>
                  <a:ext uri="{FF2B5EF4-FFF2-40B4-BE49-F238E27FC236}">
                    <a16:creationId xmlns:a16="http://schemas.microsoft.com/office/drawing/2014/main" id="{BE6A3328-41C8-14B0-532C-DC9B2E56D50B}"/>
                  </a:ext>
                </a:extLst>
              </p:cNvPr>
              <p:cNvSpPr txBox="1"/>
              <p:nvPr/>
            </p:nvSpPr>
            <p:spPr>
              <a:xfrm>
                <a:off x="944899" y="2906479"/>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Remaining in her former employer’s 401(k) (</a:t>
                </a:r>
                <a:r>
                  <a:rPr kumimoji="0" lang="en-US" sz="1600" i="1" u="none" strike="noStrike" kern="1200" cap="none" spc="0" normalizeH="0" baseline="0" noProof="0" dirty="0">
                    <a:ln>
                      <a:noFill/>
                    </a:ln>
                    <a:solidFill>
                      <a:schemeClr val="bg1"/>
                    </a:solidFill>
                    <a:effectLst/>
                    <a:uLnTx/>
                    <a:uFillTx/>
                    <a:latin typeface="Gotham Book" panose="02000604040000020004" pitchFamily="50" charset="0"/>
                  </a:rPr>
                  <a:t>i.e</a:t>
                </a: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 not rolling over).</a:t>
                </a:r>
              </a:p>
            </p:txBody>
          </p:sp>
          <p:grpSp>
            <p:nvGrpSpPr>
              <p:cNvPr id="31" name="Group 30">
                <a:extLst>
                  <a:ext uri="{FF2B5EF4-FFF2-40B4-BE49-F238E27FC236}">
                    <a16:creationId xmlns:a16="http://schemas.microsoft.com/office/drawing/2014/main" id="{A750FFE1-7DC9-30D2-762B-F9FA17DD79FB}"/>
                  </a:ext>
                </a:extLst>
              </p:cNvPr>
              <p:cNvGrpSpPr/>
              <p:nvPr/>
            </p:nvGrpSpPr>
            <p:grpSpPr>
              <a:xfrm>
                <a:off x="624080" y="3007459"/>
                <a:ext cx="313905" cy="313905"/>
                <a:chOff x="1181047" y="3749416"/>
                <a:chExt cx="230102" cy="230102"/>
              </a:xfrm>
              <a:solidFill>
                <a:srgbClr val="FFCE34"/>
              </a:solidFill>
            </p:grpSpPr>
            <p:sp>
              <p:nvSpPr>
                <p:cNvPr id="32" name="Freeform: Shape 31">
                  <a:extLst>
                    <a:ext uri="{FF2B5EF4-FFF2-40B4-BE49-F238E27FC236}">
                      <a16:creationId xmlns:a16="http://schemas.microsoft.com/office/drawing/2014/main" id="{6F306089-7CFF-CF80-C4F9-087F33EC4C1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3" name="Freeform: Shape 32">
                  <a:extLst>
                    <a:ext uri="{FF2B5EF4-FFF2-40B4-BE49-F238E27FC236}">
                      <a16:creationId xmlns:a16="http://schemas.microsoft.com/office/drawing/2014/main" id="{292ECD3E-6634-067D-E54D-79DC00DA969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4" name="Group 33">
              <a:extLst>
                <a:ext uri="{FF2B5EF4-FFF2-40B4-BE49-F238E27FC236}">
                  <a16:creationId xmlns:a16="http://schemas.microsoft.com/office/drawing/2014/main" id="{0862B2E5-5688-385E-513E-6CB25441A87C}"/>
                </a:ext>
              </a:extLst>
            </p:cNvPr>
            <p:cNvGrpSpPr/>
            <p:nvPr/>
          </p:nvGrpSpPr>
          <p:grpSpPr>
            <a:xfrm>
              <a:off x="772001" y="5144684"/>
              <a:ext cx="6906056" cy="338554"/>
              <a:chOff x="624080" y="2906479"/>
              <a:chExt cx="11421513" cy="559914"/>
            </a:xfrm>
          </p:grpSpPr>
          <p:sp>
            <p:nvSpPr>
              <p:cNvPr id="35" name="TextBox 34">
                <a:extLst>
                  <a:ext uri="{FF2B5EF4-FFF2-40B4-BE49-F238E27FC236}">
                    <a16:creationId xmlns:a16="http://schemas.microsoft.com/office/drawing/2014/main" id="{43975F37-CE99-7FCC-B4B0-DEAE00297D33}"/>
                  </a:ext>
                </a:extLst>
              </p:cNvPr>
              <p:cNvSpPr txBox="1"/>
              <p:nvPr/>
            </p:nvSpPr>
            <p:spPr>
              <a:xfrm>
                <a:off x="944899" y="2906479"/>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Rolling over into an IRA.</a:t>
                </a:r>
              </a:p>
            </p:txBody>
          </p:sp>
          <p:grpSp>
            <p:nvGrpSpPr>
              <p:cNvPr id="36" name="Group 35">
                <a:extLst>
                  <a:ext uri="{FF2B5EF4-FFF2-40B4-BE49-F238E27FC236}">
                    <a16:creationId xmlns:a16="http://schemas.microsoft.com/office/drawing/2014/main" id="{DDD2F474-0613-C27F-1E8B-DDD11C233FE1}"/>
                  </a:ext>
                </a:extLst>
              </p:cNvPr>
              <p:cNvGrpSpPr/>
              <p:nvPr/>
            </p:nvGrpSpPr>
            <p:grpSpPr>
              <a:xfrm>
                <a:off x="624080" y="3007459"/>
                <a:ext cx="313905" cy="313905"/>
                <a:chOff x="1181047" y="3749416"/>
                <a:chExt cx="230102" cy="230102"/>
              </a:xfrm>
              <a:solidFill>
                <a:srgbClr val="FFCE34"/>
              </a:solidFill>
            </p:grpSpPr>
            <p:sp>
              <p:nvSpPr>
                <p:cNvPr id="37" name="Freeform: Shape 36">
                  <a:extLst>
                    <a:ext uri="{FF2B5EF4-FFF2-40B4-BE49-F238E27FC236}">
                      <a16:creationId xmlns:a16="http://schemas.microsoft.com/office/drawing/2014/main" id="{053A4C4D-FD1F-B6AC-7457-6D032E5B022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8" name="Freeform: Shape 37">
                  <a:extLst>
                    <a:ext uri="{FF2B5EF4-FFF2-40B4-BE49-F238E27FC236}">
                      <a16:creationId xmlns:a16="http://schemas.microsoft.com/office/drawing/2014/main" id="{CB26A468-C1F7-0C82-8F8C-F4AEB14B762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spTree>
    <p:extLst>
      <p:ext uri="{BB962C8B-B14F-4D97-AF65-F5344CB8AC3E}">
        <p14:creationId xmlns:p14="http://schemas.microsoft.com/office/powerpoint/2010/main" val="233851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anim calcmode="lin" valueType="num">
                                      <p:cBhvr>
                                        <p:cTn id="35" dur="1000" fill="hold"/>
                                        <p:tgtEl>
                                          <p:spTgt spid="39"/>
                                        </p:tgtEl>
                                        <p:attrNameLst>
                                          <p:attrName>ppt_x</p:attrName>
                                        </p:attrNameLst>
                                      </p:cBhvr>
                                      <p:tavLst>
                                        <p:tav tm="0">
                                          <p:val>
                                            <p:strVal val="#ppt_x"/>
                                          </p:val>
                                        </p:tav>
                                        <p:tav tm="100000">
                                          <p:val>
                                            <p:strVal val="#ppt_x"/>
                                          </p:val>
                                        </p:tav>
                                      </p:tavLst>
                                    </p:anim>
                                    <p:anim calcmode="lin" valueType="num">
                                      <p:cBhvr>
                                        <p:cTn id="3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4211818" y="2919352"/>
            <a:ext cx="7100086" cy="830997"/>
          </a:xfrm>
          <a:prstGeom prst="rect">
            <a:avLst/>
          </a:prstGeom>
          <a:noFill/>
        </p:spPr>
        <p:txBody>
          <a:bodyPr wrap="square" rtlCol="0">
            <a:spAutoFit/>
          </a:bodyPr>
          <a:lstStyle/>
          <a:p>
            <a:pPr lvl="0">
              <a:defRPr/>
            </a:pPr>
            <a:r>
              <a:rPr lang="en-US" sz="2400" dirty="0">
                <a:solidFill>
                  <a:schemeClr val="bg1"/>
                </a:solidFill>
                <a:latin typeface="Gotham" panose="02000604040000020004" pitchFamily="50" charset="0"/>
              </a:rPr>
              <a:t>The fees in the former employer’s 401(k) are lower than rolling over to an IRA.</a:t>
            </a:r>
          </a:p>
        </p:txBody>
      </p:sp>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880096" y="2447313"/>
              <a:ext cx="26403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Does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Avery have to recommend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that Jordan remain in the 401(k)?</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Tree>
    <p:extLst>
      <p:ext uri="{BB962C8B-B14F-4D97-AF65-F5344CB8AC3E}">
        <p14:creationId xmlns:p14="http://schemas.microsoft.com/office/powerpoint/2010/main" val="23799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080195-9B59-5F54-7A6D-E0CA5A94E154}"/>
              </a:ext>
            </a:extLst>
          </p:cNvPr>
          <p:cNvSpPr/>
          <p:nvPr/>
        </p:nvSpPr>
        <p:spPr>
          <a:xfrm>
            <a:off x="0" y="1147105"/>
            <a:ext cx="12237908" cy="16446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6DE317D0-D80E-0BB1-0B4B-3BBBAA99B0BC}"/>
              </a:ext>
            </a:extLst>
          </p:cNvPr>
          <p:cNvSpPr txBox="1"/>
          <p:nvPr/>
        </p:nvSpPr>
        <p:spPr>
          <a:xfrm>
            <a:off x="1935564" y="1451348"/>
            <a:ext cx="9344550"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Does Avery have to recommend that Jordan remain in the 401(k)?</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78785" y="1333715"/>
            <a:ext cx="1073995" cy="1073997"/>
            <a:chOff x="2893521" y="2034095"/>
            <a:chExt cx="792480" cy="792480"/>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91734" y="2059394"/>
              <a:ext cx="613635" cy="681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nvGrpSpPr>
          <p:cNvPr id="15" name="Group 14">
            <a:extLst>
              <a:ext uri="{FF2B5EF4-FFF2-40B4-BE49-F238E27FC236}">
                <a16:creationId xmlns:a16="http://schemas.microsoft.com/office/drawing/2014/main" id="{3518ED67-CBD4-DEBE-FC5B-498225510393}"/>
              </a:ext>
            </a:extLst>
          </p:cNvPr>
          <p:cNvGrpSpPr/>
          <p:nvPr/>
        </p:nvGrpSpPr>
        <p:grpSpPr>
          <a:xfrm>
            <a:off x="643359" y="3097949"/>
            <a:ext cx="2215955" cy="542557"/>
            <a:chOff x="6079507" y="1558977"/>
            <a:chExt cx="945977" cy="675340"/>
          </a:xfrm>
        </p:grpSpPr>
        <p:sp>
          <p:nvSpPr>
            <p:cNvPr id="16" name="Rectangle 15">
              <a:extLst>
                <a:ext uri="{FF2B5EF4-FFF2-40B4-BE49-F238E27FC236}">
                  <a16:creationId xmlns:a16="http://schemas.microsoft.com/office/drawing/2014/main" id="{ABBB7EED-D5E8-9639-E568-FD5B9B6BF82B}"/>
                </a:ext>
              </a:extLst>
            </p:cNvPr>
            <p:cNvSpPr/>
            <p:nvPr/>
          </p:nvSpPr>
          <p:spPr>
            <a:xfrm>
              <a:off x="6079507" y="1558977"/>
              <a:ext cx="898002"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extBox 16">
              <a:extLst>
                <a:ext uri="{FF2B5EF4-FFF2-40B4-BE49-F238E27FC236}">
                  <a16:creationId xmlns:a16="http://schemas.microsoft.com/office/drawing/2014/main" id="{DF7F4B54-E852-827E-62A8-1C18990D602E}"/>
                </a:ext>
              </a:extLst>
            </p:cNvPr>
            <p:cNvSpPr txBox="1"/>
            <p:nvPr/>
          </p:nvSpPr>
          <p:spPr>
            <a:xfrm>
              <a:off x="6100190" y="1584550"/>
              <a:ext cx="925294" cy="574651"/>
            </a:xfrm>
            <a:prstGeom prst="rect">
              <a:avLst/>
            </a:prstGeom>
            <a:noFill/>
          </p:spPr>
          <p:txBody>
            <a:bodyPr wrap="square" rtlCol="0">
              <a:spAutoFit/>
            </a:bodyPr>
            <a:lstStyle/>
            <a:p>
              <a:r>
                <a:rPr lang="en-US" sz="2400" dirty="0">
                  <a:latin typeface="Gotham" panose="02000604040000020004" pitchFamily="50" charset="0"/>
                </a:rPr>
                <a:t>Answer: No </a:t>
              </a:r>
            </a:p>
          </p:txBody>
        </p:sp>
      </p:grpSp>
      <p:grpSp>
        <p:nvGrpSpPr>
          <p:cNvPr id="22" name="Group 21">
            <a:extLst>
              <a:ext uri="{FF2B5EF4-FFF2-40B4-BE49-F238E27FC236}">
                <a16:creationId xmlns:a16="http://schemas.microsoft.com/office/drawing/2014/main" id="{C55FC4AE-A392-67B7-3194-3209AC94D021}"/>
              </a:ext>
            </a:extLst>
          </p:cNvPr>
          <p:cNvGrpSpPr/>
          <p:nvPr/>
        </p:nvGrpSpPr>
        <p:grpSpPr>
          <a:xfrm>
            <a:off x="658857" y="3805405"/>
            <a:ext cx="10267448" cy="369332"/>
            <a:chOff x="558967" y="3753780"/>
            <a:chExt cx="10267448" cy="369332"/>
          </a:xfrm>
        </p:grpSpPr>
        <p:sp>
          <p:nvSpPr>
            <p:cNvPr id="23" name="TextBox 22">
              <a:extLst>
                <a:ext uri="{FF2B5EF4-FFF2-40B4-BE49-F238E27FC236}">
                  <a16:creationId xmlns:a16="http://schemas.microsoft.com/office/drawing/2014/main" id="{F02801AE-BFF5-D948-01CF-CCCD5A6F526D}"/>
                </a:ext>
              </a:extLst>
            </p:cNvPr>
            <p:cNvSpPr txBox="1"/>
            <p:nvPr/>
          </p:nvSpPr>
          <p:spPr>
            <a:xfrm>
              <a:off x="824544" y="3753780"/>
              <a:ext cx="100018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Costs are always a relevant factor. But they should not be the only consideration. </a:t>
              </a:r>
            </a:p>
          </p:txBody>
        </p:sp>
        <p:grpSp>
          <p:nvGrpSpPr>
            <p:cNvPr id="29" name="Group 28">
              <a:extLst>
                <a:ext uri="{FF2B5EF4-FFF2-40B4-BE49-F238E27FC236}">
                  <a16:creationId xmlns:a16="http://schemas.microsoft.com/office/drawing/2014/main" id="{E6565C06-2D35-715D-E7D1-53651B68AEDF}"/>
                </a:ext>
              </a:extLst>
            </p:cNvPr>
            <p:cNvGrpSpPr/>
            <p:nvPr/>
          </p:nvGrpSpPr>
          <p:grpSpPr>
            <a:xfrm>
              <a:off x="558967" y="3799554"/>
              <a:ext cx="275649" cy="275649"/>
              <a:chOff x="1181047" y="3749416"/>
              <a:chExt cx="230102" cy="230102"/>
            </a:xfrm>
            <a:solidFill>
              <a:srgbClr val="FFCE34"/>
            </a:solidFill>
          </p:grpSpPr>
          <p:sp>
            <p:nvSpPr>
              <p:cNvPr id="30" name="Freeform: Shape 29">
                <a:extLst>
                  <a:ext uri="{FF2B5EF4-FFF2-40B4-BE49-F238E27FC236}">
                    <a16:creationId xmlns:a16="http://schemas.microsoft.com/office/drawing/2014/main" id="{6CF8BD97-01F0-D667-A606-83167708DD5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774A46A-D3A4-F4CD-4F4A-5B9925D63BD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04E11FED-AAA8-7025-E9D3-6F1DC0DF7AB5}"/>
              </a:ext>
            </a:extLst>
          </p:cNvPr>
          <p:cNvGrpSpPr/>
          <p:nvPr/>
        </p:nvGrpSpPr>
        <p:grpSpPr>
          <a:xfrm>
            <a:off x="658857" y="4319936"/>
            <a:ext cx="10874286" cy="646331"/>
            <a:chOff x="558967" y="3753780"/>
            <a:chExt cx="10874286" cy="646331"/>
          </a:xfrm>
        </p:grpSpPr>
        <p:sp>
          <p:nvSpPr>
            <p:cNvPr id="34" name="TextBox 33">
              <a:extLst>
                <a:ext uri="{FF2B5EF4-FFF2-40B4-BE49-F238E27FC236}">
                  <a16:creationId xmlns:a16="http://schemas.microsoft.com/office/drawing/2014/main" id="{2E85A6E9-74A1-C841-8831-E437A54F2311}"/>
                </a:ext>
              </a:extLst>
            </p:cNvPr>
            <p:cNvSpPr txBox="1"/>
            <p:nvPr/>
          </p:nvSpPr>
          <p:spPr>
            <a:xfrm>
              <a:off x="824544" y="3753780"/>
              <a:ext cx="106087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 recommendation that is more expensive than an alternative could be in the Client’s best interests depending on the Client’s circumstances.</a:t>
              </a:r>
            </a:p>
          </p:txBody>
        </p:sp>
        <p:grpSp>
          <p:nvGrpSpPr>
            <p:cNvPr id="35" name="Group 34">
              <a:extLst>
                <a:ext uri="{FF2B5EF4-FFF2-40B4-BE49-F238E27FC236}">
                  <a16:creationId xmlns:a16="http://schemas.microsoft.com/office/drawing/2014/main" id="{561B2BE3-CFB6-0398-1EF2-9280F2E05942}"/>
                </a:ext>
              </a:extLst>
            </p:cNvPr>
            <p:cNvGrpSpPr/>
            <p:nvPr/>
          </p:nvGrpSpPr>
          <p:grpSpPr>
            <a:xfrm>
              <a:off x="558967" y="3799554"/>
              <a:ext cx="275649" cy="275649"/>
              <a:chOff x="1181047" y="3749416"/>
              <a:chExt cx="230102" cy="230102"/>
            </a:xfrm>
            <a:solidFill>
              <a:srgbClr val="FFCE34"/>
            </a:solidFill>
          </p:grpSpPr>
          <p:sp>
            <p:nvSpPr>
              <p:cNvPr id="36" name="Freeform: Shape 35">
                <a:extLst>
                  <a:ext uri="{FF2B5EF4-FFF2-40B4-BE49-F238E27FC236}">
                    <a16:creationId xmlns:a16="http://schemas.microsoft.com/office/drawing/2014/main" id="{CCA21BFC-9AEA-099E-63C9-28E8610F463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F2BF64B-71E7-14E4-3C07-17BED4BDF32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8" name="Group 37">
            <a:extLst>
              <a:ext uri="{FF2B5EF4-FFF2-40B4-BE49-F238E27FC236}">
                <a16:creationId xmlns:a16="http://schemas.microsoft.com/office/drawing/2014/main" id="{39CBCF92-1FC2-6661-2199-41CBFBA1E531}"/>
              </a:ext>
            </a:extLst>
          </p:cNvPr>
          <p:cNvGrpSpPr/>
          <p:nvPr/>
        </p:nvGrpSpPr>
        <p:grpSpPr>
          <a:xfrm>
            <a:off x="658857" y="5080467"/>
            <a:ext cx="10994709" cy="646331"/>
            <a:chOff x="558967" y="3753780"/>
            <a:chExt cx="10994709" cy="646331"/>
          </a:xfrm>
        </p:grpSpPr>
        <p:sp>
          <p:nvSpPr>
            <p:cNvPr id="39" name="TextBox 38">
              <a:extLst>
                <a:ext uri="{FF2B5EF4-FFF2-40B4-BE49-F238E27FC236}">
                  <a16:creationId xmlns:a16="http://schemas.microsoft.com/office/drawing/2014/main" id="{95900D41-5DEA-B52F-402B-9728F7353F53}"/>
                </a:ext>
              </a:extLst>
            </p:cNvPr>
            <p:cNvSpPr txBox="1"/>
            <p:nvPr/>
          </p:nvSpPr>
          <p:spPr>
            <a:xfrm>
              <a:off x="824544" y="3753780"/>
              <a:ext cx="107291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For example, if Jordan decided she wanted more active management than her 401(k) provided or wanted to engage in financial planning.</a:t>
              </a:r>
            </a:p>
          </p:txBody>
        </p:sp>
        <p:grpSp>
          <p:nvGrpSpPr>
            <p:cNvPr id="40" name="Group 39">
              <a:extLst>
                <a:ext uri="{FF2B5EF4-FFF2-40B4-BE49-F238E27FC236}">
                  <a16:creationId xmlns:a16="http://schemas.microsoft.com/office/drawing/2014/main" id="{BCF0D86C-EF23-EBF7-5760-85D58FFF42F1}"/>
                </a:ext>
              </a:extLst>
            </p:cNvPr>
            <p:cNvGrpSpPr/>
            <p:nvPr/>
          </p:nvGrpSpPr>
          <p:grpSpPr>
            <a:xfrm>
              <a:off x="558967" y="3799554"/>
              <a:ext cx="275649" cy="275649"/>
              <a:chOff x="1181047" y="3749416"/>
              <a:chExt cx="230102" cy="230102"/>
            </a:xfrm>
            <a:solidFill>
              <a:srgbClr val="FFCE34"/>
            </a:solidFill>
          </p:grpSpPr>
          <p:sp>
            <p:nvSpPr>
              <p:cNvPr id="41" name="Freeform: Shape 40">
                <a:extLst>
                  <a:ext uri="{FF2B5EF4-FFF2-40B4-BE49-F238E27FC236}">
                    <a16:creationId xmlns:a16="http://schemas.microsoft.com/office/drawing/2014/main" id="{97831E1D-A380-0A7C-1FB5-C631F6A13E9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B696EB1-C42B-BCD0-2B54-1FEF83986B5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8463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Gotham" panose="02000604040000020004" pitchFamily="50" charset="0"/>
                  <a:ea typeface="+mn-ea"/>
                  <a:cs typeface="+mn-cs"/>
                </a:rPr>
                <a:t>Getting the Most Out of This Course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C6FB5DFC-3B26-1760-1812-57A0B2A5B06D}"/>
              </a:ext>
            </a:extLst>
          </p:cNvPr>
          <p:cNvGrpSpPr/>
          <p:nvPr/>
        </p:nvGrpSpPr>
        <p:grpSpPr>
          <a:xfrm>
            <a:off x="590897" y="1574098"/>
            <a:ext cx="11010205" cy="3591721"/>
            <a:chOff x="643361" y="2133600"/>
            <a:chExt cx="10829078" cy="2184400"/>
          </a:xfrm>
        </p:grpSpPr>
        <p:sp>
          <p:nvSpPr>
            <p:cNvPr id="14" name="Rectangle 13">
              <a:extLst>
                <a:ext uri="{FF2B5EF4-FFF2-40B4-BE49-F238E27FC236}">
                  <a16:creationId xmlns:a16="http://schemas.microsoft.com/office/drawing/2014/main" id="{258098DC-9A1D-0D5B-B097-2D21B32694FD}"/>
                </a:ext>
              </a:extLst>
            </p:cNvPr>
            <p:cNvSpPr/>
            <p:nvPr/>
          </p:nvSpPr>
          <p:spPr>
            <a:xfrm>
              <a:off x="643361" y="2133600"/>
              <a:ext cx="5414539" cy="218440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746FAF-1C55-21B6-5F96-66E64CD590F5}"/>
                </a:ext>
              </a:extLst>
            </p:cNvPr>
            <p:cNvSpPr/>
            <p:nvPr/>
          </p:nvSpPr>
          <p:spPr>
            <a:xfrm>
              <a:off x="6057900" y="2133600"/>
              <a:ext cx="5414539" cy="218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8DB1297B-F4EF-F6E4-2AC9-68B1882BA5D5}"/>
              </a:ext>
            </a:extLst>
          </p:cNvPr>
          <p:cNvSpPr txBox="1"/>
          <p:nvPr/>
        </p:nvSpPr>
        <p:spPr>
          <a:xfrm>
            <a:off x="823033" y="2151198"/>
            <a:ext cx="4853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Engage Actively</a:t>
            </a:r>
          </a:p>
        </p:txBody>
      </p:sp>
      <p:sp>
        <p:nvSpPr>
          <p:cNvPr id="19" name="TextBox 18">
            <a:extLst>
              <a:ext uri="{FF2B5EF4-FFF2-40B4-BE49-F238E27FC236}">
                <a16:creationId xmlns:a16="http://schemas.microsoft.com/office/drawing/2014/main" id="{629492A9-80AF-91F0-BF9A-371264193310}"/>
              </a:ext>
            </a:extLst>
          </p:cNvPr>
          <p:cNvSpPr txBox="1"/>
          <p:nvPr/>
        </p:nvSpPr>
        <p:spPr>
          <a:xfrm>
            <a:off x="6392322" y="2151198"/>
            <a:ext cx="4853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Supplemental Information</a:t>
            </a:r>
          </a:p>
        </p:txBody>
      </p:sp>
      <p:sp>
        <p:nvSpPr>
          <p:cNvPr id="25" name="TextBox 24">
            <a:extLst>
              <a:ext uri="{FF2B5EF4-FFF2-40B4-BE49-F238E27FC236}">
                <a16:creationId xmlns:a16="http://schemas.microsoft.com/office/drawing/2014/main" id="{3FD3D75D-3E9F-D717-8C3D-7C0F14410463}"/>
              </a:ext>
            </a:extLst>
          </p:cNvPr>
          <p:cNvSpPr txBox="1"/>
          <p:nvPr/>
        </p:nvSpPr>
        <p:spPr>
          <a:xfrm>
            <a:off x="997065" y="2649901"/>
            <a:ext cx="461524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Medium" panose="02000604030000020004" pitchFamily="50" charset="0"/>
              </a:rPr>
              <a:t>Throughout this course, you'll encounter various questions and real-world scenarios. Try your best to answer them and participate fully before proceeding to the next slide.</a:t>
            </a:r>
          </a:p>
        </p:txBody>
      </p:sp>
      <p:sp>
        <p:nvSpPr>
          <p:cNvPr id="26" name="TextBox 25">
            <a:extLst>
              <a:ext uri="{FF2B5EF4-FFF2-40B4-BE49-F238E27FC236}">
                <a16:creationId xmlns:a16="http://schemas.microsoft.com/office/drawing/2014/main" id="{186AE950-6FD0-DB49-586B-D73C4FD99409}"/>
              </a:ext>
            </a:extLst>
          </p:cNvPr>
          <p:cNvSpPr txBox="1"/>
          <p:nvPr/>
        </p:nvSpPr>
        <p:spPr>
          <a:xfrm>
            <a:off x="6392322" y="2649901"/>
            <a:ext cx="48539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Read the supplemental information carefully. It contains valuable insights and details that will aid your understanding.</a:t>
            </a:r>
          </a:p>
        </p:txBody>
      </p:sp>
    </p:spTree>
    <p:extLst>
      <p:ext uri="{BB962C8B-B14F-4D97-AF65-F5344CB8AC3E}">
        <p14:creationId xmlns:p14="http://schemas.microsoft.com/office/powerpoint/2010/main" val="25687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DFD7B7-F1AC-AF38-2008-93D3265A675D}"/>
              </a:ext>
            </a:extLst>
          </p:cNvPr>
          <p:cNvSpPr/>
          <p:nvPr/>
        </p:nvSpPr>
        <p:spPr>
          <a:xfrm flipH="1">
            <a:off x="-1" y="1580659"/>
            <a:ext cx="12192000" cy="4828518"/>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931492"/>
            <a:ext cx="7031271"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5. Presenting the Financial Advice Recommendation and</a:t>
            </a:r>
          </a:p>
        </p:txBody>
      </p:sp>
      <p:sp>
        <p:nvSpPr>
          <p:cNvPr id="20" name="TextBox 19">
            <a:extLst>
              <a:ext uri="{FF2B5EF4-FFF2-40B4-BE49-F238E27FC236}">
                <a16:creationId xmlns:a16="http://schemas.microsoft.com/office/drawing/2014/main" id="{4D9F1519-4DA9-2950-9531-9020DC6E760F}"/>
              </a:ext>
            </a:extLst>
          </p:cNvPr>
          <p:cNvSpPr txBox="1"/>
          <p:nvPr/>
        </p:nvSpPr>
        <p:spPr>
          <a:xfrm>
            <a:off x="690909" y="2833589"/>
            <a:ext cx="7031271"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6. Implementing the Financial Advice Recommendation</a:t>
            </a:r>
          </a:p>
        </p:txBody>
      </p:sp>
      <p:grpSp>
        <p:nvGrpSpPr>
          <p:cNvPr id="22" name="Group 21">
            <a:extLst>
              <a:ext uri="{FF2B5EF4-FFF2-40B4-BE49-F238E27FC236}">
                <a16:creationId xmlns:a16="http://schemas.microsoft.com/office/drawing/2014/main" id="{3362884E-155B-18E1-86FC-CEFA2C2726AF}"/>
              </a:ext>
            </a:extLst>
          </p:cNvPr>
          <p:cNvGrpSpPr/>
          <p:nvPr/>
        </p:nvGrpSpPr>
        <p:grpSpPr>
          <a:xfrm>
            <a:off x="772001" y="3734095"/>
            <a:ext cx="6906056" cy="338554"/>
            <a:chOff x="624080" y="2880848"/>
            <a:chExt cx="11421513" cy="559914"/>
          </a:xfrm>
        </p:grpSpPr>
        <p:sp>
          <p:nvSpPr>
            <p:cNvPr id="23" name="TextBox 22">
              <a:extLst>
                <a:ext uri="{FF2B5EF4-FFF2-40B4-BE49-F238E27FC236}">
                  <a16:creationId xmlns:a16="http://schemas.microsoft.com/office/drawing/2014/main" id="{2FC10DAE-4044-4A0F-E6C9-16238E65DF11}"/>
                </a:ext>
              </a:extLst>
            </p:cNvPr>
            <p:cNvSpPr txBox="1"/>
            <p:nvPr/>
          </p:nvSpPr>
          <p:spPr>
            <a:xfrm>
              <a:off x="944899" y="2880848"/>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These steps sometimes occur simultaneously.</a:t>
              </a:r>
            </a:p>
          </p:txBody>
        </p:sp>
        <p:grpSp>
          <p:nvGrpSpPr>
            <p:cNvPr id="40" name="Group 39">
              <a:extLst>
                <a:ext uri="{FF2B5EF4-FFF2-40B4-BE49-F238E27FC236}">
                  <a16:creationId xmlns:a16="http://schemas.microsoft.com/office/drawing/2014/main" id="{53F52610-439D-E797-8A10-697A29D5E539}"/>
                </a:ext>
              </a:extLst>
            </p:cNvPr>
            <p:cNvGrpSpPr/>
            <p:nvPr/>
          </p:nvGrpSpPr>
          <p:grpSpPr>
            <a:xfrm>
              <a:off x="624080" y="3007459"/>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E7A2816C-42FD-D546-C23F-E9163B5590B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2" name="Freeform: Shape 41">
                <a:extLst>
                  <a:ext uri="{FF2B5EF4-FFF2-40B4-BE49-F238E27FC236}">
                    <a16:creationId xmlns:a16="http://schemas.microsoft.com/office/drawing/2014/main" id="{50F86620-0AC7-6D05-71EC-BABE1DCF816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3" name="Group 42">
            <a:extLst>
              <a:ext uri="{FF2B5EF4-FFF2-40B4-BE49-F238E27FC236}">
                <a16:creationId xmlns:a16="http://schemas.microsoft.com/office/drawing/2014/main" id="{49FB3027-7660-912D-8F0B-4C4AD5BD3085}"/>
              </a:ext>
            </a:extLst>
          </p:cNvPr>
          <p:cNvGrpSpPr/>
          <p:nvPr/>
        </p:nvGrpSpPr>
        <p:grpSpPr>
          <a:xfrm>
            <a:off x="767821" y="4103246"/>
            <a:ext cx="6906056" cy="338554"/>
            <a:chOff x="624080" y="2880848"/>
            <a:chExt cx="11421513" cy="559914"/>
          </a:xfrm>
        </p:grpSpPr>
        <p:sp>
          <p:nvSpPr>
            <p:cNvPr id="44" name="TextBox 43">
              <a:extLst>
                <a:ext uri="{FF2B5EF4-FFF2-40B4-BE49-F238E27FC236}">
                  <a16:creationId xmlns:a16="http://schemas.microsoft.com/office/drawing/2014/main" id="{F7A30F78-2A63-EFCA-1204-C544AFA3DF43}"/>
                </a:ext>
              </a:extLst>
            </p:cNvPr>
            <p:cNvSpPr txBox="1"/>
            <p:nvPr/>
          </p:nvSpPr>
          <p:spPr>
            <a:xfrm>
              <a:off x="944899" y="2880848"/>
              <a:ext cx="11100694" cy="559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Implementation is not always part of the scope of engagement.</a:t>
              </a:r>
            </a:p>
          </p:txBody>
        </p:sp>
        <p:grpSp>
          <p:nvGrpSpPr>
            <p:cNvPr id="45" name="Group 44">
              <a:extLst>
                <a:ext uri="{FF2B5EF4-FFF2-40B4-BE49-F238E27FC236}">
                  <a16:creationId xmlns:a16="http://schemas.microsoft.com/office/drawing/2014/main" id="{27BFA91B-5CF3-0CF5-4648-8ADE207F4764}"/>
                </a:ext>
              </a:extLst>
            </p:cNvPr>
            <p:cNvGrpSpPr/>
            <p:nvPr/>
          </p:nvGrpSpPr>
          <p:grpSpPr>
            <a:xfrm>
              <a:off x="624080" y="3007459"/>
              <a:ext cx="313905" cy="313905"/>
              <a:chOff x="1181047" y="3749416"/>
              <a:chExt cx="230102" cy="230102"/>
            </a:xfrm>
            <a:solidFill>
              <a:srgbClr val="FFCE34"/>
            </a:solidFill>
          </p:grpSpPr>
          <p:sp>
            <p:nvSpPr>
              <p:cNvPr id="47" name="Freeform: Shape 46">
                <a:extLst>
                  <a:ext uri="{FF2B5EF4-FFF2-40B4-BE49-F238E27FC236}">
                    <a16:creationId xmlns:a16="http://schemas.microsoft.com/office/drawing/2014/main" id="{C8DD63AD-F4DD-85F2-17DE-AAA06DD38A5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8" name="Freeform: Shape 47">
                <a:extLst>
                  <a:ext uri="{FF2B5EF4-FFF2-40B4-BE49-F238E27FC236}">
                    <a16:creationId xmlns:a16="http://schemas.microsoft.com/office/drawing/2014/main" id="{907DEE1E-3473-173A-0841-A359EF179CF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
        <p:nvSpPr>
          <p:cNvPr id="49" name="TextBox 48">
            <a:extLst>
              <a:ext uri="{FF2B5EF4-FFF2-40B4-BE49-F238E27FC236}">
                <a16:creationId xmlns:a16="http://schemas.microsoft.com/office/drawing/2014/main" id="{F3E81448-8776-2C0D-78C0-D2A7BF457DC0}"/>
              </a:ext>
            </a:extLst>
          </p:cNvPr>
          <p:cNvSpPr txBox="1"/>
          <p:nvPr/>
        </p:nvSpPr>
        <p:spPr>
          <a:xfrm>
            <a:off x="706409" y="4657275"/>
            <a:ext cx="7031270" cy="1015663"/>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Does Avery need to document her recommendation as part of presenting and implementing the Financial Advice?</a:t>
            </a:r>
          </a:p>
        </p:txBody>
      </p:sp>
      <p:pic>
        <p:nvPicPr>
          <p:cNvPr id="3" name="Picture 2">
            <a:extLst>
              <a:ext uri="{FF2B5EF4-FFF2-40B4-BE49-F238E27FC236}">
                <a16:creationId xmlns:a16="http://schemas.microsoft.com/office/drawing/2014/main" id="{B551B5CD-08A2-B1F9-9A16-1D999DAB1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828" y="864778"/>
            <a:ext cx="7824142" cy="5218704"/>
          </a:xfrm>
          <a:prstGeom prst="rect">
            <a:avLst/>
          </a:prstGeom>
        </p:spPr>
      </p:pic>
    </p:spTree>
    <p:extLst>
      <p:ext uri="{BB962C8B-B14F-4D97-AF65-F5344CB8AC3E}">
        <p14:creationId xmlns:p14="http://schemas.microsoft.com/office/powerpoint/2010/main" val="38067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P spid="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A875212-29D3-5567-9B87-6F82FF1C86E5}"/>
              </a:ext>
            </a:extLst>
          </p:cNvPr>
          <p:cNvPicPr>
            <a:picLocks noChangeAspect="1"/>
          </p:cNvPicPr>
          <p:nvPr/>
        </p:nvPicPr>
        <p:blipFill rotWithShape="1">
          <a:blip r:embed="rId3">
            <a:extLst>
              <a:ext uri="{28A0092B-C50C-407E-A947-70E740481C1C}">
                <a14:useLocalDpi xmlns:a14="http://schemas.microsoft.com/office/drawing/2010/main" val="0"/>
              </a:ext>
            </a:extLst>
          </a:blip>
          <a:srcRect r="-2717"/>
          <a:stretch/>
        </p:blipFill>
        <p:spPr>
          <a:xfrm>
            <a:off x="-10099" y="1179482"/>
            <a:ext cx="6933525" cy="4517275"/>
          </a:xfrm>
          <a:prstGeom prst="rect">
            <a:avLst/>
          </a:prstGeom>
        </p:spPr>
      </p:pic>
      <p:sp>
        <p:nvSpPr>
          <p:cNvPr id="14" name="Rectangle 13">
            <a:extLst>
              <a:ext uri="{FF2B5EF4-FFF2-40B4-BE49-F238E27FC236}">
                <a16:creationId xmlns:a16="http://schemas.microsoft.com/office/drawing/2014/main" id="{90B5751C-C20C-9540-51E4-96BBEC5A60C7}"/>
              </a:ext>
            </a:extLst>
          </p:cNvPr>
          <p:cNvSpPr/>
          <p:nvPr/>
        </p:nvSpPr>
        <p:spPr>
          <a:xfrm>
            <a:off x="108488" y="1179483"/>
            <a:ext cx="12083511" cy="4517275"/>
          </a:xfrm>
          <a:prstGeom prst="rect">
            <a:avLst/>
          </a:prstGeom>
          <a:gradFill>
            <a:gsLst>
              <a:gs pos="0">
                <a:schemeClr val="tx1">
                  <a:alpha val="0"/>
                </a:schemeClr>
              </a:gs>
              <a:gs pos="50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Documenting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2" name="Group 31">
            <a:extLst>
              <a:ext uri="{FF2B5EF4-FFF2-40B4-BE49-F238E27FC236}">
                <a16:creationId xmlns:a16="http://schemas.microsoft.com/office/drawing/2014/main" id="{5C8EF0B0-F02E-DCFD-3451-8C4310650083}"/>
              </a:ext>
            </a:extLst>
          </p:cNvPr>
          <p:cNvGrpSpPr/>
          <p:nvPr/>
        </p:nvGrpSpPr>
        <p:grpSpPr>
          <a:xfrm>
            <a:off x="5283379" y="1623332"/>
            <a:ext cx="7090727" cy="830997"/>
            <a:chOff x="803981" y="3012756"/>
            <a:chExt cx="7090727" cy="830997"/>
          </a:xfrm>
        </p:grpSpPr>
        <p:sp>
          <p:nvSpPr>
            <p:cNvPr id="15" name="TextBox 14">
              <a:extLst>
                <a:ext uri="{FF2B5EF4-FFF2-40B4-BE49-F238E27FC236}">
                  <a16:creationId xmlns:a16="http://schemas.microsoft.com/office/drawing/2014/main" id="{9DE5BB81-5101-CABC-D539-C942DBE758F5}"/>
                </a:ext>
              </a:extLst>
            </p:cNvPr>
            <p:cNvSpPr txBox="1"/>
            <p:nvPr/>
          </p:nvSpPr>
          <p:spPr>
            <a:xfrm>
              <a:off x="1677339" y="3012756"/>
              <a:ext cx="6217369"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Best practice: When in doubt, DOCUMENT!</a:t>
              </a: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5231875" y="2657738"/>
            <a:ext cx="6360856" cy="2554545"/>
          </a:xfrm>
          <a:prstGeom prst="rect">
            <a:avLst/>
          </a:prstGeom>
          <a:noFill/>
        </p:spPr>
        <p:txBody>
          <a:bodyPr wrap="square" rtlCol="0">
            <a:spAutoFit/>
          </a:bodyPr>
          <a:lstStyle/>
          <a:p>
            <a:pPr lvl="0">
              <a:defRPr/>
            </a:pPr>
            <a:r>
              <a:rPr lang="en-US" sz="1600" dirty="0">
                <a:solidFill>
                  <a:schemeClr val="bg1"/>
                </a:solidFill>
                <a:latin typeface="Gotham Book" panose="02000604040000020004" pitchFamily="50" charset="0"/>
              </a:rPr>
              <a:t>A CFP® professional should consider maintaining documents or providing documents to Clients that demonstrate compliance with the </a:t>
            </a:r>
            <a:r>
              <a:rPr lang="en-US" sz="1600" i="1" dirty="0">
                <a:solidFill>
                  <a:schemeClr val="bg1"/>
                </a:solidFill>
                <a:latin typeface="Gotham Book" panose="02000604040000020004" pitchFamily="50" charset="0"/>
              </a:rPr>
              <a:t>Code and Standards</a:t>
            </a:r>
            <a:r>
              <a:rPr lang="en-US" sz="1600" dirty="0">
                <a:solidFill>
                  <a:schemeClr val="bg1"/>
                </a:solidFill>
                <a:latin typeface="Gotham Book" panose="02000604040000020004" pitchFamily="50" charset="0"/>
              </a:rPr>
              <a:t>, even when not explicitly required by law, regulation, or the </a:t>
            </a:r>
            <a:r>
              <a:rPr lang="en-US" sz="1600" i="1" dirty="0">
                <a:solidFill>
                  <a:schemeClr val="bg1"/>
                </a:solidFill>
                <a:latin typeface="Gotham Book" panose="02000604040000020004" pitchFamily="50" charset="0"/>
              </a:rPr>
              <a:t>Code and Standards. </a:t>
            </a:r>
          </a:p>
          <a:p>
            <a:pPr lvl="0">
              <a:defRPr/>
            </a:pPr>
            <a:endParaRPr lang="en-US" sz="1600" dirty="0">
              <a:solidFill>
                <a:schemeClr val="bg1"/>
              </a:solidFill>
              <a:latin typeface="Gotham Book" panose="02000604040000020004" pitchFamily="50" charset="0"/>
            </a:endParaRPr>
          </a:p>
          <a:p>
            <a:pPr lvl="0">
              <a:defRPr/>
            </a:pPr>
            <a:r>
              <a:rPr lang="en-US" sz="1600" dirty="0">
                <a:solidFill>
                  <a:schemeClr val="bg1"/>
                </a:solidFill>
                <a:latin typeface="Gotham Book" panose="02000604040000020004" pitchFamily="50" charset="0"/>
              </a:rPr>
              <a:t>CFP® professionals also should be mindful of the Duty to Provide Information to a Client in writing, as set forth in Standard A.10.b. of the </a:t>
            </a:r>
            <a:r>
              <a:rPr lang="en-US" sz="1600" i="1" dirty="0">
                <a:solidFill>
                  <a:schemeClr val="bg1"/>
                </a:solidFill>
                <a:latin typeface="Gotham Book" panose="02000604040000020004" pitchFamily="50" charset="0"/>
              </a:rPr>
              <a:t>Code and Standards</a:t>
            </a:r>
            <a:r>
              <a:rPr lang="en-US" sz="1600" dirty="0">
                <a:solidFill>
                  <a:schemeClr val="bg1"/>
                </a:solidFill>
                <a:latin typeface="Gotham Book" panose="02000604040000020004" pitchFamily="50" charset="0"/>
              </a:rPr>
              <a:t>, when providing or required to provide Financial Planning. </a:t>
            </a:r>
          </a:p>
        </p:txBody>
      </p:sp>
    </p:spTree>
    <p:extLst>
      <p:ext uri="{BB962C8B-B14F-4D97-AF65-F5344CB8AC3E}">
        <p14:creationId xmlns:p14="http://schemas.microsoft.com/office/powerpoint/2010/main" val="191114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84048E5-D700-25B8-B9D7-E38E1147829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50969" y="1577006"/>
            <a:ext cx="7402437" cy="4148879"/>
          </a:xfrm>
          <a:prstGeom prst="rect">
            <a:avLst/>
          </a:prstGeom>
        </p:spPr>
      </p:pic>
      <p:sp>
        <p:nvSpPr>
          <p:cNvPr id="19" name="Rectangle 18">
            <a:extLst>
              <a:ext uri="{FF2B5EF4-FFF2-40B4-BE49-F238E27FC236}">
                <a16:creationId xmlns:a16="http://schemas.microsoft.com/office/drawing/2014/main" id="{B5DFD7B7-F1AC-AF38-2008-93D3265A675D}"/>
              </a:ext>
            </a:extLst>
          </p:cNvPr>
          <p:cNvSpPr/>
          <p:nvPr/>
        </p:nvSpPr>
        <p:spPr>
          <a:xfrm flipH="1">
            <a:off x="0" y="1580659"/>
            <a:ext cx="12192000" cy="4145227"/>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Fulfilling the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BC86EA2E-4DF5-782A-136D-92D1548ED469}"/>
              </a:ext>
            </a:extLst>
          </p:cNvPr>
          <p:cNvSpPr txBox="1"/>
          <p:nvPr/>
        </p:nvSpPr>
        <p:spPr>
          <a:xfrm>
            <a:off x="728459" y="1049048"/>
            <a:ext cx="10962892" cy="400110"/>
          </a:xfrm>
          <a:prstGeom prst="rect">
            <a:avLst/>
          </a:prstGeom>
          <a:noFill/>
        </p:spPr>
        <p:txBody>
          <a:bodyPr wrap="square" rtlCol="0">
            <a:spAutoFit/>
          </a:bodyPr>
          <a:lstStyle/>
          <a:p>
            <a:r>
              <a:rPr lang="en-US" sz="2000" b="1" dirty="0">
                <a:latin typeface="Gotham Book" panose="02000604040000020004" pitchFamily="50" charset="0"/>
              </a:rPr>
              <a:t>Let’s follow Avery as she fulfills her Duty of Care to Jordan.</a:t>
            </a: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931490"/>
            <a:ext cx="7254409" cy="830997"/>
          </a:xfrm>
          <a:prstGeom prst="rect">
            <a:avLst/>
          </a:prstGeom>
          <a:noFill/>
        </p:spPr>
        <p:txBody>
          <a:bodyPr wrap="square" rtlCol="0">
            <a:spAutoFit/>
          </a:bodyPr>
          <a:lstStyle/>
          <a:p>
            <a:r>
              <a:rPr lang="en-US" sz="2400" dirty="0">
                <a:solidFill>
                  <a:srgbClr val="FFCE34"/>
                </a:solidFill>
                <a:latin typeface="Gotham" panose="02000604040000020004" pitchFamily="50" charset="0"/>
              </a:rPr>
              <a:t>7. Considering whether Monitoring and Updating are required</a:t>
            </a:r>
          </a:p>
        </p:txBody>
      </p:sp>
      <p:sp>
        <p:nvSpPr>
          <p:cNvPr id="18" name="TextBox 17">
            <a:extLst>
              <a:ext uri="{FF2B5EF4-FFF2-40B4-BE49-F238E27FC236}">
                <a16:creationId xmlns:a16="http://schemas.microsoft.com/office/drawing/2014/main" id="{AD0C5C16-3349-A8E2-B872-EB58474E4075}"/>
              </a:ext>
            </a:extLst>
          </p:cNvPr>
          <p:cNvSpPr txBox="1"/>
          <p:nvPr/>
        </p:nvSpPr>
        <p:spPr>
          <a:xfrm>
            <a:off x="690910" y="2834107"/>
            <a:ext cx="7254409" cy="707886"/>
          </a:xfrm>
          <a:prstGeom prst="rect">
            <a:avLst/>
          </a:prstGeom>
          <a:noFill/>
        </p:spPr>
        <p:txBody>
          <a:bodyPr wrap="square" rtlCol="0">
            <a:spAutoFit/>
          </a:bodyPr>
          <a:lstStyle/>
          <a:p>
            <a:pPr lvl="0">
              <a:defRPr/>
            </a:pPr>
            <a:r>
              <a:rPr lang="en-US" sz="2000" dirty="0">
                <a:solidFill>
                  <a:schemeClr val="bg1"/>
                </a:solidFill>
                <a:latin typeface="Gotham" panose="02000604040000020004" pitchFamily="50" charset="0"/>
              </a:rPr>
              <a:t>Depends on the Scope of Engagement and the legal standards that apply to the Financial Advice.</a:t>
            </a:r>
          </a:p>
        </p:txBody>
      </p:sp>
      <p:grpSp>
        <p:nvGrpSpPr>
          <p:cNvPr id="21" name="Group 20">
            <a:extLst>
              <a:ext uri="{FF2B5EF4-FFF2-40B4-BE49-F238E27FC236}">
                <a16:creationId xmlns:a16="http://schemas.microsoft.com/office/drawing/2014/main" id="{4E56DFF0-5B2D-716F-DB7A-3227102CF0FB}"/>
              </a:ext>
            </a:extLst>
          </p:cNvPr>
          <p:cNvGrpSpPr/>
          <p:nvPr/>
        </p:nvGrpSpPr>
        <p:grpSpPr>
          <a:xfrm>
            <a:off x="787499" y="3673494"/>
            <a:ext cx="6906056" cy="584775"/>
            <a:chOff x="624080" y="2906479"/>
            <a:chExt cx="11421513" cy="967124"/>
          </a:xfrm>
        </p:grpSpPr>
        <p:sp>
          <p:nvSpPr>
            <p:cNvPr id="30" name="TextBox 29">
              <a:extLst>
                <a:ext uri="{FF2B5EF4-FFF2-40B4-BE49-F238E27FC236}">
                  <a16:creationId xmlns:a16="http://schemas.microsoft.com/office/drawing/2014/main" id="{BE6A3328-41C8-14B0-532C-DC9B2E56D50B}"/>
                </a:ext>
              </a:extLst>
            </p:cNvPr>
            <p:cNvSpPr txBox="1"/>
            <p:nvPr/>
          </p:nvSpPr>
          <p:spPr>
            <a:xfrm>
              <a:off x="944899" y="2906479"/>
              <a:ext cx="11100694" cy="9671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One-time recommendation of an investment generally would not require monitoring and updating (unless agreed to).</a:t>
              </a:r>
            </a:p>
          </p:txBody>
        </p:sp>
        <p:grpSp>
          <p:nvGrpSpPr>
            <p:cNvPr id="31" name="Group 30">
              <a:extLst>
                <a:ext uri="{FF2B5EF4-FFF2-40B4-BE49-F238E27FC236}">
                  <a16:creationId xmlns:a16="http://schemas.microsoft.com/office/drawing/2014/main" id="{A750FFE1-7DC9-30D2-762B-F9FA17DD79FB}"/>
                </a:ext>
              </a:extLst>
            </p:cNvPr>
            <p:cNvGrpSpPr/>
            <p:nvPr/>
          </p:nvGrpSpPr>
          <p:grpSpPr>
            <a:xfrm>
              <a:off x="624080" y="3007459"/>
              <a:ext cx="313905" cy="313905"/>
              <a:chOff x="1181047" y="3749416"/>
              <a:chExt cx="230102" cy="230102"/>
            </a:xfrm>
            <a:solidFill>
              <a:srgbClr val="FFCE34"/>
            </a:solidFill>
          </p:grpSpPr>
          <p:sp>
            <p:nvSpPr>
              <p:cNvPr id="32" name="Freeform: Shape 31">
                <a:extLst>
                  <a:ext uri="{FF2B5EF4-FFF2-40B4-BE49-F238E27FC236}">
                    <a16:creationId xmlns:a16="http://schemas.microsoft.com/office/drawing/2014/main" id="{6F306089-7CFF-CF80-C4F9-087F33EC4C1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3" name="Freeform: Shape 32">
                <a:extLst>
                  <a:ext uri="{FF2B5EF4-FFF2-40B4-BE49-F238E27FC236}">
                    <a16:creationId xmlns:a16="http://schemas.microsoft.com/office/drawing/2014/main" id="{292ECD3E-6634-067D-E54D-79DC00DA969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4" name="Group 33">
            <a:extLst>
              <a:ext uri="{FF2B5EF4-FFF2-40B4-BE49-F238E27FC236}">
                <a16:creationId xmlns:a16="http://schemas.microsoft.com/office/drawing/2014/main" id="{0862B2E5-5688-385E-513E-6CB25441A87C}"/>
              </a:ext>
            </a:extLst>
          </p:cNvPr>
          <p:cNvGrpSpPr/>
          <p:nvPr/>
        </p:nvGrpSpPr>
        <p:grpSpPr>
          <a:xfrm>
            <a:off x="787499" y="4353275"/>
            <a:ext cx="6434711" cy="830997"/>
            <a:chOff x="624080" y="2906479"/>
            <a:chExt cx="10641984" cy="1374336"/>
          </a:xfrm>
        </p:grpSpPr>
        <p:sp>
          <p:nvSpPr>
            <p:cNvPr id="35" name="TextBox 34">
              <a:extLst>
                <a:ext uri="{FF2B5EF4-FFF2-40B4-BE49-F238E27FC236}">
                  <a16:creationId xmlns:a16="http://schemas.microsoft.com/office/drawing/2014/main" id="{43975F37-CE99-7FCC-B4B0-DEAE00297D33}"/>
                </a:ext>
              </a:extLst>
            </p:cNvPr>
            <p:cNvSpPr txBox="1"/>
            <p:nvPr/>
          </p:nvSpPr>
          <p:spPr>
            <a:xfrm>
              <a:off x="944899" y="2906479"/>
              <a:ext cx="10321165" cy="13743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Gotham Book" panose="02000604040000020004" pitchFamily="50" charset="0"/>
                </a:rPr>
                <a:t>Engagement to provide ongoing portfolio management on a discretionary basis would be required to monitor and update.</a:t>
              </a:r>
            </a:p>
          </p:txBody>
        </p:sp>
        <p:grpSp>
          <p:nvGrpSpPr>
            <p:cNvPr id="36" name="Group 35">
              <a:extLst>
                <a:ext uri="{FF2B5EF4-FFF2-40B4-BE49-F238E27FC236}">
                  <a16:creationId xmlns:a16="http://schemas.microsoft.com/office/drawing/2014/main" id="{DDD2F474-0613-C27F-1E8B-DDD11C233FE1}"/>
                </a:ext>
              </a:extLst>
            </p:cNvPr>
            <p:cNvGrpSpPr/>
            <p:nvPr/>
          </p:nvGrpSpPr>
          <p:grpSpPr>
            <a:xfrm>
              <a:off x="624080" y="3007459"/>
              <a:ext cx="313905" cy="313905"/>
              <a:chOff x="1181047" y="3749416"/>
              <a:chExt cx="230102" cy="230102"/>
            </a:xfrm>
            <a:solidFill>
              <a:srgbClr val="FFCE34"/>
            </a:solidFill>
          </p:grpSpPr>
          <p:sp>
            <p:nvSpPr>
              <p:cNvPr id="37" name="Freeform: Shape 36">
                <a:extLst>
                  <a:ext uri="{FF2B5EF4-FFF2-40B4-BE49-F238E27FC236}">
                    <a16:creationId xmlns:a16="http://schemas.microsoft.com/office/drawing/2014/main" id="{053A4C4D-FD1F-B6AC-7457-6D032E5B022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8" name="Freeform: Shape 37">
                <a:extLst>
                  <a:ext uri="{FF2B5EF4-FFF2-40B4-BE49-F238E27FC236}">
                    <a16:creationId xmlns:a16="http://schemas.microsoft.com/office/drawing/2014/main" id="{CB26A468-C1F7-0C82-8F8C-F4AEB14B762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spTree>
    <p:extLst>
      <p:ext uri="{BB962C8B-B14F-4D97-AF65-F5344CB8AC3E}">
        <p14:creationId xmlns:p14="http://schemas.microsoft.com/office/powerpoint/2010/main" val="146128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F86B5854-D877-9C07-7610-E96E224D2A9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272186" y="0"/>
            <a:ext cx="10965722" cy="6096000"/>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104978" y="-2480"/>
            <a:ext cx="11282711"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757333" y="1013133"/>
            <a:ext cx="6836836" cy="646331"/>
          </a:xfrm>
          <a:prstGeom prst="rect">
            <a:avLst/>
          </a:prstGeom>
          <a:noFill/>
        </p:spPr>
        <p:txBody>
          <a:bodyPr wrap="square" rtlCol="0">
            <a:spAutoFit/>
          </a:bodyPr>
          <a:lstStyle/>
          <a:p>
            <a:r>
              <a:rPr lang="en-US" dirty="0">
                <a:latin typeface="Gotham" panose="02000604040000020004" pitchFamily="50" charset="0"/>
              </a:rPr>
              <a:t>True or False? You must resign the Engagement if you disagree with Client Instructions.</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845535" y="1788480"/>
            <a:ext cx="1060757" cy="486132"/>
            <a:chOff x="6057901" y="1543015"/>
            <a:chExt cx="1060757" cy="539182"/>
          </a:xfrm>
        </p:grpSpPr>
        <p:sp>
          <p:nvSpPr>
            <p:cNvPr id="31" name="Rectangle 30">
              <a:extLst>
                <a:ext uri="{FF2B5EF4-FFF2-40B4-BE49-F238E27FC236}">
                  <a16:creationId xmlns:a16="http://schemas.microsoft.com/office/drawing/2014/main" id="{FB7BFA2B-EBAB-64DD-0A43-11020F30F9BC}"/>
                </a:ext>
              </a:extLst>
            </p:cNvPr>
            <p:cNvSpPr/>
            <p:nvPr/>
          </p:nvSpPr>
          <p:spPr>
            <a:xfrm>
              <a:off x="6057901" y="1558977"/>
              <a:ext cx="1060757"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082573" y="1543015"/>
              <a:ext cx="1018469"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False</a:t>
              </a:r>
              <a:endParaRPr lang="en-US" sz="2400" dirty="0">
                <a:solidFill>
                  <a:srgbClr val="FFCE34"/>
                </a:solidFill>
                <a:latin typeface="Gotham Light" pitchFamily="50" charset="0"/>
              </a:endParaRPr>
            </a:p>
          </p:txBody>
        </p:sp>
      </p:grpSp>
      <p:grpSp>
        <p:nvGrpSpPr>
          <p:cNvPr id="14" name="Group 13">
            <a:extLst>
              <a:ext uri="{FF2B5EF4-FFF2-40B4-BE49-F238E27FC236}">
                <a16:creationId xmlns:a16="http://schemas.microsoft.com/office/drawing/2014/main" id="{FF8F349C-88C3-38C7-A371-821342903F91}"/>
              </a:ext>
            </a:extLst>
          </p:cNvPr>
          <p:cNvGrpSpPr/>
          <p:nvPr/>
        </p:nvGrpSpPr>
        <p:grpSpPr>
          <a:xfrm>
            <a:off x="856827" y="3788251"/>
            <a:ext cx="5278390" cy="369332"/>
            <a:chOff x="558967" y="3753780"/>
            <a:chExt cx="5278390" cy="369332"/>
          </a:xfrm>
        </p:grpSpPr>
        <p:sp>
          <p:nvSpPr>
            <p:cNvPr id="3" name="TextBox 2">
              <a:extLst>
                <a:ext uri="{FF2B5EF4-FFF2-40B4-BE49-F238E27FC236}">
                  <a16:creationId xmlns:a16="http://schemas.microsoft.com/office/drawing/2014/main" id="{CD29D146-CC42-DED9-4423-48E35AC14ABE}"/>
                </a:ext>
              </a:extLst>
            </p:cNvPr>
            <p:cNvSpPr txBox="1"/>
            <p:nvPr/>
          </p:nvSpPr>
          <p:spPr>
            <a:xfrm>
              <a:off x="824544" y="3753780"/>
              <a:ext cx="50128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Not enter into an Engagement.</a:t>
              </a:r>
            </a:p>
          </p:txBody>
        </p:sp>
        <p:grpSp>
          <p:nvGrpSpPr>
            <p:cNvPr id="16" name="Group 15">
              <a:extLst>
                <a:ext uri="{FF2B5EF4-FFF2-40B4-BE49-F238E27FC236}">
                  <a16:creationId xmlns:a16="http://schemas.microsoft.com/office/drawing/2014/main" id="{58808629-3933-8A4A-D246-B04593464BC8}"/>
                </a:ext>
              </a:extLst>
            </p:cNvPr>
            <p:cNvGrpSpPr/>
            <p:nvPr/>
          </p:nvGrpSpPr>
          <p:grpSpPr>
            <a:xfrm>
              <a:off x="558967" y="3799554"/>
              <a:ext cx="275649" cy="275649"/>
              <a:chOff x="1181047" y="3749416"/>
              <a:chExt cx="230102" cy="230102"/>
            </a:xfrm>
            <a:solidFill>
              <a:srgbClr val="FFCE34"/>
            </a:solidFill>
          </p:grpSpPr>
          <p:sp>
            <p:nvSpPr>
              <p:cNvPr id="17" name="Freeform: Shape 16">
                <a:extLst>
                  <a:ext uri="{FF2B5EF4-FFF2-40B4-BE49-F238E27FC236}">
                    <a16:creationId xmlns:a16="http://schemas.microsoft.com/office/drawing/2014/main" id="{49C08AFD-8E36-909C-8960-E9169B12F35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DE02C36-B4A4-5FB4-705B-A543C00ACBA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
        <p:nvSpPr>
          <p:cNvPr id="34" name="TextBox 33">
            <a:extLst>
              <a:ext uri="{FF2B5EF4-FFF2-40B4-BE49-F238E27FC236}">
                <a16:creationId xmlns:a16="http://schemas.microsoft.com/office/drawing/2014/main" id="{452667E6-3344-2156-0AA6-22CDD49ECE24}"/>
              </a:ext>
            </a:extLst>
          </p:cNvPr>
          <p:cNvSpPr txBox="1"/>
          <p:nvPr/>
        </p:nvSpPr>
        <p:spPr>
          <a:xfrm>
            <a:off x="780221" y="2431266"/>
            <a:ext cx="6550477" cy="1200329"/>
          </a:xfrm>
          <a:prstGeom prst="rect">
            <a:avLst/>
          </a:prstGeom>
          <a:noFill/>
        </p:spPr>
        <p:txBody>
          <a:bodyPr wrap="square" rtlCol="0">
            <a:spAutoFit/>
          </a:bodyPr>
          <a:lstStyle/>
          <a:p>
            <a:pPr lvl="0">
              <a:defRPr/>
            </a:pPr>
            <a:r>
              <a:rPr lang="en-US" dirty="0">
                <a:latin typeface="Gotham" panose="02000604040000020004" pitchFamily="50" charset="0"/>
              </a:rPr>
              <a:t>You would not be required to resign from the Engagement.</a:t>
            </a:r>
          </a:p>
          <a:p>
            <a:pPr lvl="0">
              <a:defRPr/>
            </a:pPr>
            <a:endParaRPr lang="en-US" dirty="0">
              <a:latin typeface="Gotham" panose="02000604040000020004" pitchFamily="50" charset="0"/>
            </a:endParaRPr>
          </a:p>
          <a:p>
            <a:pPr lvl="0">
              <a:defRPr/>
            </a:pPr>
            <a:r>
              <a:rPr lang="en-US" dirty="0">
                <a:latin typeface="Gotham" panose="02000604040000020004" pitchFamily="50" charset="0"/>
              </a:rPr>
              <a:t>You are permitted to:</a:t>
            </a:r>
          </a:p>
        </p:txBody>
      </p:sp>
      <p:grpSp>
        <p:nvGrpSpPr>
          <p:cNvPr id="36" name="Group 35">
            <a:extLst>
              <a:ext uri="{FF2B5EF4-FFF2-40B4-BE49-F238E27FC236}">
                <a16:creationId xmlns:a16="http://schemas.microsoft.com/office/drawing/2014/main" id="{B4469AE6-1FF1-84E4-4737-C29F1C8FB7E7}"/>
              </a:ext>
            </a:extLst>
          </p:cNvPr>
          <p:cNvGrpSpPr/>
          <p:nvPr/>
        </p:nvGrpSpPr>
        <p:grpSpPr>
          <a:xfrm>
            <a:off x="856827" y="4262795"/>
            <a:ext cx="5729952" cy="646331"/>
            <a:chOff x="558967" y="3753780"/>
            <a:chExt cx="5729952" cy="646331"/>
          </a:xfrm>
        </p:grpSpPr>
        <p:sp>
          <p:nvSpPr>
            <p:cNvPr id="37" name="TextBox 36">
              <a:extLst>
                <a:ext uri="{FF2B5EF4-FFF2-40B4-BE49-F238E27FC236}">
                  <a16:creationId xmlns:a16="http://schemas.microsoft.com/office/drawing/2014/main" id="{637BBB3E-BAFF-023F-BF75-98DCD4784F6A}"/>
                </a:ext>
              </a:extLst>
            </p:cNvPr>
            <p:cNvSpPr txBox="1"/>
            <p:nvPr/>
          </p:nvSpPr>
          <p:spPr>
            <a:xfrm>
              <a:off x="824544" y="3753780"/>
              <a:ext cx="5464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Terminate the Engagement in an appropriate manner that avoids Client harm.</a:t>
              </a:r>
            </a:p>
          </p:txBody>
        </p:sp>
        <p:grpSp>
          <p:nvGrpSpPr>
            <p:cNvPr id="38" name="Group 37">
              <a:extLst>
                <a:ext uri="{FF2B5EF4-FFF2-40B4-BE49-F238E27FC236}">
                  <a16:creationId xmlns:a16="http://schemas.microsoft.com/office/drawing/2014/main" id="{77CFEA7E-B54A-3262-F072-E7C0C3B9974C}"/>
                </a:ext>
              </a:extLst>
            </p:cNvPr>
            <p:cNvGrpSpPr/>
            <p:nvPr/>
          </p:nvGrpSpPr>
          <p:grpSpPr>
            <a:xfrm>
              <a:off x="558967" y="3799554"/>
              <a:ext cx="275649" cy="275649"/>
              <a:chOff x="1181047" y="3749416"/>
              <a:chExt cx="230102" cy="230102"/>
            </a:xfrm>
            <a:solidFill>
              <a:srgbClr val="FFCE34"/>
            </a:solidFill>
          </p:grpSpPr>
          <p:sp>
            <p:nvSpPr>
              <p:cNvPr id="39" name="Freeform: Shape 38">
                <a:extLst>
                  <a:ext uri="{FF2B5EF4-FFF2-40B4-BE49-F238E27FC236}">
                    <a16:creationId xmlns:a16="http://schemas.microsoft.com/office/drawing/2014/main" id="{6C9CE74D-40F6-DA4F-5BE2-D6E6151FF36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E135A35-AD82-BD04-A326-AC6171D392C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498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EB94192-00ED-4A61-913A-F3894363E30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9609"/>
          <a:stretch/>
        </p:blipFill>
        <p:spPr>
          <a:xfrm>
            <a:off x="3089288" y="14990"/>
            <a:ext cx="9115296" cy="6076864"/>
          </a:xfrm>
          <a:prstGeom prst="rect">
            <a:avLst/>
          </a:prstGeom>
        </p:spPr>
      </p:pic>
      <p:sp>
        <p:nvSpPr>
          <p:cNvPr id="35" name="Rectangle 34">
            <a:extLst>
              <a:ext uri="{FF2B5EF4-FFF2-40B4-BE49-F238E27FC236}">
                <a16:creationId xmlns:a16="http://schemas.microsoft.com/office/drawing/2014/main" id="{3FF4D2D0-CF5A-5ADB-564C-CE864B4322E2}"/>
              </a:ext>
            </a:extLst>
          </p:cNvPr>
          <p:cNvSpPr/>
          <p:nvPr/>
        </p:nvSpPr>
        <p:spPr>
          <a:xfrm>
            <a:off x="1104978" y="-2480"/>
            <a:ext cx="11099606" cy="6472376"/>
          </a:xfrm>
          <a:prstGeom prst="rect">
            <a:avLst/>
          </a:prstGeom>
          <a:gradFill>
            <a:gsLst>
              <a:gs pos="42000">
                <a:schemeClr val="tx1"/>
              </a:gs>
              <a:gs pos="100000">
                <a:schemeClr val="tx1">
                  <a:alpha val="14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Knowledge Check: Client Instructions</a:t>
              </a:r>
              <a:endParaRPr kumimoji="0" lang="en-US" sz="2800" b="0" i="0" u="none" strike="noStrike" kern="1200" cap="none" spc="0" normalizeH="0" baseline="0" noProof="0" dirty="0">
                <a:ln>
                  <a:noFill/>
                </a:ln>
                <a:solidFill>
                  <a:schemeClr val="bg1"/>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F3F50394-AB27-4118-1FA1-D3F7621A2DA9}"/>
              </a:ext>
            </a:extLst>
          </p:cNvPr>
          <p:cNvSpPr txBox="1"/>
          <p:nvPr/>
        </p:nvSpPr>
        <p:spPr>
          <a:xfrm>
            <a:off x="757333" y="1013133"/>
            <a:ext cx="6836836" cy="923330"/>
          </a:xfrm>
          <a:prstGeom prst="rect">
            <a:avLst/>
          </a:prstGeom>
          <a:noFill/>
        </p:spPr>
        <p:txBody>
          <a:bodyPr wrap="square" rtlCol="0">
            <a:spAutoFit/>
          </a:bodyPr>
          <a:lstStyle/>
          <a:p>
            <a:r>
              <a:rPr lang="en-US" dirty="0">
                <a:solidFill>
                  <a:schemeClr val="bg1"/>
                </a:solidFill>
                <a:latin typeface="Gotham" panose="02000604040000020004" pitchFamily="50" charset="0"/>
              </a:rPr>
              <a:t>True or False? You must follow Client instructions as long as they are reasonable and lawful or limit the engagement. </a:t>
            </a:r>
          </a:p>
        </p:txBody>
      </p:sp>
      <p:grpSp>
        <p:nvGrpSpPr>
          <p:cNvPr id="33" name="Group 32">
            <a:extLst>
              <a:ext uri="{FF2B5EF4-FFF2-40B4-BE49-F238E27FC236}">
                <a16:creationId xmlns:a16="http://schemas.microsoft.com/office/drawing/2014/main" id="{F7FCE962-A5F9-0D4B-0F4D-EA3263F22EC4}"/>
              </a:ext>
            </a:extLst>
          </p:cNvPr>
          <p:cNvGrpSpPr/>
          <p:nvPr/>
        </p:nvGrpSpPr>
        <p:grpSpPr>
          <a:xfrm>
            <a:off x="845533" y="2238060"/>
            <a:ext cx="1163999" cy="718312"/>
            <a:chOff x="6057901" y="1543076"/>
            <a:chExt cx="1060757" cy="830997"/>
          </a:xfrm>
        </p:grpSpPr>
        <p:sp>
          <p:nvSpPr>
            <p:cNvPr id="31" name="Rectangle 30">
              <a:extLst>
                <a:ext uri="{FF2B5EF4-FFF2-40B4-BE49-F238E27FC236}">
                  <a16:creationId xmlns:a16="http://schemas.microsoft.com/office/drawing/2014/main" id="{FB7BFA2B-EBAB-64DD-0A43-11020F30F9BC}"/>
                </a:ext>
              </a:extLst>
            </p:cNvPr>
            <p:cNvSpPr/>
            <p:nvPr/>
          </p:nvSpPr>
          <p:spPr>
            <a:xfrm>
              <a:off x="6057901" y="1558977"/>
              <a:ext cx="1060757"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TextBox 31">
              <a:extLst>
                <a:ext uri="{FF2B5EF4-FFF2-40B4-BE49-F238E27FC236}">
                  <a16:creationId xmlns:a16="http://schemas.microsoft.com/office/drawing/2014/main" id="{6CD0535E-CA28-8DCD-9E34-D767059960BA}"/>
                </a:ext>
              </a:extLst>
            </p:cNvPr>
            <p:cNvSpPr txBox="1"/>
            <p:nvPr/>
          </p:nvSpPr>
          <p:spPr>
            <a:xfrm>
              <a:off x="6098794" y="1543076"/>
              <a:ext cx="1018469" cy="830997"/>
            </a:xfrm>
            <a:prstGeom prst="rect">
              <a:avLst/>
            </a:prstGeom>
            <a:noFill/>
          </p:spPr>
          <p:txBody>
            <a:bodyPr wrap="square" rtlCol="0">
              <a:spAutoFit/>
            </a:bodyPr>
            <a:lstStyle/>
            <a:p>
              <a:r>
                <a:rPr lang="en-US" sz="2400" dirty="0">
                  <a:latin typeface="Gotham" panose="02000604040000020004" pitchFamily="50" charset="0"/>
                </a:rPr>
                <a:t>TRUE</a:t>
              </a:r>
              <a:endParaRPr lang="en-US" sz="2400" dirty="0">
                <a:latin typeface="Gotham Light" pitchFamily="50" charset="0"/>
              </a:endParaRPr>
            </a:p>
          </p:txBody>
        </p:sp>
      </p:grpSp>
      <p:sp>
        <p:nvSpPr>
          <p:cNvPr id="34" name="TextBox 33">
            <a:extLst>
              <a:ext uri="{FF2B5EF4-FFF2-40B4-BE49-F238E27FC236}">
                <a16:creationId xmlns:a16="http://schemas.microsoft.com/office/drawing/2014/main" id="{452667E6-3344-2156-0AA6-22CDD49ECE24}"/>
              </a:ext>
            </a:extLst>
          </p:cNvPr>
          <p:cNvSpPr txBox="1"/>
          <p:nvPr/>
        </p:nvSpPr>
        <p:spPr>
          <a:xfrm>
            <a:off x="757333" y="2870404"/>
            <a:ext cx="6550477" cy="2062103"/>
          </a:xfrm>
          <a:prstGeom prst="rect">
            <a:avLst/>
          </a:prstGeom>
          <a:noFill/>
        </p:spPr>
        <p:txBody>
          <a:bodyPr wrap="square" rtlCol="0">
            <a:spAutoFit/>
          </a:bodyPr>
          <a:lstStyle/>
          <a:p>
            <a:pPr lvl="0">
              <a:defRPr/>
            </a:pPr>
            <a:r>
              <a:rPr lang="en-US" sz="1600" dirty="0">
                <a:solidFill>
                  <a:schemeClr val="bg1"/>
                </a:solidFill>
                <a:latin typeface="Gotham Light" pitchFamily="50" charset="0"/>
              </a:rPr>
              <a:t>A CFP® professional must follow a Client’s reasonable and lawful directions, even if those directions might appear to require recommendations that the CFP® professional otherwise would not make. </a:t>
            </a:r>
          </a:p>
          <a:p>
            <a:pPr lvl="0">
              <a:defRPr/>
            </a:pPr>
            <a:endParaRPr lang="en-US" sz="1600" dirty="0">
              <a:solidFill>
                <a:schemeClr val="bg1"/>
              </a:solidFill>
              <a:latin typeface="Gotham Light" pitchFamily="50" charset="0"/>
            </a:endParaRPr>
          </a:p>
          <a:p>
            <a:pPr lvl="0">
              <a:defRPr/>
            </a:pPr>
            <a:r>
              <a:rPr lang="en-US" sz="1600" dirty="0">
                <a:solidFill>
                  <a:schemeClr val="bg1"/>
                </a:solidFill>
                <a:latin typeface="Gotham Light" pitchFamily="50" charset="0"/>
              </a:rPr>
              <a:t>However, at all times when providing Financial Advice to a Client, a CFP® professional must act as a fiduciary, and therefore, act in the best interests of the Client. That means that you must explain to the Client why the instructed action might not be in their best interests.</a:t>
            </a:r>
          </a:p>
        </p:txBody>
      </p:sp>
      <p:pic>
        <p:nvPicPr>
          <p:cNvPr id="20" name="Picture 19">
            <a:extLst>
              <a:ext uri="{FF2B5EF4-FFF2-40B4-BE49-F238E27FC236}">
                <a16:creationId xmlns:a16="http://schemas.microsoft.com/office/drawing/2014/main" id="{8EEB9355-204E-6CF3-1FD2-EA3CA967F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2846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56626BD-92E7-3D89-5F71-A0A41CB5ABB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55387" y="1228080"/>
            <a:ext cx="6736613" cy="4497806"/>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Client Instructions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9" name="Rectangle 18">
            <a:extLst>
              <a:ext uri="{FF2B5EF4-FFF2-40B4-BE49-F238E27FC236}">
                <a16:creationId xmlns:a16="http://schemas.microsoft.com/office/drawing/2014/main" id="{B5DFD7B7-F1AC-AF38-2008-93D3265A675D}"/>
              </a:ext>
            </a:extLst>
          </p:cNvPr>
          <p:cNvSpPr/>
          <p:nvPr/>
        </p:nvSpPr>
        <p:spPr>
          <a:xfrm flipH="1">
            <a:off x="0" y="1228080"/>
            <a:ext cx="11397266" cy="4497806"/>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6FC1987-C378-BE6C-1630-63C494CDD471}"/>
              </a:ext>
            </a:extLst>
          </p:cNvPr>
          <p:cNvSpPr txBox="1"/>
          <p:nvPr/>
        </p:nvSpPr>
        <p:spPr>
          <a:xfrm>
            <a:off x="690910" y="1795909"/>
            <a:ext cx="5328890" cy="1631216"/>
          </a:xfrm>
          <a:prstGeom prst="rect">
            <a:avLst/>
          </a:prstGeom>
          <a:noFill/>
        </p:spPr>
        <p:txBody>
          <a:bodyPr wrap="square" rtlCol="0">
            <a:spAutoFit/>
          </a:bodyPr>
          <a:lstStyle/>
          <a:p>
            <a:r>
              <a:rPr lang="en-US" sz="2000" dirty="0">
                <a:solidFill>
                  <a:schemeClr val="bg1"/>
                </a:solidFill>
                <a:latin typeface="Gotham" panose="02000604040000020004" pitchFamily="50" charset="0"/>
              </a:rPr>
              <a:t>True or False? You must explain why you think the instructions are not in the Client’s best interests and the potential consequences of acting on the instructions. </a:t>
            </a:r>
          </a:p>
        </p:txBody>
      </p:sp>
      <p:grpSp>
        <p:nvGrpSpPr>
          <p:cNvPr id="3" name="Group 2">
            <a:extLst>
              <a:ext uri="{FF2B5EF4-FFF2-40B4-BE49-F238E27FC236}">
                <a16:creationId xmlns:a16="http://schemas.microsoft.com/office/drawing/2014/main" id="{7D8C9298-1974-71D4-B852-292145B18B2F}"/>
              </a:ext>
            </a:extLst>
          </p:cNvPr>
          <p:cNvGrpSpPr/>
          <p:nvPr/>
        </p:nvGrpSpPr>
        <p:grpSpPr>
          <a:xfrm>
            <a:off x="794734" y="3593734"/>
            <a:ext cx="1163999" cy="718312"/>
            <a:chOff x="6057901" y="1543076"/>
            <a:chExt cx="1060757" cy="830997"/>
          </a:xfrm>
        </p:grpSpPr>
        <p:sp>
          <p:nvSpPr>
            <p:cNvPr id="15" name="Rectangle 14">
              <a:extLst>
                <a:ext uri="{FF2B5EF4-FFF2-40B4-BE49-F238E27FC236}">
                  <a16:creationId xmlns:a16="http://schemas.microsoft.com/office/drawing/2014/main" id="{F5CF8AFE-CB24-4F93-7EAF-B27FB75BE8D7}"/>
                </a:ext>
              </a:extLst>
            </p:cNvPr>
            <p:cNvSpPr/>
            <p:nvPr/>
          </p:nvSpPr>
          <p:spPr>
            <a:xfrm>
              <a:off x="6057901" y="1558977"/>
              <a:ext cx="1060757"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a:extLst>
                <a:ext uri="{FF2B5EF4-FFF2-40B4-BE49-F238E27FC236}">
                  <a16:creationId xmlns:a16="http://schemas.microsoft.com/office/drawing/2014/main" id="{EBB8325E-874F-B3EE-2AAE-328F41DC6A99}"/>
                </a:ext>
              </a:extLst>
            </p:cNvPr>
            <p:cNvSpPr txBox="1"/>
            <p:nvPr/>
          </p:nvSpPr>
          <p:spPr>
            <a:xfrm>
              <a:off x="6098794" y="1543076"/>
              <a:ext cx="1018469" cy="830997"/>
            </a:xfrm>
            <a:prstGeom prst="rect">
              <a:avLst/>
            </a:prstGeom>
            <a:noFill/>
          </p:spPr>
          <p:txBody>
            <a:bodyPr wrap="square" rtlCol="0">
              <a:spAutoFit/>
            </a:bodyPr>
            <a:lstStyle/>
            <a:p>
              <a:r>
                <a:rPr lang="en-US" sz="2400" dirty="0">
                  <a:latin typeface="Gotham" panose="02000604040000020004" pitchFamily="50" charset="0"/>
                </a:rPr>
                <a:t>TRUE</a:t>
              </a:r>
              <a:endParaRPr lang="en-US" sz="2400" dirty="0">
                <a:latin typeface="Gotham Light" pitchFamily="50" charset="0"/>
              </a:endParaRPr>
            </a:p>
          </p:txBody>
        </p:sp>
      </p:grpSp>
      <p:sp>
        <p:nvSpPr>
          <p:cNvPr id="17" name="TextBox 16">
            <a:extLst>
              <a:ext uri="{FF2B5EF4-FFF2-40B4-BE49-F238E27FC236}">
                <a16:creationId xmlns:a16="http://schemas.microsoft.com/office/drawing/2014/main" id="{FF61FCC4-0855-DC9E-A309-84859963060A}"/>
              </a:ext>
            </a:extLst>
          </p:cNvPr>
          <p:cNvSpPr txBox="1"/>
          <p:nvPr/>
        </p:nvSpPr>
        <p:spPr>
          <a:xfrm>
            <a:off x="690910" y="4223838"/>
            <a:ext cx="5896157" cy="707886"/>
          </a:xfrm>
          <a:prstGeom prst="rect">
            <a:avLst/>
          </a:prstGeom>
          <a:noFill/>
        </p:spPr>
        <p:txBody>
          <a:bodyPr wrap="square" rtlCol="0">
            <a:spAutoFit/>
          </a:bodyPr>
          <a:lstStyle/>
          <a:p>
            <a:r>
              <a:rPr lang="en-US" sz="2000" dirty="0">
                <a:solidFill>
                  <a:schemeClr val="bg1"/>
                </a:solidFill>
                <a:latin typeface="Gotham Book" panose="02000604040000020004" pitchFamily="50" charset="0"/>
              </a:rPr>
              <a:t>This principle is derived from the Duty of Care. </a:t>
            </a:r>
          </a:p>
        </p:txBody>
      </p:sp>
    </p:spTree>
    <p:extLst>
      <p:ext uri="{BB962C8B-B14F-4D97-AF65-F5344CB8AC3E}">
        <p14:creationId xmlns:p14="http://schemas.microsoft.com/office/powerpoint/2010/main" val="323022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Loyalty</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F7FCE962-A5F9-0D4B-0F4D-EA3263F22EC4}"/>
              </a:ext>
            </a:extLst>
          </p:cNvPr>
          <p:cNvGrpSpPr/>
          <p:nvPr/>
        </p:nvGrpSpPr>
        <p:grpSpPr>
          <a:xfrm>
            <a:off x="825779" y="1014584"/>
            <a:ext cx="2111879" cy="523220"/>
            <a:chOff x="6057900" y="1558977"/>
            <a:chExt cx="2111879"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00189"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19" name="Group 18">
            <a:extLst>
              <a:ext uri="{FF2B5EF4-FFF2-40B4-BE49-F238E27FC236}">
                <a16:creationId xmlns:a16="http://schemas.microsoft.com/office/drawing/2014/main" id="{53B9E01D-C6CC-FFDC-53C3-DD5B58D385E2}"/>
              </a:ext>
            </a:extLst>
          </p:cNvPr>
          <p:cNvGrpSpPr/>
          <p:nvPr/>
        </p:nvGrpSpPr>
        <p:grpSpPr>
          <a:xfrm>
            <a:off x="825779" y="2273006"/>
            <a:ext cx="10705821" cy="781136"/>
            <a:chOff x="582062" y="2131830"/>
            <a:chExt cx="10705821" cy="781136"/>
          </a:xfrm>
        </p:grpSpPr>
        <p:sp>
          <p:nvSpPr>
            <p:cNvPr id="22" name="TextBox 21">
              <a:extLst>
                <a:ext uri="{FF2B5EF4-FFF2-40B4-BE49-F238E27FC236}">
                  <a16:creationId xmlns:a16="http://schemas.microsoft.com/office/drawing/2014/main" id="{CEE08594-92E4-CE19-773A-8DCA37B6B149}"/>
                </a:ext>
              </a:extLst>
            </p:cNvPr>
            <p:cNvSpPr txBox="1"/>
            <p:nvPr/>
          </p:nvSpPr>
          <p:spPr>
            <a:xfrm>
              <a:off x="1453777" y="2244782"/>
              <a:ext cx="9834106" cy="584775"/>
            </a:xfrm>
            <a:prstGeom prst="rect">
              <a:avLst/>
            </a:prstGeom>
            <a:noFill/>
          </p:spPr>
          <p:txBody>
            <a:bodyPr wrap="square" rtlCol="0">
              <a:spAutoFit/>
            </a:bodyPr>
            <a:lstStyle/>
            <a:p>
              <a:r>
                <a:rPr lang="en-US" sz="1600" dirty="0">
                  <a:latin typeface="Gotham Book" panose="02000604040000020004" pitchFamily="50" charset="0"/>
                </a:rPr>
                <a:t>Place the interests of the Client above the interests of the CFP® professional and the CFP® Professional’s Firm; </a:t>
              </a:r>
            </a:p>
          </p:txBody>
        </p:sp>
        <p:grpSp>
          <p:nvGrpSpPr>
            <p:cNvPr id="23" name="Group 22">
              <a:extLst>
                <a:ext uri="{FF2B5EF4-FFF2-40B4-BE49-F238E27FC236}">
                  <a16:creationId xmlns:a16="http://schemas.microsoft.com/office/drawing/2014/main" id="{790AB509-C985-3B17-35B9-C7CF02CC7068}"/>
                </a:ext>
              </a:extLst>
            </p:cNvPr>
            <p:cNvGrpSpPr/>
            <p:nvPr/>
          </p:nvGrpSpPr>
          <p:grpSpPr>
            <a:xfrm>
              <a:off x="582062" y="2131830"/>
              <a:ext cx="781136" cy="781136"/>
              <a:chOff x="582062" y="2131830"/>
              <a:chExt cx="781136" cy="781136"/>
            </a:xfrm>
          </p:grpSpPr>
          <p:sp>
            <p:nvSpPr>
              <p:cNvPr id="30" name="Oval 29">
                <a:extLst>
                  <a:ext uri="{FF2B5EF4-FFF2-40B4-BE49-F238E27FC236}">
                    <a16:creationId xmlns:a16="http://schemas.microsoft.com/office/drawing/2014/main" id="{7FA3A75A-1006-43A8-BADB-FC19EA09993A}"/>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BD71BEA-1C1B-B43A-FA78-7F644A7CB04F}"/>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8" name="Group 37">
            <a:extLst>
              <a:ext uri="{FF2B5EF4-FFF2-40B4-BE49-F238E27FC236}">
                <a16:creationId xmlns:a16="http://schemas.microsoft.com/office/drawing/2014/main" id="{D4DF9421-03F7-9780-D56F-F9F17D040883}"/>
              </a:ext>
            </a:extLst>
          </p:cNvPr>
          <p:cNvGrpSpPr/>
          <p:nvPr/>
        </p:nvGrpSpPr>
        <p:grpSpPr>
          <a:xfrm>
            <a:off x="825779" y="3372673"/>
            <a:ext cx="10827787" cy="781136"/>
            <a:chOff x="582062" y="3288647"/>
            <a:chExt cx="10827787" cy="781136"/>
          </a:xfrm>
        </p:grpSpPr>
        <p:grpSp>
          <p:nvGrpSpPr>
            <p:cNvPr id="39" name="Group 38">
              <a:extLst>
                <a:ext uri="{FF2B5EF4-FFF2-40B4-BE49-F238E27FC236}">
                  <a16:creationId xmlns:a16="http://schemas.microsoft.com/office/drawing/2014/main" id="{A59333C9-F125-DA53-D7DD-3C9E8996976A}"/>
                </a:ext>
              </a:extLst>
            </p:cNvPr>
            <p:cNvGrpSpPr/>
            <p:nvPr/>
          </p:nvGrpSpPr>
          <p:grpSpPr>
            <a:xfrm>
              <a:off x="582062" y="3288647"/>
              <a:ext cx="10827787" cy="781136"/>
              <a:chOff x="598391" y="1978702"/>
              <a:chExt cx="10827787" cy="781136"/>
            </a:xfrm>
          </p:grpSpPr>
          <p:sp>
            <p:nvSpPr>
              <p:cNvPr id="41" name="Oval 40">
                <a:extLst>
                  <a:ext uri="{FF2B5EF4-FFF2-40B4-BE49-F238E27FC236}">
                    <a16:creationId xmlns:a16="http://schemas.microsoft.com/office/drawing/2014/main" id="{E065AA81-F3C4-E6C2-64CB-A5D351A15C52}"/>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54D8BADC-3385-A212-05A5-FCB741E45CBF}"/>
                  </a:ext>
                </a:extLst>
              </p:cNvPr>
              <p:cNvSpPr txBox="1"/>
              <p:nvPr/>
            </p:nvSpPr>
            <p:spPr>
              <a:xfrm>
                <a:off x="1470106" y="2096738"/>
                <a:ext cx="9956072" cy="584775"/>
              </a:xfrm>
              <a:prstGeom prst="rect">
                <a:avLst/>
              </a:prstGeom>
              <a:noFill/>
            </p:spPr>
            <p:txBody>
              <a:bodyPr wrap="square" rtlCol="0">
                <a:spAutoFit/>
              </a:bodyPr>
              <a:lstStyle/>
              <a:p>
                <a:r>
                  <a:rPr lang="en-US" sz="1600" dirty="0">
                    <a:latin typeface="Gotham Book" panose="02000604040000020004" pitchFamily="50" charset="0"/>
                  </a:rPr>
                  <a:t>Avoid Conflicts of Interest, or fully disclose Material Conflicts of Interest to the Client, obtain the Client’s informed consent, and properly manage the conflict; and </a:t>
                </a:r>
              </a:p>
            </p:txBody>
          </p:sp>
        </p:grpSp>
        <p:sp>
          <p:nvSpPr>
            <p:cNvPr id="40" name="TextBox 39">
              <a:extLst>
                <a:ext uri="{FF2B5EF4-FFF2-40B4-BE49-F238E27FC236}">
                  <a16:creationId xmlns:a16="http://schemas.microsoft.com/office/drawing/2014/main" id="{F7A243B1-A394-BA1C-F288-A023E5496C6B}"/>
                </a:ext>
              </a:extLst>
            </p:cNvPr>
            <p:cNvSpPr txBox="1"/>
            <p:nvPr/>
          </p:nvSpPr>
          <p:spPr>
            <a:xfrm>
              <a:off x="625958" y="3393661"/>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43" name="Group 42">
            <a:extLst>
              <a:ext uri="{FF2B5EF4-FFF2-40B4-BE49-F238E27FC236}">
                <a16:creationId xmlns:a16="http://schemas.microsoft.com/office/drawing/2014/main" id="{FC461B45-7FF1-C82D-4967-11C361EA2396}"/>
              </a:ext>
            </a:extLst>
          </p:cNvPr>
          <p:cNvGrpSpPr/>
          <p:nvPr/>
        </p:nvGrpSpPr>
        <p:grpSpPr>
          <a:xfrm>
            <a:off x="825779" y="4406429"/>
            <a:ext cx="10827786" cy="1077218"/>
            <a:chOff x="582062" y="4322403"/>
            <a:chExt cx="10827786" cy="1077218"/>
          </a:xfrm>
        </p:grpSpPr>
        <p:grpSp>
          <p:nvGrpSpPr>
            <p:cNvPr id="44" name="Group 43">
              <a:extLst>
                <a:ext uri="{FF2B5EF4-FFF2-40B4-BE49-F238E27FC236}">
                  <a16:creationId xmlns:a16="http://schemas.microsoft.com/office/drawing/2014/main" id="{32B777A6-532D-9BCE-3913-97C7B8E1D7EB}"/>
                </a:ext>
              </a:extLst>
            </p:cNvPr>
            <p:cNvGrpSpPr/>
            <p:nvPr/>
          </p:nvGrpSpPr>
          <p:grpSpPr>
            <a:xfrm>
              <a:off x="582062" y="4322403"/>
              <a:ext cx="10827786" cy="1077218"/>
              <a:chOff x="598391" y="1855641"/>
              <a:chExt cx="10827786" cy="1077218"/>
            </a:xfrm>
          </p:grpSpPr>
          <p:sp>
            <p:nvSpPr>
              <p:cNvPr id="46" name="Oval 45">
                <a:extLst>
                  <a:ext uri="{FF2B5EF4-FFF2-40B4-BE49-F238E27FC236}">
                    <a16:creationId xmlns:a16="http://schemas.microsoft.com/office/drawing/2014/main" id="{3A094916-F2D0-7854-3754-9ADCC8E51F3B}"/>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C961D98-078B-8BF4-A1F8-DAE62AF5B366}"/>
                  </a:ext>
                </a:extLst>
              </p:cNvPr>
              <p:cNvSpPr txBox="1"/>
              <p:nvPr/>
            </p:nvSpPr>
            <p:spPr>
              <a:xfrm>
                <a:off x="1470105" y="1855641"/>
                <a:ext cx="9956072" cy="1077218"/>
              </a:xfrm>
              <a:prstGeom prst="rect">
                <a:avLst/>
              </a:prstGeom>
              <a:noFill/>
            </p:spPr>
            <p:txBody>
              <a:bodyPr wrap="square" rtlCol="0">
                <a:spAutoFit/>
              </a:bodyPr>
              <a:lstStyle/>
              <a:p>
                <a:r>
                  <a:rPr lang="en-US" sz="1600" dirty="0">
                    <a:latin typeface="Gotham Book" panose="02000604040000020004" pitchFamily="50" charset="0"/>
                  </a:rPr>
                  <a:t>Act without regard to the financial or other interests of the CFP® professional, the CFP® Professional’s Firm, or any individual or entity other than the Client, which means that a CFP® professional acting under a Conflict of Interest continues to have a duty to act in the best interests of the Client and place the Client’s interests above the CFP® professional’s.</a:t>
                </a:r>
              </a:p>
            </p:txBody>
          </p:sp>
        </p:grpSp>
        <p:sp>
          <p:nvSpPr>
            <p:cNvPr id="45" name="TextBox 44">
              <a:extLst>
                <a:ext uri="{FF2B5EF4-FFF2-40B4-BE49-F238E27FC236}">
                  <a16:creationId xmlns:a16="http://schemas.microsoft.com/office/drawing/2014/main" id="{71B15C5E-E9D4-234C-4FF2-4ED59C6F5F4A}"/>
                </a:ext>
              </a:extLst>
            </p:cNvPr>
            <p:cNvSpPr txBox="1"/>
            <p:nvPr/>
          </p:nvSpPr>
          <p:spPr>
            <a:xfrm>
              <a:off x="625958" y="4556819"/>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8" name="TextBox 47">
            <a:extLst>
              <a:ext uri="{FF2B5EF4-FFF2-40B4-BE49-F238E27FC236}">
                <a16:creationId xmlns:a16="http://schemas.microsoft.com/office/drawing/2014/main" id="{F04CB601-C731-9ACA-57E2-577433951032}"/>
              </a:ext>
            </a:extLst>
          </p:cNvPr>
          <p:cNvSpPr txBox="1"/>
          <p:nvPr/>
        </p:nvSpPr>
        <p:spPr>
          <a:xfrm>
            <a:off x="791353" y="1688751"/>
            <a:ext cx="6836836" cy="400110"/>
          </a:xfrm>
          <a:prstGeom prst="rect">
            <a:avLst/>
          </a:prstGeom>
          <a:noFill/>
        </p:spPr>
        <p:txBody>
          <a:bodyPr wrap="square" rtlCol="0">
            <a:spAutoFit/>
          </a:bodyPr>
          <a:lstStyle/>
          <a:p>
            <a:r>
              <a:rPr lang="en-US" sz="2000" dirty="0">
                <a:latin typeface="Gotham Book" panose="02000604040000020004" pitchFamily="50" charset="0"/>
              </a:rPr>
              <a:t>A CFP® professional must: </a:t>
            </a:r>
          </a:p>
        </p:txBody>
      </p:sp>
    </p:spTree>
    <p:extLst>
      <p:ext uri="{BB962C8B-B14F-4D97-AF65-F5344CB8AC3E}">
        <p14:creationId xmlns:p14="http://schemas.microsoft.com/office/powerpoint/2010/main" val="9912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8">
                                            <p:txEl>
                                              <p:pRg st="0" end="0"/>
                                            </p:txEl>
                                          </p:spTgt>
                                        </p:tgtEl>
                                        <p:attrNameLst>
                                          <p:attrName>style.visibility</p:attrName>
                                        </p:attrNameLst>
                                      </p:cBhvr>
                                      <p:to>
                                        <p:strVal val="visible"/>
                                      </p:to>
                                    </p:set>
                                    <p:animEffect transition="in" filter="fade">
                                      <p:cBhvr>
                                        <p:cTn id="14" dur="1000"/>
                                        <p:tgtEl>
                                          <p:spTgt spid="48">
                                            <p:txEl>
                                              <p:pRg st="0" end="0"/>
                                            </p:txEl>
                                          </p:spTgt>
                                        </p:tgtEl>
                                      </p:cBhvr>
                                    </p:animEffect>
                                    <p:anim calcmode="lin" valueType="num">
                                      <p:cBhvr>
                                        <p:cTn id="15"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84352C5-A750-1FA2-554C-961D7C473638}"/>
              </a:ext>
            </a:extLst>
          </p:cNvPr>
          <p:cNvPicPr>
            <a:picLocks noChangeAspect="1"/>
          </p:cNvPicPr>
          <p:nvPr/>
        </p:nvPicPr>
        <p:blipFill rotWithShape="1">
          <a:blip r:embed="rId3">
            <a:extLst>
              <a:ext uri="{28A0092B-C50C-407E-A947-70E740481C1C}">
                <a14:useLocalDpi xmlns:a14="http://schemas.microsoft.com/office/drawing/2010/main" val="0"/>
              </a:ext>
            </a:extLst>
          </a:blip>
          <a:srcRect r="-17044" b="-13583"/>
          <a:stretch/>
        </p:blipFill>
        <p:spPr>
          <a:xfrm flipH="1">
            <a:off x="5162549" y="1"/>
            <a:ext cx="7075359" cy="4716906"/>
          </a:xfrm>
          <a:prstGeom prst="rect">
            <a:avLst/>
          </a:prstGeom>
        </p:spPr>
      </p:pic>
      <p:sp>
        <p:nvSpPr>
          <p:cNvPr id="36" name="Rectangle 35">
            <a:extLst>
              <a:ext uri="{FF2B5EF4-FFF2-40B4-BE49-F238E27FC236}">
                <a16:creationId xmlns:a16="http://schemas.microsoft.com/office/drawing/2014/main" id="{174A08F9-9571-AEC0-6C6C-D5D9E24BE412}"/>
              </a:ext>
            </a:extLst>
          </p:cNvPr>
          <p:cNvSpPr/>
          <p:nvPr/>
        </p:nvSpPr>
        <p:spPr>
          <a:xfrm>
            <a:off x="3586107" y="-2480"/>
            <a:ext cx="7384903" cy="4528154"/>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0C8B29F-32BA-4B94-F90F-B58DB0DDC3D2}"/>
              </a:ext>
            </a:extLst>
          </p:cNvPr>
          <p:cNvSpPr/>
          <p:nvPr/>
        </p:nvSpPr>
        <p:spPr>
          <a:xfrm>
            <a:off x="0" y="4135291"/>
            <a:ext cx="12192000" cy="23160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Conflict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F7FCE962-A5F9-0D4B-0F4D-EA3263F22EC4}"/>
              </a:ext>
            </a:extLst>
          </p:cNvPr>
          <p:cNvGrpSpPr/>
          <p:nvPr/>
        </p:nvGrpSpPr>
        <p:grpSpPr>
          <a:xfrm>
            <a:off x="825779" y="1014584"/>
            <a:ext cx="2140015" cy="523220"/>
            <a:chOff x="6057900" y="1558977"/>
            <a:chExt cx="2140015" cy="523220"/>
          </a:xfrm>
        </p:grpSpPr>
        <p:sp>
          <p:nvSpPr>
            <p:cNvPr id="31" name="Rectangle 30">
              <a:extLst>
                <a:ext uri="{FF2B5EF4-FFF2-40B4-BE49-F238E27FC236}">
                  <a16:creationId xmlns:a16="http://schemas.microsoft.com/office/drawing/2014/main" id="{FB7BFA2B-EBAB-64DD-0A43-11020F30F9BC}"/>
                </a:ext>
              </a:extLst>
            </p:cNvPr>
            <p:cNvSpPr/>
            <p:nvPr/>
          </p:nvSpPr>
          <p:spPr>
            <a:xfrm>
              <a:off x="6057900" y="1558977"/>
              <a:ext cx="1855505"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CD0535E-CA28-8DCD-9E34-D767059960BA}"/>
                </a:ext>
              </a:extLst>
            </p:cNvPr>
            <p:cNvSpPr txBox="1"/>
            <p:nvPr/>
          </p:nvSpPr>
          <p:spPr>
            <a:xfrm>
              <a:off x="6128325" y="1584550"/>
              <a:ext cx="206959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Definition</a:t>
              </a:r>
              <a:endParaRPr lang="en-US" sz="2400" dirty="0">
                <a:solidFill>
                  <a:srgbClr val="FFCE34"/>
                </a:solidFill>
                <a:latin typeface="Gotham Light" pitchFamily="50" charset="0"/>
              </a:endParaRPr>
            </a:p>
          </p:txBody>
        </p:sp>
      </p:grpSp>
      <p:grpSp>
        <p:nvGrpSpPr>
          <p:cNvPr id="2" name="Group 1">
            <a:extLst>
              <a:ext uri="{FF2B5EF4-FFF2-40B4-BE49-F238E27FC236}">
                <a16:creationId xmlns:a16="http://schemas.microsoft.com/office/drawing/2014/main" id="{5C033336-FE4A-71CC-5360-A8654DF80037}"/>
              </a:ext>
            </a:extLst>
          </p:cNvPr>
          <p:cNvGrpSpPr/>
          <p:nvPr/>
        </p:nvGrpSpPr>
        <p:grpSpPr>
          <a:xfrm>
            <a:off x="814637" y="1769604"/>
            <a:ext cx="6161574" cy="646331"/>
            <a:chOff x="624080" y="2981249"/>
            <a:chExt cx="6161574" cy="646331"/>
          </a:xfrm>
        </p:grpSpPr>
        <p:sp>
          <p:nvSpPr>
            <p:cNvPr id="3" name="TextBox 2">
              <a:extLst>
                <a:ext uri="{FF2B5EF4-FFF2-40B4-BE49-F238E27FC236}">
                  <a16:creationId xmlns:a16="http://schemas.microsoft.com/office/drawing/2014/main" id="{41EB90FC-A234-682B-B457-8A497AC97728}"/>
                </a:ext>
              </a:extLst>
            </p:cNvPr>
            <p:cNvSpPr txBox="1"/>
            <p:nvPr/>
          </p:nvSpPr>
          <p:spPr>
            <a:xfrm>
              <a:off x="937985" y="2981249"/>
              <a:ext cx="58476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Your interests (including the interests of your firm), are adverse to duties to a Client.</a:t>
              </a:r>
            </a:p>
          </p:txBody>
        </p:sp>
        <p:grpSp>
          <p:nvGrpSpPr>
            <p:cNvPr id="14" name="Group 13">
              <a:extLst>
                <a:ext uri="{FF2B5EF4-FFF2-40B4-BE49-F238E27FC236}">
                  <a16:creationId xmlns:a16="http://schemas.microsoft.com/office/drawing/2014/main" id="{9210A0BF-B3DF-E910-D8DD-B97C2A0D283B}"/>
                </a:ext>
              </a:extLst>
            </p:cNvPr>
            <p:cNvGrpSpPr/>
            <p:nvPr/>
          </p:nvGrpSpPr>
          <p:grpSpPr>
            <a:xfrm>
              <a:off x="624080" y="3007459"/>
              <a:ext cx="313905" cy="313905"/>
              <a:chOff x="1181047" y="3749416"/>
              <a:chExt cx="230102" cy="230102"/>
            </a:xfrm>
            <a:solidFill>
              <a:srgbClr val="FFCE34"/>
            </a:solidFill>
          </p:grpSpPr>
          <p:sp>
            <p:nvSpPr>
              <p:cNvPr id="15" name="Freeform: Shape 14">
                <a:extLst>
                  <a:ext uri="{FF2B5EF4-FFF2-40B4-BE49-F238E27FC236}">
                    <a16:creationId xmlns:a16="http://schemas.microsoft.com/office/drawing/2014/main" id="{B19CC625-A89B-6BFF-FC76-B13B7DA9219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B786FB2-066B-4A05-81EF-B2A7D1CCB61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7" name="Group 16">
            <a:extLst>
              <a:ext uri="{FF2B5EF4-FFF2-40B4-BE49-F238E27FC236}">
                <a16:creationId xmlns:a16="http://schemas.microsoft.com/office/drawing/2014/main" id="{4B867AC6-E947-CBD5-89DF-389B747947F8}"/>
              </a:ext>
            </a:extLst>
          </p:cNvPr>
          <p:cNvGrpSpPr/>
          <p:nvPr/>
        </p:nvGrpSpPr>
        <p:grpSpPr>
          <a:xfrm>
            <a:off x="814637" y="2647735"/>
            <a:ext cx="6161574" cy="646331"/>
            <a:chOff x="624080" y="2981249"/>
            <a:chExt cx="6161574" cy="646331"/>
          </a:xfrm>
        </p:grpSpPr>
        <p:sp>
          <p:nvSpPr>
            <p:cNvPr id="18" name="TextBox 17">
              <a:extLst>
                <a:ext uri="{FF2B5EF4-FFF2-40B4-BE49-F238E27FC236}">
                  <a16:creationId xmlns:a16="http://schemas.microsoft.com/office/drawing/2014/main" id="{7FACAFCE-5C06-5DA8-E9F0-0BA72EDABD2D}"/>
                </a:ext>
              </a:extLst>
            </p:cNvPr>
            <p:cNvSpPr txBox="1"/>
            <p:nvPr/>
          </p:nvSpPr>
          <p:spPr>
            <a:xfrm>
              <a:off x="937985" y="2981249"/>
              <a:ext cx="58476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Medium" panose="02000604030000020004" pitchFamily="50" charset="0"/>
                </a:rPr>
                <a:t>You have duties to one Client that are adverse to another Client (for example, when Clients divorce).</a:t>
              </a:r>
            </a:p>
          </p:txBody>
        </p:sp>
        <p:grpSp>
          <p:nvGrpSpPr>
            <p:cNvPr id="20" name="Group 19">
              <a:extLst>
                <a:ext uri="{FF2B5EF4-FFF2-40B4-BE49-F238E27FC236}">
                  <a16:creationId xmlns:a16="http://schemas.microsoft.com/office/drawing/2014/main" id="{89366CE6-4875-22A0-304C-68CC1F65B216}"/>
                </a:ext>
              </a:extLst>
            </p:cNvPr>
            <p:cNvGrpSpPr/>
            <p:nvPr/>
          </p:nvGrpSpPr>
          <p:grpSpPr>
            <a:xfrm>
              <a:off x="624080" y="3007459"/>
              <a:ext cx="313905" cy="313905"/>
              <a:chOff x="1181047" y="3749416"/>
              <a:chExt cx="230102" cy="230102"/>
            </a:xfrm>
            <a:solidFill>
              <a:srgbClr val="FFCE34"/>
            </a:solidFill>
          </p:grpSpPr>
          <p:sp>
            <p:nvSpPr>
              <p:cNvPr id="21" name="Freeform: Shape 20">
                <a:extLst>
                  <a:ext uri="{FF2B5EF4-FFF2-40B4-BE49-F238E27FC236}">
                    <a16:creationId xmlns:a16="http://schemas.microsoft.com/office/drawing/2014/main" id="{7DAEE439-68A6-3086-2CE7-E7182F7C1C4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32568E1-3C2B-0205-B37D-2BBF04C71451}"/>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5" name="Group 24">
            <a:extLst>
              <a:ext uri="{FF2B5EF4-FFF2-40B4-BE49-F238E27FC236}">
                <a16:creationId xmlns:a16="http://schemas.microsoft.com/office/drawing/2014/main" id="{5F41565E-BB61-203F-30B5-3C2B280071ED}"/>
              </a:ext>
            </a:extLst>
          </p:cNvPr>
          <p:cNvGrpSpPr/>
          <p:nvPr/>
        </p:nvGrpSpPr>
        <p:grpSpPr>
          <a:xfrm>
            <a:off x="863360" y="3808930"/>
            <a:ext cx="7224462" cy="623993"/>
            <a:chOff x="6057900" y="1558977"/>
            <a:chExt cx="2091789" cy="523220"/>
          </a:xfrm>
        </p:grpSpPr>
        <p:sp>
          <p:nvSpPr>
            <p:cNvPr id="26" name="Rectangle 25">
              <a:extLst>
                <a:ext uri="{FF2B5EF4-FFF2-40B4-BE49-F238E27FC236}">
                  <a16:creationId xmlns:a16="http://schemas.microsoft.com/office/drawing/2014/main" id="{8315FED3-D1DF-2331-EAF4-9DC7F8876537}"/>
                </a:ext>
              </a:extLst>
            </p:cNvPr>
            <p:cNvSpPr/>
            <p:nvPr/>
          </p:nvSpPr>
          <p:spPr>
            <a:xfrm>
              <a:off x="6057900" y="1558977"/>
              <a:ext cx="1885474" cy="52322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 name="TextBox 26">
              <a:extLst>
                <a:ext uri="{FF2B5EF4-FFF2-40B4-BE49-F238E27FC236}">
                  <a16:creationId xmlns:a16="http://schemas.microsoft.com/office/drawing/2014/main" id="{BDD43C9F-EF07-4611-E89C-50D168426ACA}"/>
                </a:ext>
              </a:extLst>
            </p:cNvPr>
            <p:cNvSpPr txBox="1"/>
            <p:nvPr/>
          </p:nvSpPr>
          <p:spPr>
            <a:xfrm>
              <a:off x="6080099" y="1612686"/>
              <a:ext cx="2069590" cy="387107"/>
            </a:xfrm>
            <a:prstGeom prst="rect">
              <a:avLst/>
            </a:prstGeom>
            <a:noFill/>
          </p:spPr>
          <p:txBody>
            <a:bodyPr wrap="square" rtlCol="0">
              <a:spAutoFit/>
            </a:bodyPr>
            <a:lstStyle/>
            <a:p>
              <a:r>
                <a:rPr lang="en-US" sz="2400" dirty="0">
                  <a:latin typeface="Gotham" panose="02000604040000020004" pitchFamily="50" charset="0"/>
                </a:rPr>
                <a:t>Having a Conflict </a:t>
              </a:r>
              <a:r>
                <a:rPr lang="en-US" sz="2400" b="1" dirty="0">
                  <a:latin typeface="Gotham Bold" pitchFamily="50" charset="0"/>
                </a:rPr>
                <a:t>≠</a:t>
              </a:r>
              <a:r>
                <a:rPr lang="en-US" sz="2400" dirty="0">
                  <a:latin typeface="Gotham" panose="02000604040000020004" pitchFamily="50" charset="0"/>
                </a:rPr>
                <a:t> Acting on a Conflict</a:t>
              </a:r>
            </a:p>
          </p:txBody>
        </p:sp>
      </p:grpSp>
      <p:sp>
        <p:nvSpPr>
          <p:cNvPr id="29" name="TextBox 28">
            <a:extLst>
              <a:ext uri="{FF2B5EF4-FFF2-40B4-BE49-F238E27FC236}">
                <a16:creationId xmlns:a16="http://schemas.microsoft.com/office/drawing/2014/main" id="{ABA1A272-FADA-8492-B88D-F897821B8DE7}"/>
              </a:ext>
            </a:extLst>
          </p:cNvPr>
          <p:cNvSpPr txBox="1"/>
          <p:nvPr/>
        </p:nvSpPr>
        <p:spPr>
          <a:xfrm>
            <a:off x="814637" y="4842039"/>
            <a:ext cx="103946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Gotham Medium" panose="02000604030000020004" pitchFamily="50" charset="0"/>
              </a:rPr>
              <a:t>All business models have conflicts of interest. You can have a conflict of interest, but you must manage that conflict to give Financial Advice in the Client’s best interests.</a:t>
            </a:r>
          </a:p>
        </p:txBody>
      </p:sp>
    </p:spTree>
    <p:extLst>
      <p:ext uri="{BB962C8B-B14F-4D97-AF65-F5344CB8AC3E}">
        <p14:creationId xmlns:p14="http://schemas.microsoft.com/office/powerpoint/2010/main" val="198569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5887234-3D26-8F46-2C99-F10347247BD8}"/>
              </a:ext>
            </a:extLst>
          </p:cNvPr>
          <p:cNvPicPr>
            <a:picLocks noChangeAspect="1"/>
          </p:cNvPicPr>
          <p:nvPr/>
        </p:nvPicPr>
        <p:blipFill rotWithShape="1">
          <a:blip r:embed="rId4">
            <a:extLst>
              <a:ext uri="{28A0092B-C50C-407E-A947-70E740481C1C}">
                <a14:useLocalDpi xmlns:a14="http://schemas.microsoft.com/office/drawing/2010/main" val="0"/>
              </a:ext>
            </a:extLst>
          </a:blip>
          <a:srcRect l="24953" t="6244" r="28996" b="1038"/>
          <a:stretch/>
        </p:blipFill>
        <p:spPr>
          <a:xfrm>
            <a:off x="6037569" y="373066"/>
            <a:ext cx="4255275" cy="571022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876099" y="1215396"/>
            <a:ext cx="2223460" cy="675340"/>
            <a:chOff x="6057901" y="1558977"/>
            <a:chExt cx="1133663"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13366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9137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Mei</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847963" y="2144579"/>
            <a:ext cx="5718264" cy="1200329"/>
          </a:xfrm>
          <a:prstGeom prst="rect">
            <a:avLst/>
          </a:prstGeom>
          <a:noFill/>
        </p:spPr>
        <p:txBody>
          <a:bodyPr wrap="square" rtlCol="0">
            <a:spAutoFit/>
          </a:bodyPr>
          <a:lstStyle/>
          <a:p>
            <a:r>
              <a:rPr lang="en-US" sz="2400" dirty="0">
                <a:latin typeface="Gotham Medium" panose="02000604030000020004" pitchFamily="50" charset="0"/>
              </a:rPr>
              <a:t>Prospective client with 18 months worth of her expenses in a bank account.</a:t>
            </a:r>
          </a:p>
        </p:txBody>
      </p:sp>
      <p:grpSp>
        <p:nvGrpSpPr>
          <p:cNvPr id="21" name="Group 20">
            <a:extLst>
              <a:ext uri="{FF2B5EF4-FFF2-40B4-BE49-F238E27FC236}">
                <a16:creationId xmlns:a16="http://schemas.microsoft.com/office/drawing/2014/main" id="{6A4E9FFD-E33C-24DC-9CDF-DB122517D61B}"/>
              </a:ext>
            </a:extLst>
          </p:cNvPr>
          <p:cNvGrpSpPr/>
          <p:nvPr/>
        </p:nvGrpSpPr>
        <p:grpSpPr>
          <a:xfrm>
            <a:off x="918303" y="3598751"/>
            <a:ext cx="5647924" cy="923330"/>
            <a:chOff x="624080" y="2953113"/>
            <a:chExt cx="5341818" cy="923330"/>
          </a:xfrm>
        </p:grpSpPr>
        <p:sp>
          <p:nvSpPr>
            <p:cNvPr id="25" name="TextBox 24">
              <a:extLst>
                <a:ext uri="{FF2B5EF4-FFF2-40B4-BE49-F238E27FC236}">
                  <a16:creationId xmlns:a16="http://schemas.microsoft.com/office/drawing/2014/main" id="{F0D59821-A005-FE37-BBF2-FB8B845FF417}"/>
                </a:ext>
              </a:extLst>
            </p:cNvPr>
            <p:cNvSpPr txBox="1"/>
            <p:nvPr/>
          </p:nvSpPr>
          <p:spPr>
            <a:xfrm>
              <a:off x="937985" y="2953113"/>
              <a:ext cx="5027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to invest and is looking for someone to help manage the investments.</a:t>
              </a:r>
            </a:p>
          </p:txBody>
        </p:sp>
        <p:grpSp>
          <p:nvGrpSpPr>
            <p:cNvPr id="27" name="Group 26">
              <a:extLst>
                <a:ext uri="{FF2B5EF4-FFF2-40B4-BE49-F238E27FC236}">
                  <a16:creationId xmlns:a16="http://schemas.microsoft.com/office/drawing/2014/main" id="{FF2CDB70-EEBA-3697-D8F4-FAA210CD0FCD}"/>
                </a:ext>
              </a:extLst>
            </p:cNvPr>
            <p:cNvGrpSpPr/>
            <p:nvPr/>
          </p:nvGrpSpPr>
          <p:grpSpPr>
            <a:xfrm>
              <a:off x="624080" y="3007459"/>
              <a:ext cx="313905" cy="313905"/>
              <a:chOff x="1181047" y="3749416"/>
              <a:chExt cx="230102" cy="230102"/>
            </a:xfrm>
            <a:solidFill>
              <a:srgbClr val="FFCE34"/>
            </a:solidFill>
          </p:grpSpPr>
          <p:sp>
            <p:nvSpPr>
              <p:cNvPr id="28" name="Freeform: Shape 27">
                <a:extLst>
                  <a:ext uri="{FF2B5EF4-FFF2-40B4-BE49-F238E27FC236}">
                    <a16:creationId xmlns:a16="http://schemas.microsoft.com/office/drawing/2014/main" id="{B5B95B63-AADA-668A-570E-9CCBA456EFD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E352BC5-FF5F-9AAD-4912-E8B57EDD122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0" name="Group 29">
            <a:extLst>
              <a:ext uri="{FF2B5EF4-FFF2-40B4-BE49-F238E27FC236}">
                <a16:creationId xmlns:a16="http://schemas.microsoft.com/office/drawing/2014/main" id="{7875451A-8C7F-E2D9-29E3-514D455B0602}"/>
              </a:ext>
            </a:extLst>
          </p:cNvPr>
          <p:cNvGrpSpPr/>
          <p:nvPr/>
        </p:nvGrpSpPr>
        <p:grpSpPr>
          <a:xfrm>
            <a:off x="930903" y="4427996"/>
            <a:ext cx="5149562" cy="646331"/>
            <a:chOff x="624080" y="2953113"/>
            <a:chExt cx="5149562" cy="646331"/>
          </a:xfrm>
        </p:grpSpPr>
        <p:sp>
          <p:nvSpPr>
            <p:cNvPr id="31" name="TextBox 30">
              <a:extLst>
                <a:ext uri="{FF2B5EF4-FFF2-40B4-BE49-F238E27FC236}">
                  <a16:creationId xmlns:a16="http://schemas.microsoft.com/office/drawing/2014/main" id="{2B19508C-F320-7E01-125E-7B5CA9F0C69B}"/>
                </a:ext>
              </a:extLst>
            </p:cNvPr>
            <p:cNvSpPr txBox="1"/>
            <p:nvPr/>
          </p:nvSpPr>
          <p:spPr>
            <a:xfrm>
              <a:off x="937986" y="2953113"/>
              <a:ext cx="483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Wants help developing a strategy for paying down her mortgage. </a:t>
              </a:r>
            </a:p>
          </p:txBody>
        </p:sp>
        <p:grpSp>
          <p:nvGrpSpPr>
            <p:cNvPr id="32" name="Group 31">
              <a:extLst>
                <a:ext uri="{FF2B5EF4-FFF2-40B4-BE49-F238E27FC236}">
                  <a16:creationId xmlns:a16="http://schemas.microsoft.com/office/drawing/2014/main" id="{EF12855D-1C8C-C41B-8853-C9D5CB375A78}"/>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1528AD32-A770-7BAA-ACA2-F7FE3A73F68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A15C35F-AA45-83C4-98F3-CD7BAE72537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962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
            <a:ext cx="7218345" cy="6202837"/>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flipH="1">
            <a:off x="-2" y="8115"/>
            <a:ext cx="9922831"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8" name="Group 17">
            <a:extLst>
              <a:ext uri="{FF2B5EF4-FFF2-40B4-BE49-F238E27FC236}">
                <a16:creationId xmlns:a16="http://schemas.microsoft.com/office/drawing/2014/main" id="{6905FE91-91E9-E22E-9126-1838A2F2C09D}"/>
              </a:ext>
            </a:extLst>
          </p:cNvPr>
          <p:cNvGrpSpPr/>
          <p:nvPr/>
        </p:nvGrpSpPr>
        <p:grpSpPr>
          <a:xfrm>
            <a:off x="6278097" y="2510446"/>
            <a:ext cx="3090987" cy="675340"/>
            <a:chOff x="6057901" y="1558977"/>
            <a:chExt cx="1076181" cy="675340"/>
          </a:xfrm>
        </p:grpSpPr>
        <p:sp>
          <p:nvSpPr>
            <p:cNvPr id="19" name="Rectangle 18">
              <a:extLst>
                <a:ext uri="{FF2B5EF4-FFF2-40B4-BE49-F238E27FC236}">
                  <a16:creationId xmlns:a16="http://schemas.microsoft.com/office/drawing/2014/main" id="{7DFD3668-22ED-139F-47D3-43C62310E786}"/>
                </a:ext>
              </a:extLst>
            </p:cNvPr>
            <p:cNvSpPr/>
            <p:nvPr/>
          </p:nvSpPr>
          <p:spPr>
            <a:xfrm>
              <a:off x="6057901" y="1558977"/>
              <a:ext cx="1033893"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584550"/>
              <a:ext cx="1033893"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Meet Darren</a:t>
              </a:r>
            </a:p>
          </p:txBody>
        </p:sp>
      </p:grpSp>
      <p:grpSp>
        <p:nvGrpSpPr>
          <p:cNvPr id="2" name="Group 1">
            <a:extLst>
              <a:ext uri="{FF2B5EF4-FFF2-40B4-BE49-F238E27FC236}">
                <a16:creationId xmlns:a16="http://schemas.microsoft.com/office/drawing/2014/main" id="{C66463FF-D7AE-69A4-5229-B2950BD0AA0D}"/>
              </a:ext>
            </a:extLst>
          </p:cNvPr>
          <p:cNvGrpSpPr/>
          <p:nvPr/>
        </p:nvGrpSpPr>
        <p:grpSpPr>
          <a:xfrm>
            <a:off x="5940428" y="1624874"/>
            <a:ext cx="5713138" cy="702700"/>
            <a:chOff x="517908" y="395066"/>
            <a:chExt cx="5713138"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81A2BB2F-48B0-E1F8-AAEF-A69C3BBEA2CC}"/>
              </a:ext>
            </a:extLst>
          </p:cNvPr>
          <p:cNvSpPr txBox="1"/>
          <p:nvPr/>
        </p:nvSpPr>
        <p:spPr>
          <a:xfrm>
            <a:off x="6249957" y="3329239"/>
            <a:ext cx="5403609" cy="1200329"/>
          </a:xfrm>
          <a:prstGeom prst="rect">
            <a:avLst/>
          </a:prstGeom>
          <a:noFill/>
        </p:spPr>
        <p:txBody>
          <a:bodyPr wrap="square" rtlCol="0">
            <a:spAutoFit/>
          </a:bodyPr>
          <a:lstStyle/>
          <a:p>
            <a:r>
              <a:rPr lang="en-US" sz="2400" dirty="0">
                <a:latin typeface="Gotham Medium" panose="02000604030000020004" pitchFamily="50" charset="0"/>
              </a:rPr>
              <a:t>CFP® professional compensated through a percentage of assets under management.</a:t>
            </a:r>
          </a:p>
        </p:txBody>
      </p:sp>
      <p:pic>
        <p:nvPicPr>
          <p:cNvPr id="37" name="Picture 36">
            <a:extLst>
              <a:ext uri="{FF2B5EF4-FFF2-40B4-BE49-F238E27FC236}">
                <a16:creationId xmlns:a16="http://schemas.microsoft.com/office/drawing/2014/main" id="{DA519967-C92A-25AE-2E33-A9C3E039512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51250" y="0"/>
            <a:ext cx="5450161" cy="615369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42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Assessment</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id="{2ED7721C-25B9-4297-8F12-F1D1B3AA683B}"/>
              </a:ext>
            </a:extLst>
          </p:cNvPr>
          <p:cNvGrpSpPr/>
          <p:nvPr/>
        </p:nvGrpSpPr>
        <p:grpSpPr>
          <a:xfrm>
            <a:off x="590897" y="1574098"/>
            <a:ext cx="11010206" cy="3591721"/>
            <a:chOff x="590897" y="1574098"/>
            <a:chExt cx="11010206" cy="3591721"/>
          </a:xfrm>
        </p:grpSpPr>
        <p:sp>
          <p:nvSpPr>
            <p:cNvPr id="14" name="Rectangle 13">
              <a:extLst>
                <a:ext uri="{FF2B5EF4-FFF2-40B4-BE49-F238E27FC236}">
                  <a16:creationId xmlns:a16="http://schemas.microsoft.com/office/drawing/2014/main" id="{258098DC-9A1D-0D5B-B097-2D21B32694FD}"/>
                </a:ext>
              </a:extLst>
            </p:cNvPr>
            <p:cNvSpPr/>
            <p:nvPr/>
          </p:nvSpPr>
          <p:spPr>
            <a:xfrm>
              <a:off x="590897" y="1574098"/>
              <a:ext cx="11010206" cy="3591721"/>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F5B8241-A080-AC9B-7D95-8C4B1AECADE9}"/>
                </a:ext>
              </a:extLst>
            </p:cNvPr>
            <p:cNvGrpSpPr/>
            <p:nvPr/>
          </p:nvGrpSpPr>
          <p:grpSpPr>
            <a:xfrm>
              <a:off x="930880" y="2179646"/>
              <a:ext cx="10330241" cy="1807316"/>
              <a:chOff x="930880" y="2042914"/>
              <a:chExt cx="10330241" cy="1807316"/>
            </a:xfrm>
          </p:grpSpPr>
          <p:sp>
            <p:nvSpPr>
              <p:cNvPr id="17" name="TextBox 16">
                <a:extLst>
                  <a:ext uri="{FF2B5EF4-FFF2-40B4-BE49-F238E27FC236}">
                    <a16:creationId xmlns:a16="http://schemas.microsoft.com/office/drawing/2014/main" id="{8DB1297B-F4EF-F6E4-2AC9-68B1882BA5D5}"/>
                  </a:ext>
                </a:extLst>
              </p:cNvPr>
              <p:cNvSpPr txBox="1"/>
              <p:nvPr/>
            </p:nvSpPr>
            <p:spPr>
              <a:xfrm>
                <a:off x="930880" y="2042914"/>
                <a:ext cx="103302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Engage Actively</a:t>
                </a:r>
              </a:p>
            </p:txBody>
          </p:sp>
          <p:sp>
            <p:nvSpPr>
              <p:cNvPr id="25" name="TextBox 24">
                <a:extLst>
                  <a:ext uri="{FF2B5EF4-FFF2-40B4-BE49-F238E27FC236}">
                    <a16:creationId xmlns:a16="http://schemas.microsoft.com/office/drawing/2014/main" id="{3FD3D75D-3E9F-D717-8C3D-7C0F14410463}"/>
                  </a:ext>
                </a:extLst>
              </p:cNvPr>
              <p:cNvSpPr txBox="1"/>
              <p:nvPr/>
            </p:nvSpPr>
            <p:spPr>
              <a:xfrm>
                <a:off x="1041959" y="2649901"/>
                <a:ext cx="101080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Medium" panose="02000604030000020004" pitchFamily="50" charset="0"/>
                  </a:rPr>
                  <a:t>At the end of the course, there will be a </a:t>
                </a:r>
                <a:r>
                  <a:rPr lang="en-US" sz="2400" dirty="0">
                    <a:solidFill>
                      <a:prstClr val="black"/>
                    </a:solidFill>
                    <a:latin typeface="Gotham Medium" panose="02000604030000020004" pitchFamily="50" charset="0"/>
                  </a:rPr>
                  <a:t>12</a:t>
                </a:r>
                <a:r>
                  <a:rPr kumimoji="0" lang="en-US" sz="2400" b="0" i="0" u="none" strike="noStrike" kern="1200" cap="none" spc="0" normalizeH="0" baseline="0" noProof="0" dirty="0">
                    <a:ln>
                      <a:noFill/>
                    </a:ln>
                    <a:solidFill>
                      <a:prstClr val="black"/>
                    </a:solidFill>
                    <a:effectLst/>
                    <a:uLnTx/>
                    <a:uFillTx/>
                    <a:latin typeface="Gotham Medium" panose="02000604030000020004" pitchFamily="50" charset="0"/>
                  </a:rPr>
                  <a:t>-question assessment to evaluate your understanding and knowledge. You must receive a passing score of </a:t>
                </a:r>
                <a:r>
                  <a:rPr lang="en-US" sz="2400" dirty="0">
                    <a:solidFill>
                      <a:prstClr val="black"/>
                    </a:solidFill>
                    <a:latin typeface="Gotham Medium" panose="02000604030000020004" pitchFamily="50" charset="0"/>
                  </a:rPr>
                  <a:t>70%</a:t>
                </a:r>
                <a:r>
                  <a:rPr kumimoji="0" lang="en-US" sz="2400" b="0" i="0" u="none" strike="noStrike" kern="1200" cap="none" spc="0" normalizeH="0" baseline="0" noProof="0" dirty="0">
                    <a:ln>
                      <a:noFill/>
                    </a:ln>
                    <a:solidFill>
                      <a:prstClr val="black"/>
                    </a:solidFill>
                    <a:effectLst/>
                    <a:uLnTx/>
                    <a:uFillTx/>
                    <a:latin typeface="Gotham Medium" panose="02000604030000020004" pitchFamily="50" charset="0"/>
                  </a:rPr>
                  <a:t> to receive CE credit for this course.</a:t>
                </a:r>
              </a:p>
            </p:txBody>
          </p:sp>
        </p:grpSp>
      </p:grpSp>
    </p:spTree>
    <p:extLst>
      <p:ext uri="{BB962C8B-B14F-4D97-AF65-F5344CB8AC3E}">
        <p14:creationId xmlns:p14="http://schemas.microsoft.com/office/powerpoint/2010/main" val="2318653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6C0B499-A37F-BF30-09C5-8A395BD89A9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2537" y="-18704"/>
            <a:ext cx="6981092" cy="6093422"/>
          </a:xfrm>
          <a:prstGeom prst="rect">
            <a:avLst/>
          </a:prstGeom>
        </p:spPr>
      </p:pic>
      <p:sp>
        <p:nvSpPr>
          <p:cNvPr id="24" name="Rectangle 23">
            <a:extLst>
              <a:ext uri="{FF2B5EF4-FFF2-40B4-BE49-F238E27FC236}">
                <a16:creationId xmlns:a16="http://schemas.microsoft.com/office/drawing/2014/main" id="{E82C28C6-FA2A-161E-7535-B97B907C3D14}"/>
              </a:ext>
            </a:extLst>
          </p:cNvPr>
          <p:cNvSpPr/>
          <p:nvPr/>
        </p:nvSpPr>
        <p:spPr>
          <a:xfrm>
            <a:off x="4229909" y="-18704"/>
            <a:ext cx="7193288" cy="6137437"/>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pic>
        <p:nvPicPr>
          <p:cNvPr id="23" name="Picture 22">
            <a:extLst>
              <a:ext uri="{FF2B5EF4-FFF2-40B4-BE49-F238E27FC236}">
                <a16:creationId xmlns:a16="http://schemas.microsoft.com/office/drawing/2014/main" id="{A21C1311-0350-CFFB-34F5-746F1BC69E5D}"/>
              </a:ext>
            </a:extLst>
          </p:cNvPr>
          <p:cNvPicPr>
            <a:picLocks noChangeAspect="1"/>
          </p:cNvPicPr>
          <p:nvPr/>
        </p:nvPicPr>
        <p:blipFill rotWithShape="1">
          <a:blip r:embed="rId5">
            <a:extLst>
              <a:ext uri="{28A0092B-C50C-407E-A947-70E740481C1C}">
                <a14:useLocalDpi xmlns:a14="http://schemas.microsoft.com/office/drawing/2010/main" val="0"/>
              </a:ext>
            </a:extLst>
          </a:blip>
          <a:srcRect l="24553" t="8897" r="19280" b="2393"/>
          <a:stretch/>
        </p:blipFill>
        <p:spPr>
          <a:xfrm flipH="1">
            <a:off x="5648248" y="52130"/>
            <a:ext cx="5774949" cy="608373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CA3CA04-E7CF-C8A5-964C-0BB58CC4DB16}"/>
              </a:ext>
            </a:extLst>
          </p:cNvPr>
          <p:cNvGrpSpPr/>
          <p:nvPr/>
        </p:nvGrpSpPr>
        <p:grpSpPr>
          <a:xfrm>
            <a:off x="1001839" y="2156850"/>
            <a:ext cx="3358275" cy="675340"/>
            <a:chOff x="6057901" y="1558977"/>
            <a:chExt cx="1169242" cy="675340"/>
          </a:xfrm>
        </p:grpSpPr>
        <p:sp>
          <p:nvSpPr>
            <p:cNvPr id="40" name="Rectangle 39">
              <a:extLst>
                <a:ext uri="{FF2B5EF4-FFF2-40B4-BE49-F238E27FC236}">
                  <a16:creationId xmlns:a16="http://schemas.microsoft.com/office/drawing/2014/main" id="{23E272E3-3D86-2D6A-6F65-5D8A589CD823}"/>
                </a:ext>
              </a:extLst>
            </p:cNvPr>
            <p:cNvSpPr/>
            <p:nvPr/>
          </p:nvSpPr>
          <p:spPr>
            <a:xfrm>
              <a:off x="6057901" y="1558977"/>
              <a:ext cx="1133399" cy="67534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0448B11-CDB3-1542-0498-0C1361179397}"/>
                </a:ext>
              </a:extLst>
            </p:cNvPr>
            <p:cNvSpPr txBox="1"/>
            <p:nvPr/>
          </p:nvSpPr>
          <p:spPr>
            <a:xfrm>
              <a:off x="6100189" y="1584550"/>
              <a:ext cx="1126954" cy="584775"/>
            </a:xfrm>
            <a:prstGeom prst="rect">
              <a:avLst/>
            </a:prstGeom>
            <a:noFill/>
          </p:spPr>
          <p:txBody>
            <a:bodyPr wrap="square" rtlCol="0">
              <a:spAutoFit/>
            </a:bodyPr>
            <a:lstStyle/>
            <a:p>
              <a:r>
                <a:rPr lang="en-US" sz="3200" dirty="0">
                  <a:solidFill>
                    <a:srgbClr val="FFCE34"/>
                  </a:solidFill>
                  <a:latin typeface="Gotham" panose="02000604040000020004" pitchFamily="50" charset="0"/>
                </a:rPr>
                <a:t>Darren’s Firm</a:t>
              </a:r>
            </a:p>
          </p:txBody>
        </p:sp>
      </p:grpSp>
      <p:grpSp>
        <p:nvGrpSpPr>
          <p:cNvPr id="12" name="Group 11">
            <a:extLst>
              <a:ext uri="{FF2B5EF4-FFF2-40B4-BE49-F238E27FC236}">
                <a16:creationId xmlns:a16="http://schemas.microsoft.com/office/drawing/2014/main" id="{E52279BC-3B2F-5B96-5A12-A1C276EC7F47}"/>
              </a:ext>
            </a:extLst>
          </p:cNvPr>
          <p:cNvGrpSpPr/>
          <p:nvPr/>
        </p:nvGrpSpPr>
        <p:grpSpPr>
          <a:xfrm>
            <a:off x="664171" y="1271278"/>
            <a:ext cx="5713138" cy="702700"/>
            <a:chOff x="517908" y="395066"/>
            <a:chExt cx="5713138" cy="702700"/>
          </a:xfrm>
        </p:grpSpPr>
        <p:sp>
          <p:nvSpPr>
            <p:cNvPr id="36" name="TextBox 35">
              <a:extLst>
                <a:ext uri="{FF2B5EF4-FFF2-40B4-BE49-F238E27FC236}">
                  <a16:creationId xmlns:a16="http://schemas.microsoft.com/office/drawing/2014/main" id="{0D9AEFA6-B197-3F8F-17F2-44DC9457DDE3}"/>
                </a:ext>
              </a:extLst>
            </p:cNvPr>
            <p:cNvSpPr txBox="1"/>
            <p:nvPr/>
          </p:nvSpPr>
          <p:spPr>
            <a:xfrm>
              <a:off x="741835" y="512991"/>
              <a:ext cx="54892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Duty of Loyalty</a:t>
              </a:r>
            </a:p>
          </p:txBody>
        </p:sp>
        <p:grpSp>
          <p:nvGrpSpPr>
            <p:cNvPr id="37" name="Group 36">
              <a:extLst>
                <a:ext uri="{FF2B5EF4-FFF2-40B4-BE49-F238E27FC236}">
                  <a16:creationId xmlns:a16="http://schemas.microsoft.com/office/drawing/2014/main" id="{84EF8A71-B11F-0AF2-1EC1-C50BF4FCB6D8}"/>
                </a:ext>
              </a:extLst>
            </p:cNvPr>
            <p:cNvGrpSpPr/>
            <p:nvPr/>
          </p:nvGrpSpPr>
          <p:grpSpPr>
            <a:xfrm>
              <a:off x="517908" y="395066"/>
              <a:ext cx="479157" cy="479155"/>
              <a:chOff x="668212" y="3077308"/>
              <a:chExt cx="2732655" cy="2732644"/>
            </a:xfrm>
          </p:grpSpPr>
          <p:sp>
            <p:nvSpPr>
              <p:cNvPr id="38" name="Rectangle 37">
                <a:extLst>
                  <a:ext uri="{FF2B5EF4-FFF2-40B4-BE49-F238E27FC236}">
                    <a16:creationId xmlns:a16="http://schemas.microsoft.com/office/drawing/2014/main" id="{4F2DF423-A676-10D5-66CC-387BF521863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CC63D01-9E91-609E-7059-397AC9D619A0}"/>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3" name="TextBox 12">
            <a:extLst>
              <a:ext uri="{FF2B5EF4-FFF2-40B4-BE49-F238E27FC236}">
                <a16:creationId xmlns:a16="http://schemas.microsoft.com/office/drawing/2014/main" id="{C059A601-8005-933D-6A9E-420066F27665}"/>
              </a:ext>
            </a:extLst>
          </p:cNvPr>
          <p:cNvSpPr txBox="1"/>
          <p:nvPr/>
        </p:nvSpPr>
        <p:spPr>
          <a:xfrm>
            <a:off x="973700" y="2975643"/>
            <a:ext cx="5403609" cy="1569660"/>
          </a:xfrm>
          <a:prstGeom prst="rect">
            <a:avLst/>
          </a:prstGeom>
          <a:noFill/>
        </p:spPr>
        <p:txBody>
          <a:bodyPr wrap="square" rtlCol="0">
            <a:spAutoFit/>
          </a:bodyPr>
          <a:lstStyle/>
          <a:p>
            <a:r>
              <a:rPr lang="en-US" sz="2400" dirty="0">
                <a:latin typeface="Gotham Medium" panose="02000604030000020004" pitchFamily="50" charset="0"/>
              </a:rPr>
              <a:t>Darren’s firm has an agreement with its clearing broker to receive payments when clients are invested in certain mutual funds.</a:t>
            </a:r>
          </a:p>
        </p:txBody>
      </p:sp>
    </p:spTree>
    <p:extLst>
      <p:ext uri="{BB962C8B-B14F-4D97-AF65-F5344CB8AC3E}">
        <p14:creationId xmlns:p14="http://schemas.microsoft.com/office/powerpoint/2010/main" val="6800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9893340" cy="811137"/>
            <a:chOff x="741835" y="1201124"/>
            <a:chExt cx="9893340"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8620764"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6" y="1369752"/>
              <a:ext cx="903683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What are some of Darren’s Conflicts of Interests?</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16" name="Group 15">
            <a:extLst>
              <a:ext uri="{FF2B5EF4-FFF2-40B4-BE49-F238E27FC236}">
                <a16:creationId xmlns:a16="http://schemas.microsoft.com/office/drawing/2014/main" id="{EB874CA8-0DAF-48E0-FD83-AC8EAF810587}"/>
              </a:ext>
            </a:extLst>
          </p:cNvPr>
          <p:cNvGrpSpPr/>
          <p:nvPr/>
        </p:nvGrpSpPr>
        <p:grpSpPr>
          <a:xfrm>
            <a:off x="722809" y="2294021"/>
            <a:ext cx="6993444" cy="2678329"/>
            <a:chOff x="722809" y="2294021"/>
            <a:chExt cx="7196950" cy="2678329"/>
          </a:xfrm>
        </p:grpSpPr>
        <p:sp>
          <p:nvSpPr>
            <p:cNvPr id="2" name="Rectangle 1">
              <a:extLst>
                <a:ext uri="{FF2B5EF4-FFF2-40B4-BE49-F238E27FC236}">
                  <a16:creationId xmlns:a16="http://schemas.microsoft.com/office/drawing/2014/main" id="{846DBFA1-EC6E-DF46-6E1B-242209180B6E}"/>
                </a:ext>
              </a:extLst>
            </p:cNvPr>
            <p:cNvSpPr/>
            <p:nvPr/>
          </p:nvSpPr>
          <p:spPr>
            <a:xfrm>
              <a:off x="722809" y="2294021"/>
              <a:ext cx="3598475"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21916F1-9C02-9D37-AE13-A34C702060ED}"/>
                </a:ext>
              </a:extLst>
            </p:cNvPr>
            <p:cNvSpPr/>
            <p:nvPr/>
          </p:nvSpPr>
          <p:spPr>
            <a:xfrm>
              <a:off x="4321284" y="2294021"/>
              <a:ext cx="3598475" cy="26783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CE37C239-E334-5A33-C8E5-C31B32F808BA}"/>
              </a:ext>
            </a:extLst>
          </p:cNvPr>
          <p:cNvSpPr/>
          <p:nvPr/>
        </p:nvSpPr>
        <p:spPr>
          <a:xfrm>
            <a:off x="8069179" y="2294021"/>
            <a:ext cx="3449054" cy="2678329"/>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D7BB771-7E21-1421-B726-4AC9C7BE174A}"/>
              </a:ext>
            </a:extLst>
          </p:cNvPr>
          <p:cNvGrpSpPr/>
          <p:nvPr/>
        </p:nvGrpSpPr>
        <p:grpSpPr>
          <a:xfrm>
            <a:off x="611054" y="2834618"/>
            <a:ext cx="3720232" cy="1387628"/>
            <a:chOff x="965892" y="2425024"/>
            <a:chExt cx="4857471" cy="1811812"/>
          </a:xfrm>
        </p:grpSpPr>
        <p:grpSp>
          <p:nvGrpSpPr>
            <p:cNvPr id="21" name="Group 20">
              <a:extLst>
                <a:ext uri="{FF2B5EF4-FFF2-40B4-BE49-F238E27FC236}">
                  <a16:creationId xmlns:a16="http://schemas.microsoft.com/office/drawing/2014/main" id="{44C36621-02F3-3844-974A-B06CB7827FFB}"/>
                </a:ext>
              </a:extLst>
            </p:cNvPr>
            <p:cNvGrpSpPr/>
            <p:nvPr/>
          </p:nvGrpSpPr>
          <p:grpSpPr>
            <a:xfrm>
              <a:off x="965892" y="2425024"/>
              <a:ext cx="4857471" cy="1811812"/>
              <a:chOff x="1067490" y="2323426"/>
              <a:chExt cx="4857471" cy="1811812"/>
            </a:xfrm>
          </p:grpSpPr>
          <p:sp>
            <p:nvSpPr>
              <p:cNvPr id="23" name="Oval 22">
                <a:extLst>
                  <a:ext uri="{FF2B5EF4-FFF2-40B4-BE49-F238E27FC236}">
                    <a16:creationId xmlns:a16="http://schemas.microsoft.com/office/drawing/2014/main" id="{03780D01-BD13-8A15-B7EF-86E0C875E410}"/>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 Medium" panose="02000604030000020004" pitchFamily="50" charset="0"/>
                </a:endParaRPr>
              </a:p>
            </p:txBody>
          </p:sp>
          <p:sp>
            <p:nvSpPr>
              <p:cNvPr id="29" name="TextBox 28">
                <a:extLst>
                  <a:ext uri="{FF2B5EF4-FFF2-40B4-BE49-F238E27FC236}">
                    <a16:creationId xmlns:a16="http://schemas.microsoft.com/office/drawing/2014/main" id="{74CDDABF-EFB6-C03D-4457-DF2BB44025C6}"/>
                  </a:ext>
                </a:extLst>
              </p:cNvPr>
              <p:cNvSpPr txBox="1"/>
              <p:nvPr/>
            </p:nvSpPr>
            <p:spPr>
              <a:xfrm>
                <a:off x="1067490" y="3452075"/>
                <a:ext cx="4857471" cy="683163"/>
              </a:xfrm>
              <a:prstGeom prst="rect">
                <a:avLst/>
              </a:prstGeom>
              <a:noFill/>
            </p:spPr>
            <p:txBody>
              <a:bodyPr wrap="square" rtlCol="0">
                <a:spAutoFit/>
              </a:bodyPr>
              <a:lstStyle/>
              <a:p>
                <a:pPr algn="ctr"/>
                <a:r>
                  <a:rPr lang="en-US" sz="1400" dirty="0">
                    <a:latin typeface="Gotham Medium" panose="02000604030000020004" pitchFamily="50" charset="0"/>
                  </a:rPr>
                  <a:t>Interest in maximizing </a:t>
                </a:r>
              </a:p>
              <a:p>
                <a:pPr algn="ctr"/>
                <a:r>
                  <a:rPr lang="en-US" sz="1400" dirty="0">
                    <a:latin typeface="Gotham Medium" panose="02000604030000020004" pitchFamily="50" charset="0"/>
                  </a:rPr>
                  <a:t>assets under management.</a:t>
                </a:r>
              </a:p>
            </p:txBody>
          </p:sp>
        </p:grpSp>
        <p:pic>
          <p:nvPicPr>
            <p:cNvPr id="22" name="Graphic 21">
              <a:extLst>
                <a:ext uri="{FF2B5EF4-FFF2-40B4-BE49-F238E27FC236}">
                  <a16:creationId xmlns:a16="http://schemas.microsoft.com/office/drawing/2014/main" id="{D85910E6-B34D-5355-4E7E-23FA0644F1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1320" y="2602179"/>
              <a:ext cx="497264" cy="497264"/>
            </a:xfrm>
            <a:prstGeom prst="rect">
              <a:avLst/>
            </a:prstGeom>
          </p:spPr>
        </p:pic>
      </p:grpSp>
      <p:grpSp>
        <p:nvGrpSpPr>
          <p:cNvPr id="31" name="Group 30">
            <a:extLst>
              <a:ext uri="{FF2B5EF4-FFF2-40B4-BE49-F238E27FC236}">
                <a16:creationId xmlns:a16="http://schemas.microsoft.com/office/drawing/2014/main" id="{C3471573-9ED9-5211-2B70-B9373C3B2934}"/>
              </a:ext>
            </a:extLst>
          </p:cNvPr>
          <p:cNvGrpSpPr/>
          <p:nvPr/>
        </p:nvGrpSpPr>
        <p:grpSpPr>
          <a:xfrm>
            <a:off x="4070967" y="2834617"/>
            <a:ext cx="3720232" cy="1603071"/>
            <a:chOff x="1067490" y="2323426"/>
            <a:chExt cx="4857471" cy="2093115"/>
          </a:xfrm>
        </p:grpSpPr>
        <p:sp>
          <p:nvSpPr>
            <p:cNvPr id="33" name="Oval 32">
              <a:extLst>
                <a:ext uri="{FF2B5EF4-FFF2-40B4-BE49-F238E27FC236}">
                  <a16:creationId xmlns:a16="http://schemas.microsoft.com/office/drawing/2014/main" id="{4C198991-A8A2-1401-909C-FFE72DAA0F34}"/>
                </a:ext>
              </a:extLst>
            </p:cNvPr>
            <p:cNvSpPr/>
            <p:nvPr/>
          </p:nvSpPr>
          <p:spPr>
            <a:xfrm>
              <a:off x="3039025" y="2323426"/>
              <a:ext cx="914400" cy="91440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Gotham Medium" panose="02000604030000020004" pitchFamily="50" charset="0"/>
              </a:endParaRPr>
            </a:p>
          </p:txBody>
        </p:sp>
        <p:sp>
          <p:nvSpPr>
            <p:cNvPr id="34" name="TextBox 33">
              <a:extLst>
                <a:ext uri="{FF2B5EF4-FFF2-40B4-BE49-F238E27FC236}">
                  <a16:creationId xmlns:a16="http://schemas.microsoft.com/office/drawing/2014/main" id="{37BF56EA-6EC4-EC52-5B99-75385BEF2D08}"/>
                </a:ext>
              </a:extLst>
            </p:cNvPr>
            <p:cNvSpPr txBox="1"/>
            <p:nvPr/>
          </p:nvSpPr>
          <p:spPr>
            <a:xfrm>
              <a:off x="1067490" y="3452075"/>
              <a:ext cx="4857471" cy="964466"/>
            </a:xfrm>
            <a:prstGeom prst="rect">
              <a:avLst/>
            </a:prstGeom>
            <a:noFill/>
          </p:spPr>
          <p:txBody>
            <a:bodyPr wrap="square" rtlCol="0">
              <a:spAutoFit/>
            </a:bodyPr>
            <a:lstStyle/>
            <a:p>
              <a:pPr algn="ctr"/>
              <a:r>
                <a:rPr lang="en-US" sz="1400" dirty="0">
                  <a:solidFill>
                    <a:schemeClr val="bg1"/>
                  </a:solidFill>
                  <a:latin typeface="Gotham Medium" panose="02000604030000020004" pitchFamily="50" charset="0"/>
                </a:rPr>
                <a:t>Interest in giving advice </a:t>
              </a:r>
            </a:p>
            <a:p>
              <a:pPr algn="ctr"/>
              <a:r>
                <a:rPr lang="en-US" sz="1400" dirty="0">
                  <a:solidFill>
                    <a:schemeClr val="bg1"/>
                  </a:solidFill>
                  <a:latin typeface="Gotham Medium" panose="02000604030000020004" pitchFamily="50" charset="0"/>
                </a:rPr>
                <a:t>to invest assets rather than </a:t>
              </a:r>
            </a:p>
            <a:p>
              <a:pPr algn="ctr"/>
              <a:r>
                <a:rPr lang="en-US" sz="1400" dirty="0">
                  <a:solidFill>
                    <a:schemeClr val="bg1"/>
                  </a:solidFill>
                  <a:latin typeface="Gotham Medium" panose="02000604030000020004" pitchFamily="50" charset="0"/>
                </a:rPr>
                <a:t>to pay debt.</a:t>
              </a:r>
            </a:p>
          </p:txBody>
        </p:sp>
      </p:grpSp>
      <p:grpSp>
        <p:nvGrpSpPr>
          <p:cNvPr id="36" name="Group 35">
            <a:extLst>
              <a:ext uri="{FF2B5EF4-FFF2-40B4-BE49-F238E27FC236}">
                <a16:creationId xmlns:a16="http://schemas.microsoft.com/office/drawing/2014/main" id="{41AE3C86-7E5B-A2BD-6CD3-C0BC14E5F7A9}"/>
              </a:ext>
            </a:extLst>
          </p:cNvPr>
          <p:cNvGrpSpPr/>
          <p:nvPr/>
        </p:nvGrpSpPr>
        <p:grpSpPr>
          <a:xfrm>
            <a:off x="8192250" y="2754408"/>
            <a:ext cx="3143797" cy="1818515"/>
            <a:chOff x="1366381" y="2323426"/>
            <a:chExt cx="4104825" cy="2374417"/>
          </a:xfrm>
        </p:grpSpPr>
        <p:sp>
          <p:nvSpPr>
            <p:cNvPr id="38" name="Oval 37">
              <a:extLst>
                <a:ext uri="{FF2B5EF4-FFF2-40B4-BE49-F238E27FC236}">
                  <a16:creationId xmlns:a16="http://schemas.microsoft.com/office/drawing/2014/main" id="{100441A9-A4EB-DA18-D030-4990040564E1}"/>
                </a:ext>
              </a:extLst>
            </p:cNvPr>
            <p:cNvSpPr/>
            <p:nvPr/>
          </p:nvSpPr>
          <p:spPr>
            <a:xfrm>
              <a:off x="3039025" y="232342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9" name="TextBox 38">
              <a:extLst>
                <a:ext uri="{FF2B5EF4-FFF2-40B4-BE49-F238E27FC236}">
                  <a16:creationId xmlns:a16="http://schemas.microsoft.com/office/drawing/2014/main" id="{96164147-ECDA-7146-3A40-6EE8D3D69B70}"/>
                </a:ext>
              </a:extLst>
            </p:cNvPr>
            <p:cNvSpPr txBox="1"/>
            <p:nvPr/>
          </p:nvSpPr>
          <p:spPr>
            <a:xfrm>
              <a:off x="1366381" y="3452075"/>
              <a:ext cx="4104825" cy="1245768"/>
            </a:xfrm>
            <a:prstGeom prst="rect">
              <a:avLst/>
            </a:prstGeom>
            <a:noFill/>
          </p:spPr>
          <p:txBody>
            <a:bodyPr wrap="square" rtlCol="0">
              <a:spAutoFit/>
            </a:bodyPr>
            <a:lstStyle/>
            <a:p>
              <a:pPr algn="ctr"/>
              <a:r>
                <a:rPr lang="en-US" sz="1400" dirty="0">
                  <a:latin typeface="Gotham Medium" panose="02000604030000020004" pitchFamily="50" charset="0"/>
                </a:rPr>
                <a:t>Incentive to invest in funds that will result in firm compensation – </a:t>
              </a:r>
              <a:r>
                <a:rPr lang="en-US" sz="1400" dirty="0">
                  <a:latin typeface="Gotham Light" pitchFamily="50" charset="0"/>
                </a:rPr>
                <a:t>even though Darren is not directly compensated.</a:t>
              </a:r>
            </a:p>
          </p:txBody>
        </p:sp>
      </p:grpSp>
      <p:grpSp>
        <p:nvGrpSpPr>
          <p:cNvPr id="40" name="Group 39">
            <a:extLst>
              <a:ext uri="{FF2B5EF4-FFF2-40B4-BE49-F238E27FC236}">
                <a16:creationId xmlns:a16="http://schemas.microsoft.com/office/drawing/2014/main" id="{A561F163-D586-FF22-F647-03F7C5E81ABE}"/>
              </a:ext>
            </a:extLst>
          </p:cNvPr>
          <p:cNvGrpSpPr/>
          <p:nvPr/>
        </p:nvGrpSpPr>
        <p:grpSpPr>
          <a:xfrm>
            <a:off x="3999174" y="3402218"/>
            <a:ext cx="433196" cy="433196"/>
            <a:chOff x="5807983" y="2960016"/>
            <a:chExt cx="679945" cy="679945"/>
          </a:xfrm>
        </p:grpSpPr>
        <p:sp>
          <p:nvSpPr>
            <p:cNvPr id="41" name="Oval 40">
              <a:extLst>
                <a:ext uri="{FF2B5EF4-FFF2-40B4-BE49-F238E27FC236}">
                  <a16:creationId xmlns:a16="http://schemas.microsoft.com/office/drawing/2014/main" id="{33598EF7-59DC-0F4C-B5FA-2A4F5A0E8045}"/>
                </a:ext>
              </a:extLst>
            </p:cNvPr>
            <p:cNvSpPr/>
            <p:nvPr/>
          </p:nvSpPr>
          <p:spPr>
            <a:xfrm>
              <a:off x="5807983" y="2960016"/>
              <a:ext cx="679945" cy="679945"/>
            </a:xfrm>
            <a:prstGeom prst="ellipse">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otham Medium" panose="02000604030000020004" pitchFamily="50" charset="0"/>
              </a:endParaRPr>
            </a:p>
          </p:txBody>
        </p:sp>
        <p:pic>
          <p:nvPicPr>
            <p:cNvPr id="42" name="Graphic 41">
              <a:extLst>
                <a:ext uri="{FF2B5EF4-FFF2-40B4-BE49-F238E27FC236}">
                  <a16:creationId xmlns:a16="http://schemas.microsoft.com/office/drawing/2014/main" id="{285F5C24-CB52-714C-DDE9-CFF0FCB419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95947" y="3116096"/>
              <a:ext cx="365968" cy="365968"/>
            </a:xfrm>
            <a:prstGeom prst="rect">
              <a:avLst/>
            </a:prstGeom>
          </p:spPr>
        </p:pic>
      </p:grpSp>
      <p:pic>
        <p:nvPicPr>
          <p:cNvPr id="43" name="Graphic 42">
            <a:extLst>
              <a:ext uri="{FF2B5EF4-FFF2-40B4-BE49-F238E27FC236}">
                <a16:creationId xmlns:a16="http://schemas.microsoft.com/office/drawing/2014/main" id="{1CE89E28-BE68-0EA4-4A61-A825F8769B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35199" y="2955733"/>
            <a:ext cx="434122" cy="434122"/>
          </a:xfrm>
          <a:prstGeom prst="rect">
            <a:avLst/>
          </a:prstGeom>
        </p:spPr>
      </p:pic>
      <p:pic>
        <p:nvPicPr>
          <p:cNvPr id="45" name="Graphic 44">
            <a:extLst>
              <a:ext uri="{FF2B5EF4-FFF2-40B4-BE49-F238E27FC236}">
                <a16:creationId xmlns:a16="http://schemas.microsoft.com/office/drawing/2014/main" id="{79ECEAFA-0C11-1E1B-217C-53F92734DA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15954" y="2885429"/>
            <a:ext cx="402251" cy="402251"/>
          </a:xfrm>
          <a:prstGeom prst="rect">
            <a:avLst/>
          </a:prstGeom>
        </p:spPr>
      </p:pic>
    </p:spTree>
    <p:extLst>
      <p:ext uri="{BB962C8B-B14F-4D97-AF65-F5344CB8AC3E}">
        <p14:creationId xmlns:p14="http://schemas.microsoft.com/office/powerpoint/2010/main" val="273886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37FC0FFB-22B5-749D-CCA9-81970DC09F7B}"/>
              </a:ext>
            </a:extLst>
          </p:cNvPr>
          <p:cNvPicPr>
            <a:picLocks noChangeAspect="1"/>
          </p:cNvPicPr>
          <p:nvPr/>
        </p:nvPicPr>
        <p:blipFill rotWithShape="1">
          <a:blip r:embed="rId3">
            <a:extLst>
              <a:ext uri="{28A0092B-C50C-407E-A947-70E740481C1C}">
                <a14:useLocalDpi xmlns:a14="http://schemas.microsoft.com/office/drawing/2010/main" val="0"/>
              </a:ext>
            </a:extLst>
          </a:blip>
          <a:srcRect r="-9643"/>
          <a:stretch/>
        </p:blipFill>
        <p:spPr>
          <a:xfrm flipH="1">
            <a:off x="2799822" y="-36114"/>
            <a:ext cx="9438086" cy="6292057"/>
          </a:xfrm>
          <a:prstGeom prst="rect">
            <a:avLst/>
          </a:prstGeom>
        </p:spPr>
      </p:pic>
      <p:sp>
        <p:nvSpPr>
          <p:cNvPr id="46" name="Rectangle 45">
            <a:extLst>
              <a:ext uri="{FF2B5EF4-FFF2-40B4-BE49-F238E27FC236}">
                <a16:creationId xmlns:a16="http://schemas.microsoft.com/office/drawing/2014/main" id="{49B4D47C-7AC1-0C19-427D-E088A6A5A19F}"/>
              </a:ext>
            </a:extLst>
          </p:cNvPr>
          <p:cNvSpPr/>
          <p:nvPr/>
        </p:nvSpPr>
        <p:spPr>
          <a:xfrm>
            <a:off x="3038453" y="-18704"/>
            <a:ext cx="6108445" cy="6137437"/>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Identify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CD455E21-3700-772B-B5DF-B3A4109A530C}"/>
              </a:ext>
            </a:extLst>
          </p:cNvPr>
          <p:cNvGrpSpPr/>
          <p:nvPr/>
        </p:nvGrpSpPr>
        <p:grpSpPr>
          <a:xfrm>
            <a:off x="657428" y="1074514"/>
            <a:ext cx="5874324" cy="811137"/>
            <a:chOff x="741835" y="1201124"/>
            <a:chExt cx="5874324" cy="811137"/>
          </a:xfrm>
        </p:grpSpPr>
        <p:sp>
          <p:nvSpPr>
            <p:cNvPr id="18" name="Rectangle: Rounded Corners 17">
              <a:extLst>
                <a:ext uri="{FF2B5EF4-FFF2-40B4-BE49-F238E27FC236}">
                  <a16:creationId xmlns:a16="http://schemas.microsoft.com/office/drawing/2014/main" id="{08751FBE-025F-9DFC-FA12-C156E1282FC4}"/>
                </a:ext>
              </a:extLst>
            </p:cNvPr>
            <p:cNvSpPr/>
            <p:nvPr/>
          </p:nvSpPr>
          <p:spPr>
            <a:xfrm>
              <a:off x="997065" y="1324316"/>
              <a:ext cx="5434418" cy="580361"/>
            </a:xfrm>
            <a:prstGeom prst="roundRect">
              <a:avLst>
                <a:gd name="adj" fmla="val 50000"/>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1598337" y="1369752"/>
              <a:ext cx="501782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Are these conflicts Material?</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741835" y="1201124"/>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sp>
        <p:nvSpPr>
          <p:cNvPr id="35" name="TextBox 34">
            <a:extLst>
              <a:ext uri="{FF2B5EF4-FFF2-40B4-BE49-F238E27FC236}">
                <a16:creationId xmlns:a16="http://schemas.microsoft.com/office/drawing/2014/main" id="{FA740DD7-7158-E1B2-07D7-8B9657E3BFB3}"/>
              </a:ext>
            </a:extLst>
          </p:cNvPr>
          <p:cNvSpPr txBox="1"/>
          <p:nvPr/>
        </p:nvSpPr>
        <p:spPr>
          <a:xfrm>
            <a:off x="580634" y="2925587"/>
            <a:ext cx="5689648" cy="2554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Gotham Book" panose="02000604040000020004" pitchFamily="50" charset="0"/>
              </a:rPr>
              <a:t>Information is Material when a reasonable </a:t>
            </a:r>
            <a:r>
              <a:rPr kumimoji="0" lang="en-US" sz="2000" i="0" u="none" strike="noStrike" kern="1200" cap="none" spc="0" normalizeH="0" baseline="0" noProof="0" dirty="0">
                <a:ln>
                  <a:noFill/>
                </a:ln>
                <a:effectLst/>
                <a:uLnTx/>
                <a:uFillTx/>
                <a:latin typeface="Gotham" panose="02000604040000020004" pitchFamily="50" charset="0"/>
              </a:rPr>
              <a:t>Client</a:t>
            </a:r>
            <a:r>
              <a:rPr kumimoji="0" lang="en-US" sz="2000" i="0" u="none" strike="noStrike" kern="1200" cap="none" spc="0" normalizeH="0" baseline="0" noProof="0" dirty="0">
                <a:ln>
                  <a:noFill/>
                </a:ln>
                <a:effectLst/>
                <a:uLnTx/>
                <a:uFillTx/>
                <a:latin typeface="Gotham Book" panose="02000604040000020004" pitchFamily="50" charset="0"/>
              </a:rPr>
              <a:t> or prospective </a:t>
            </a:r>
            <a:r>
              <a:rPr kumimoji="0" lang="en-US" sz="2000" i="0" u="none" strike="noStrike" kern="1200" cap="none" spc="0" normalizeH="0" baseline="0" noProof="0" dirty="0">
                <a:ln>
                  <a:noFill/>
                </a:ln>
                <a:effectLst/>
                <a:uLnTx/>
                <a:uFillTx/>
                <a:latin typeface="Gotham" panose="02000604040000020004" pitchFamily="50" charset="0"/>
              </a:rPr>
              <a:t>Client</a:t>
            </a:r>
            <a:r>
              <a:rPr kumimoji="0" lang="en-US" sz="2000" i="0" u="none" strike="noStrike" kern="1200" cap="none" spc="0" normalizeH="0" baseline="0" noProof="0" dirty="0">
                <a:ln>
                  <a:noFill/>
                </a:ln>
                <a:effectLst/>
                <a:uLnTx/>
                <a:uFillTx/>
                <a:latin typeface="Gotham Book" panose="02000604040000020004" pitchFamily="50" charset="0"/>
              </a:rPr>
              <a:t> would consider the information important in making a decision.</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latin typeface="Gotham Book" panose="02000604040000020004" pitchFamily="50" charset="0"/>
            </a:endParaRPr>
          </a:p>
          <a:p>
            <a:pPr lvl="0">
              <a:defRPr/>
            </a:pPr>
            <a:r>
              <a:rPr lang="en-US" sz="2000" dirty="0">
                <a:latin typeface="Gotham Book" panose="02000604040000020004" pitchFamily="50" charset="0"/>
              </a:rPr>
              <a:t>Matters of compensation generally will be material.</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latin typeface="Gotham Book" panose="02000604040000020004" pitchFamily="50" charset="0"/>
            </a:endParaRPr>
          </a:p>
        </p:txBody>
      </p:sp>
      <p:grpSp>
        <p:nvGrpSpPr>
          <p:cNvPr id="2" name="Group 1">
            <a:extLst>
              <a:ext uri="{FF2B5EF4-FFF2-40B4-BE49-F238E27FC236}">
                <a16:creationId xmlns:a16="http://schemas.microsoft.com/office/drawing/2014/main" id="{A5336E0A-F46B-7DC2-C4CD-CBA8DD215BBC}"/>
              </a:ext>
            </a:extLst>
          </p:cNvPr>
          <p:cNvGrpSpPr/>
          <p:nvPr/>
        </p:nvGrpSpPr>
        <p:grpSpPr>
          <a:xfrm>
            <a:off x="687944" y="2209952"/>
            <a:ext cx="1154924" cy="523220"/>
            <a:chOff x="6057901" y="1558977"/>
            <a:chExt cx="1154924" cy="523220"/>
          </a:xfrm>
        </p:grpSpPr>
        <p:sp>
          <p:nvSpPr>
            <p:cNvPr id="3" name="Rectangle 2">
              <a:extLst>
                <a:ext uri="{FF2B5EF4-FFF2-40B4-BE49-F238E27FC236}">
                  <a16:creationId xmlns:a16="http://schemas.microsoft.com/office/drawing/2014/main" id="{B1EE37D4-1BE3-D992-6A5D-4070A1EE5E00}"/>
                </a:ext>
              </a:extLst>
            </p:cNvPr>
            <p:cNvSpPr/>
            <p:nvPr/>
          </p:nvSpPr>
          <p:spPr>
            <a:xfrm>
              <a:off x="6057901" y="1558977"/>
              <a:ext cx="95797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27FBC8-FBA1-5A6D-3F17-7FE95CD47022}"/>
                </a:ext>
              </a:extLst>
            </p:cNvPr>
            <p:cNvSpPr txBox="1"/>
            <p:nvPr/>
          </p:nvSpPr>
          <p:spPr>
            <a:xfrm>
              <a:off x="6128325" y="1584550"/>
              <a:ext cx="1084500"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YES</a:t>
              </a:r>
              <a:endParaRPr lang="en-US" sz="2400" dirty="0">
                <a:solidFill>
                  <a:srgbClr val="FFCE34"/>
                </a:solidFill>
                <a:latin typeface="Gotham Light" pitchFamily="50" charset="0"/>
              </a:endParaRPr>
            </a:p>
          </p:txBody>
        </p:sp>
      </p:grpSp>
    </p:spTree>
    <p:extLst>
      <p:ext uri="{BB962C8B-B14F-4D97-AF65-F5344CB8AC3E}">
        <p14:creationId xmlns:p14="http://schemas.microsoft.com/office/powerpoint/2010/main" val="22235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 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66EDEA13-BABD-08CF-C048-668ECAAF1916}"/>
              </a:ext>
            </a:extLst>
          </p:cNvPr>
          <p:cNvSpPr txBox="1"/>
          <p:nvPr/>
        </p:nvSpPr>
        <p:spPr>
          <a:xfrm>
            <a:off x="4112073" y="1973261"/>
            <a:ext cx="6374802" cy="523220"/>
          </a:xfrm>
          <a:prstGeom prst="rect">
            <a:avLst/>
          </a:prstGeom>
          <a:noFill/>
        </p:spPr>
        <p:txBody>
          <a:bodyPr wrap="square" rtlCol="0">
            <a:spAutoFit/>
          </a:bodyPr>
          <a:lstStyle/>
          <a:p>
            <a:pPr lvl="0">
              <a:defRPr/>
            </a:pPr>
            <a:r>
              <a:rPr lang="en-US" sz="2800" dirty="0">
                <a:solidFill>
                  <a:srgbClr val="FFCE34"/>
                </a:solidFill>
                <a:latin typeface="Gotham" panose="02000604040000020004" pitchFamily="50" charset="0"/>
              </a:rPr>
              <a:t>Conflicts of Interest</a:t>
            </a:r>
          </a:p>
        </p:txBody>
      </p:sp>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863767" y="2707987"/>
              <a:ext cx="26403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Can Darren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avoid the conflicts of interest in this situation?</a:t>
              </a: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15" name="Group 14">
            <a:extLst>
              <a:ext uri="{FF2B5EF4-FFF2-40B4-BE49-F238E27FC236}">
                <a16:creationId xmlns:a16="http://schemas.microsoft.com/office/drawing/2014/main" id="{EA8CBF97-C115-CB98-2F95-FBE344DAEBAE}"/>
              </a:ext>
            </a:extLst>
          </p:cNvPr>
          <p:cNvGrpSpPr/>
          <p:nvPr/>
        </p:nvGrpSpPr>
        <p:grpSpPr>
          <a:xfrm>
            <a:off x="4210520" y="2610199"/>
            <a:ext cx="7331011" cy="400110"/>
            <a:chOff x="624080" y="2809131"/>
            <a:chExt cx="12124322" cy="661718"/>
          </a:xfrm>
        </p:grpSpPr>
        <p:sp>
          <p:nvSpPr>
            <p:cNvPr id="18" name="TextBox 17">
              <a:extLst>
                <a:ext uri="{FF2B5EF4-FFF2-40B4-BE49-F238E27FC236}">
                  <a16:creationId xmlns:a16="http://schemas.microsoft.com/office/drawing/2014/main" id="{03C1DAC0-C45A-71C0-5EB3-214E4A862736}"/>
                </a:ext>
              </a:extLst>
            </p:cNvPr>
            <p:cNvSpPr txBox="1"/>
            <p:nvPr/>
          </p:nvSpPr>
          <p:spPr>
            <a:xfrm>
              <a:off x="979418" y="2809131"/>
              <a:ext cx="11768984" cy="6617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Interest in Mei maximizing invested assets</a:t>
              </a:r>
            </a:p>
          </p:txBody>
        </p:sp>
        <p:grpSp>
          <p:nvGrpSpPr>
            <p:cNvPr id="19" name="Group 18">
              <a:extLst>
                <a:ext uri="{FF2B5EF4-FFF2-40B4-BE49-F238E27FC236}">
                  <a16:creationId xmlns:a16="http://schemas.microsoft.com/office/drawing/2014/main" id="{0E49857D-1ACB-384D-2349-7579489C1864}"/>
                </a:ext>
              </a:extLst>
            </p:cNvPr>
            <p:cNvGrpSpPr/>
            <p:nvPr/>
          </p:nvGrpSpPr>
          <p:grpSpPr>
            <a:xfrm>
              <a:off x="624080" y="3007459"/>
              <a:ext cx="313905" cy="313905"/>
              <a:chOff x="1181047" y="3749416"/>
              <a:chExt cx="230102" cy="230102"/>
            </a:xfrm>
            <a:solidFill>
              <a:srgbClr val="FFCE34"/>
            </a:solidFill>
          </p:grpSpPr>
          <p:sp>
            <p:nvSpPr>
              <p:cNvPr id="21" name="Freeform: Shape 20">
                <a:extLst>
                  <a:ext uri="{FF2B5EF4-FFF2-40B4-BE49-F238E27FC236}">
                    <a16:creationId xmlns:a16="http://schemas.microsoft.com/office/drawing/2014/main" id="{33D20B09-E007-FFF6-2BC8-A536CBA039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22" name="Freeform: Shape 21">
                <a:extLst>
                  <a:ext uri="{FF2B5EF4-FFF2-40B4-BE49-F238E27FC236}">
                    <a16:creationId xmlns:a16="http://schemas.microsoft.com/office/drawing/2014/main" id="{8133F29E-88D5-2136-4AA5-E4118284A48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3" name="Group 42">
            <a:extLst>
              <a:ext uri="{FF2B5EF4-FFF2-40B4-BE49-F238E27FC236}">
                <a16:creationId xmlns:a16="http://schemas.microsoft.com/office/drawing/2014/main" id="{B9C4D272-F39B-02B0-77EB-617659BFB051}"/>
              </a:ext>
            </a:extLst>
          </p:cNvPr>
          <p:cNvGrpSpPr/>
          <p:nvPr/>
        </p:nvGrpSpPr>
        <p:grpSpPr>
          <a:xfrm>
            <a:off x="4493253" y="3065741"/>
            <a:ext cx="5480314" cy="408501"/>
            <a:chOff x="4738714" y="2699596"/>
            <a:chExt cx="5480314" cy="408501"/>
          </a:xfrm>
        </p:grpSpPr>
        <p:sp>
          <p:nvSpPr>
            <p:cNvPr id="23" name="Rectangle 22">
              <a:extLst>
                <a:ext uri="{FF2B5EF4-FFF2-40B4-BE49-F238E27FC236}">
                  <a16:creationId xmlns:a16="http://schemas.microsoft.com/office/drawing/2014/main" id="{4E94492E-BF9A-6EF3-1531-87CF3EB3E556}"/>
                </a:ext>
              </a:extLst>
            </p:cNvPr>
            <p:cNvSpPr/>
            <p:nvPr/>
          </p:nvSpPr>
          <p:spPr>
            <a:xfrm>
              <a:off x="4738714" y="2707987"/>
              <a:ext cx="5081691" cy="40011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E27D5CA-DF88-754C-DB6B-5B05E17F56B4}"/>
                </a:ext>
              </a:extLst>
            </p:cNvPr>
            <p:cNvSpPr txBox="1"/>
            <p:nvPr/>
          </p:nvSpPr>
          <p:spPr>
            <a:xfrm>
              <a:off x="4817054" y="2699596"/>
              <a:ext cx="5401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Gotham" panose="02000604040000020004" pitchFamily="50" charset="0"/>
                </a:rPr>
                <a:t>NO, it is inherent to his fee structure.</a:t>
              </a:r>
            </a:p>
          </p:txBody>
        </p:sp>
      </p:grpSp>
      <p:grpSp>
        <p:nvGrpSpPr>
          <p:cNvPr id="44" name="Group 43">
            <a:extLst>
              <a:ext uri="{FF2B5EF4-FFF2-40B4-BE49-F238E27FC236}">
                <a16:creationId xmlns:a16="http://schemas.microsoft.com/office/drawing/2014/main" id="{15DD1BB5-E5F0-3F3B-7784-80DFFECE07B0}"/>
              </a:ext>
            </a:extLst>
          </p:cNvPr>
          <p:cNvGrpSpPr/>
          <p:nvPr/>
        </p:nvGrpSpPr>
        <p:grpSpPr>
          <a:xfrm>
            <a:off x="4205301" y="3680021"/>
            <a:ext cx="7331011" cy="400110"/>
            <a:chOff x="624080" y="2809131"/>
            <a:chExt cx="12124322" cy="661718"/>
          </a:xfrm>
        </p:grpSpPr>
        <p:sp>
          <p:nvSpPr>
            <p:cNvPr id="45" name="TextBox 44">
              <a:extLst>
                <a:ext uri="{FF2B5EF4-FFF2-40B4-BE49-F238E27FC236}">
                  <a16:creationId xmlns:a16="http://schemas.microsoft.com/office/drawing/2014/main" id="{862E46CB-6EAD-E854-798B-A230C2AB70C4}"/>
                </a:ext>
              </a:extLst>
            </p:cNvPr>
            <p:cNvSpPr txBox="1"/>
            <p:nvPr/>
          </p:nvSpPr>
          <p:spPr>
            <a:xfrm>
              <a:off x="979418" y="2809131"/>
              <a:ext cx="11768984" cy="6617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Firm’s third-party compensation arrangement </a:t>
              </a:r>
            </a:p>
          </p:txBody>
        </p:sp>
        <p:grpSp>
          <p:nvGrpSpPr>
            <p:cNvPr id="46" name="Group 45">
              <a:extLst>
                <a:ext uri="{FF2B5EF4-FFF2-40B4-BE49-F238E27FC236}">
                  <a16:creationId xmlns:a16="http://schemas.microsoft.com/office/drawing/2014/main" id="{3683E5CB-6B4B-16C2-6FCC-A5F3276C7229}"/>
                </a:ext>
              </a:extLst>
            </p:cNvPr>
            <p:cNvGrpSpPr/>
            <p:nvPr/>
          </p:nvGrpSpPr>
          <p:grpSpPr>
            <a:xfrm>
              <a:off x="624080" y="3007459"/>
              <a:ext cx="313905" cy="313905"/>
              <a:chOff x="1181047" y="3749416"/>
              <a:chExt cx="230102" cy="230102"/>
            </a:xfrm>
            <a:solidFill>
              <a:srgbClr val="FFCE34"/>
            </a:solidFill>
          </p:grpSpPr>
          <p:sp>
            <p:nvSpPr>
              <p:cNvPr id="47" name="Freeform: Shape 46">
                <a:extLst>
                  <a:ext uri="{FF2B5EF4-FFF2-40B4-BE49-F238E27FC236}">
                    <a16:creationId xmlns:a16="http://schemas.microsoft.com/office/drawing/2014/main" id="{74BB90D3-29DC-C476-2B4A-089C58B7336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8" name="Freeform: Shape 47">
                <a:extLst>
                  <a:ext uri="{FF2B5EF4-FFF2-40B4-BE49-F238E27FC236}">
                    <a16:creationId xmlns:a16="http://schemas.microsoft.com/office/drawing/2014/main" id="{96890E69-53AA-7285-42D2-32D536385CA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49" name="Group 48">
            <a:extLst>
              <a:ext uri="{FF2B5EF4-FFF2-40B4-BE49-F238E27FC236}">
                <a16:creationId xmlns:a16="http://schemas.microsoft.com/office/drawing/2014/main" id="{41D58330-AE5F-8EF7-4DBF-7717D685678B}"/>
              </a:ext>
            </a:extLst>
          </p:cNvPr>
          <p:cNvGrpSpPr/>
          <p:nvPr/>
        </p:nvGrpSpPr>
        <p:grpSpPr>
          <a:xfrm>
            <a:off x="4488033" y="4153148"/>
            <a:ext cx="7851479" cy="707886"/>
            <a:chOff x="4738714" y="2699596"/>
            <a:chExt cx="5469736" cy="707886"/>
          </a:xfrm>
        </p:grpSpPr>
        <p:sp>
          <p:nvSpPr>
            <p:cNvPr id="50" name="Rectangle 49">
              <a:extLst>
                <a:ext uri="{FF2B5EF4-FFF2-40B4-BE49-F238E27FC236}">
                  <a16:creationId xmlns:a16="http://schemas.microsoft.com/office/drawing/2014/main" id="{558E427A-BC35-CD7E-10DB-B0724F1CFAEA}"/>
                </a:ext>
              </a:extLst>
            </p:cNvPr>
            <p:cNvSpPr/>
            <p:nvPr/>
          </p:nvSpPr>
          <p:spPr>
            <a:xfrm>
              <a:off x="4738714" y="2707987"/>
              <a:ext cx="5081691" cy="40011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186CCBB-88FC-BC85-C036-0FBF5577950D}"/>
                </a:ext>
              </a:extLst>
            </p:cNvPr>
            <p:cNvSpPr txBox="1"/>
            <p:nvPr/>
          </p:nvSpPr>
          <p:spPr>
            <a:xfrm>
              <a:off x="4806476" y="2699596"/>
              <a:ext cx="54019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Gotham" panose="02000604040000020004" pitchFamily="50" charset="0"/>
                </a:rPr>
                <a:t>NO, he does not have control over what his firm does.</a:t>
              </a:r>
            </a:p>
          </p:txBody>
        </p:sp>
      </p:grpSp>
    </p:spTree>
    <p:extLst>
      <p:ext uri="{BB962C8B-B14F-4D97-AF65-F5344CB8AC3E}">
        <p14:creationId xmlns:p14="http://schemas.microsoft.com/office/powerpoint/2010/main" val="137024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97E6B680-FAC3-E90E-A940-17DB6B5929ED}"/>
              </a:ext>
            </a:extLst>
          </p:cNvPr>
          <p:cNvPicPr>
            <a:picLocks noChangeAspect="1"/>
          </p:cNvPicPr>
          <p:nvPr/>
        </p:nvPicPr>
        <p:blipFill rotWithShape="1">
          <a:blip r:embed="rId3">
            <a:extLst>
              <a:ext uri="{28A0092B-C50C-407E-A947-70E740481C1C}">
                <a14:useLocalDpi xmlns:a14="http://schemas.microsoft.com/office/drawing/2010/main" val="0"/>
              </a:ext>
            </a:extLst>
          </a:blip>
          <a:srcRect l="-24673" b="-234"/>
          <a:stretch/>
        </p:blipFill>
        <p:spPr>
          <a:xfrm>
            <a:off x="3589867" y="-4486"/>
            <a:ext cx="8648041" cy="6110558"/>
          </a:xfrm>
          <a:prstGeom prst="rect">
            <a:avLst/>
          </a:prstGeom>
        </p:spPr>
      </p:pic>
      <p:sp>
        <p:nvSpPr>
          <p:cNvPr id="48" name="Rectangle 47">
            <a:extLst>
              <a:ext uri="{FF2B5EF4-FFF2-40B4-BE49-F238E27FC236}">
                <a16:creationId xmlns:a16="http://schemas.microsoft.com/office/drawing/2014/main" id="{C8DC2BA9-7A1B-C7A4-9508-7F92B909C4E8}"/>
              </a:ext>
            </a:extLst>
          </p:cNvPr>
          <p:cNvSpPr/>
          <p:nvPr/>
        </p:nvSpPr>
        <p:spPr>
          <a:xfrm>
            <a:off x="4229909" y="8175"/>
            <a:ext cx="7444182" cy="6110558"/>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E412C25-CCA8-97EF-906B-B0B3E4E515D0}"/>
              </a:ext>
            </a:extLst>
          </p:cNvPr>
          <p:cNvGrpSpPr/>
          <p:nvPr/>
        </p:nvGrpSpPr>
        <p:grpSpPr>
          <a:xfrm>
            <a:off x="757486" y="1097629"/>
            <a:ext cx="5982541" cy="523220"/>
            <a:chOff x="757486" y="1097629"/>
            <a:chExt cx="5982541" cy="523220"/>
          </a:xfrm>
        </p:grpSpPr>
        <p:sp>
          <p:nvSpPr>
            <p:cNvPr id="3" name="Rectangle 2">
              <a:extLst>
                <a:ext uri="{FF2B5EF4-FFF2-40B4-BE49-F238E27FC236}">
                  <a16:creationId xmlns:a16="http://schemas.microsoft.com/office/drawing/2014/main" id="{02199A59-415B-9A6A-58E0-140D73496A11}"/>
                </a:ext>
              </a:extLst>
            </p:cNvPr>
            <p:cNvSpPr/>
            <p:nvPr/>
          </p:nvSpPr>
          <p:spPr>
            <a:xfrm>
              <a:off x="757486" y="1097629"/>
              <a:ext cx="5826928" cy="5232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50714330-7DAA-278F-8A9A-B6DD3A3EFE95}"/>
                </a:ext>
              </a:extLst>
            </p:cNvPr>
            <p:cNvSpPr txBox="1"/>
            <p:nvPr/>
          </p:nvSpPr>
          <p:spPr>
            <a:xfrm>
              <a:off x="913099" y="1120307"/>
              <a:ext cx="5826928" cy="461665"/>
            </a:xfrm>
            <a:prstGeom prst="rect">
              <a:avLst/>
            </a:prstGeom>
            <a:noFill/>
          </p:spPr>
          <p:txBody>
            <a:bodyPr wrap="square" rtlCol="0">
              <a:spAutoFit/>
            </a:bodyPr>
            <a:lstStyle/>
            <a:p>
              <a:r>
                <a:rPr lang="en-US" sz="2400" dirty="0">
                  <a:solidFill>
                    <a:srgbClr val="FFCE34"/>
                  </a:solidFill>
                  <a:latin typeface="Gotham" panose="02000604040000020004" pitchFamily="50" charset="0"/>
                </a:rPr>
                <a:t>Duty of Loyalty </a:t>
              </a:r>
              <a:r>
                <a:rPr lang="en-US" sz="2400" dirty="0">
                  <a:solidFill>
                    <a:srgbClr val="FFCE34"/>
                  </a:solidFill>
                  <a:latin typeface="Gotham Medium" panose="02000604030000020004" pitchFamily="50" charset="0"/>
                </a:rPr>
                <a:t>requires Darren to</a:t>
              </a:r>
            </a:p>
          </p:txBody>
        </p:sp>
      </p:grpSp>
      <p:grpSp>
        <p:nvGrpSpPr>
          <p:cNvPr id="38" name="Group 37">
            <a:extLst>
              <a:ext uri="{FF2B5EF4-FFF2-40B4-BE49-F238E27FC236}">
                <a16:creationId xmlns:a16="http://schemas.microsoft.com/office/drawing/2014/main" id="{31686D94-04A2-8A08-4BD9-5A8865E64E3E}"/>
              </a:ext>
            </a:extLst>
          </p:cNvPr>
          <p:cNvGrpSpPr/>
          <p:nvPr/>
        </p:nvGrpSpPr>
        <p:grpSpPr>
          <a:xfrm>
            <a:off x="713944" y="2677833"/>
            <a:ext cx="6151313" cy="781136"/>
            <a:chOff x="757486" y="2331295"/>
            <a:chExt cx="6151313" cy="781136"/>
          </a:xfrm>
        </p:grpSpPr>
        <p:sp>
          <p:nvSpPr>
            <p:cNvPr id="16" name="TextBox 15">
              <a:extLst>
                <a:ext uri="{FF2B5EF4-FFF2-40B4-BE49-F238E27FC236}">
                  <a16:creationId xmlns:a16="http://schemas.microsoft.com/office/drawing/2014/main" id="{F6338913-92DA-EFEB-0F6B-929A7730F932}"/>
                </a:ext>
              </a:extLst>
            </p:cNvPr>
            <p:cNvSpPr txBox="1"/>
            <p:nvPr/>
          </p:nvSpPr>
          <p:spPr>
            <a:xfrm>
              <a:off x="1629200" y="2523558"/>
              <a:ext cx="5279599" cy="369332"/>
            </a:xfrm>
            <a:prstGeom prst="rect">
              <a:avLst/>
            </a:prstGeom>
            <a:noFill/>
          </p:spPr>
          <p:txBody>
            <a:bodyPr wrap="square" rtlCol="0">
              <a:spAutoFit/>
            </a:bodyPr>
            <a:lstStyle/>
            <a:p>
              <a:r>
                <a:rPr lang="en-US" dirty="0">
                  <a:latin typeface="Gotham" panose="02000604040000020004" pitchFamily="50" charset="0"/>
                </a:rPr>
                <a:t>Fully disclose Material Conflicts of Interest</a:t>
              </a:r>
            </a:p>
          </p:txBody>
        </p:sp>
        <p:grpSp>
          <p:nvGrpSpPr>
            <p:cNvPr id="22" name="Group 21">
              <a:extLst>
                <a:ext uri="{FF2B5EF4-FFF2-40B4-BE49-F238E27FC236}">
                  <a16:creationId xmlns:a16="http://schemas.microsoft.com/office/drawing/2014/main" id="{D4EFB002-AA91-8BBF-E331-D8F0933CE4A3}"/>
                </a:ext>
              </a:extLst>
            </p:cNvPr>
            <p:cNvGrpSpPr/>
            <p:nvPr/>
          </p:nvGrpSpPr>
          <p:grpSpPr>
            <a:xfrm>
              <a:off x="757486" y="2331295"/>
              <a:ext cx="781136" cy="781136"/>
              <a:chOff x="582062" y="2131830"/>
              <a:chExt cx="781136" cy="781136"/>
            </a:xfrm>
          </p:grpSpPr>
          <p:sp>
            <p:nvSpPr>
              <p:cNvPr id="30" name="Oval 29">
                <a:extLst>
                  <a:ext uri="{FF2B5EF4-FFF2-40B4-BE49-F238E27FC236}">
                    <a16:creationId xmlns:a16="http://schemas.microsoft.com/office/drawing/2014/main" id="{B38DF0FA-68AF-1310-0814-408710F51EB4}"/>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7362C55-7544-5F49-B007-F42FF981EE4C}"/>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37" name="Group 36">
            <a:extLst>
              <a:ext uri="{FF2B5EF4-FFF2-40B4-BE49-F238E27FC236}">
                <a16:creationId xmlns:a16="http://schemas.microsoft.com/office/drawing/2014/main" id="{45F635D5-5AEB-534B-CCFF-5F0B08E5C25A}"/>
              </a:ext>
            </a:extLst>
          </p:cNvPr>
          <p:cNvGrpSpPr/>
          <p:nvPr/>
        </p:nvGrpSpPr>
        <p:grpSpPr>
          <a:xfrm>
            <a:off x="713944" y="3697666"/>
            <a:ext cx="7305383" cy="781136"/>
            <a:chOff x="757486" y="3488112"/>
            <a:chExt cx="7305383" cy="781136"/>
          </a:xfrm>
        </p:grpSpPr>
        <p:grpSp>
          <p:nvGrpSpPr>
            <p:cNvPr id="20" name="Group 19">
              <a:extLst>
                <a:ext uri="{FF2B5EF4-FFF2-40B4-BE49-F238E27FC236}">
                  <a16:creationId xmlns:a16="http://schemas.microsoft.com/office/drawing/2014/main" id="{B7B0F0E5-A05D-12CF-0F22-FF68F9688D5D}"/>
                </a:ext>
              </a:extLst>
            </p:cNvPr>
            <p:cNvGrpSpPr/>
            <p:nvPr/>
          </p:nvGrpSpPr>
          <p:grpSpPr>
            <a:xfrm>
              <a:off x="757486" y="3488112"/>
              <a:ext cx="7305383" cy="781136"/>
              <a:chOff x="598391" y="1978702"/>
              <a:chExt cx="7305383" cy="781136"/>
            </a:xfrm>
          </p:grpSpPr>
          <p:sp>
            <p:nvSpPr>
              <p:cNvPr id="34" name="Oval 33">
                <a:extLst>
                  <a:ext uri="{FF2B5EF4-FFF2-40B4-BE49-F238E27FC236}">
                    <a16:creationId xmlns:a16="http://schemas.microsoft.com/office/drawing/2014/main" id="{311B204C-04A8-3CC5-D087-3CEF5D79880B}"/>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9AA524F-188A-BA49-575E-B8D88C15628B}"/>
                  </a:ext>
                </a:extLst>
              </p:cNvPr>
              <p:cNvSpPr txBox="1"/>
              <p:nvPr/>
            </p:nvSpPr>
            <p:spPr>
              <a:xfrm>
                <a:off x="1470105" y="2178692"/>
                <a:ext cx="6433669" cy="369332"/>
              </a:xfrm>
              <a:prstGeom prst="rect">
                <a:avLst/>
              </a:prstGeom>
              <a:noFill/>
            </p:spPr>
            <p:txBody>
              <a:bodyPr wrap="square" rtlCol="0">
                <a:spAutoFit/>
              </a:bodyPr>
              <a:lstStyle/>
              <a:p>
                <a:r>
                  <a:rPr lang="en-US" dirty="0">
                    <a:latin typeface="Gotham" panose="02000604040000020004" pitchFamily="50" charset="0"/>
                  </a:rPr>
                  <a:t>Obtain the Client’s informed consent to the conflict</a:t>
                </a:r>
              </a:p>
            </p:txBody>
          </p:sp>
        </p:grpSp>
        <p:sp>
          <p:nvSpPr>
            <p:cNvPr id="23" name="TextBox 22">
              <a:extLst>
                <a:ext uri="{FF2B5EF4-FFF2-40B4-BE49-F238E27FC236}">
                  <a16:creationId xmlns:a16="http://schemas.microsoft.com/office/drawing/2014/main" id="{91E63F7B-3B7E-C170-8046-0FEF1840CAB4}"/>
                </a:ext>
              </a:extLst>
            </p:cNvPr>
            <p:cNvSpPr txBox="1"/>
            <p:nvPr/>
          </p:nvSpPr>
          <p:spPr>
            <a:xfrm>
              <a:off x="801382" y="3593126"/>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39" name="Group 38">
            <a:extLst>
              <a:ext uri="{FF2B5EF4-FFF2-40B4-BE49-F238E27FC236}">
                <a16:creationId xmlns:a16="http://schemas.microsoft.com/office/drawing/2014/main" id="{8FBBB3D7-A7D0-657C-54B6-331E362DAF6F}"/>
              </a:ext>
            </a:extLst>
          </p:cNvPr>
          <p:cNvGrpSpPr/>
          <p:nvPr/>
        </p:nvGrpSpPr>
        <p:grpSpPr>
          <a:xfrm>
            <a:off x="713944" y="4717499"/>
            <a:ext cx="7515656" cy="781136"/>
            <a:chOff x="757486" y="4644929"/>
            <a:chExt cx="7515656" cy="781136"/>
          </a:xfrm>
        </p:grpSpPr>
        <p:grpSp>
          <p:nvGrpSpPr>
            <p:cNvPr id="21" name="Group 20">
              <a:extLst>
                <a:ext uri="{FF2B5EF4-FFF2-40B4-BE49-F238E27FC236}">
                  <a16:creationId xmlns:a16="http://schemas.microsoft.com/office/drawing/2014/main" id="{7C17F970-2FFA-C5EB-221B-8935F5004571}"/>
                </a:ext>
              </a:extLst>
            </p:cNvPr>
            <p:cNvGrpSpPr/>
            <p:nvPr/>
          </p:nvGrpSpPr>
          <p:grpSpPr>
            <a:xfrm>
              <a:off x="757486" y="4644929"/>
              <a:ext cx="7515656" cy="781136"/>
              <a:chOff x="598391" y="1978702"/>
              <a:chExt cx="7515656" cy="781136"/>
            </a:xfrm>
          </p:grpSpPr>
          <p:sp>
            <p:nvSpPr>
              <p:cNvPr id="32" name="Oval 31">
                <a:extLst>
                  <a:ext uri="{FF2B5EF4-FFF2-40B4-BE49-F238E27FC236}">
                    <a16:creationId xmlns:a16="http://schemas.microsoft.com/office/drawing/2014/main" id="{547F1F52-D4F6-D41D-27EC-7A5B499CB63F}"/>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53DC651-FC46-9EF1-9D4F-948CBDEB9398}"/>
                  </a:ext>
                </a:extLst>
              </p:cNvPr>
              <p:cNvSpPr txBox="1"/>
              <p:nvPr/>
            </p:nvSpPr>
            <p:spPr>
              <a:xfrm>
                <a:off x="1470105" y="2194723"/>
                <a:ext cx="6643942" cy="369332"/>
              </a:xfrm>
              <a:prstGeom prst="rect">
                <a:avLst/>
              </a:prstGeom>
              <a:noFill/>
            </p:spPr>
            <p:txBody>
              <a:bodyPr wrap="square" rtlCol="0">
                <a:spAutoFit/>
              </a:bodyPr>
              <a:lstStyle/>
              <a:p>
                <a:r>
                  <a:rPr lang="en-US" dirty="0">
                    <a:latin typeface="Gotham" panose="02000604040000020004" pitchFamily="50" charset="0"/>
                  </a:rPr>
                  <a:t>Manage the conflict in Client’s best interests</a:t>
                </a:r>
              </a:p>
            </p:txBody>
          </p:sp>
        </p:grpSp>
        <p:sp>
          <p:nvSpPr>
            <p:cNvPr id="29" name="TextBox 28">
              <a:extLst>
                <a:ext uri="{FF2B5EF4-FFF2-40B4-BE49-F238E27FC236}">
                  <a16:creationId xmlns:a16="http://schemas.microsoft.com/office/drawing/2014/main" id="{A7462D50-7628-E562-085E-85A184AA8190}"/>
                </a:ext>
              </a:extLst>
            </p:cNvPr>
            <p:cNvSpPr txBox="1"/>
            <p:nvPr/>
          </p:nvSpPr>
          <p:spPr>
            <a:xfrm>
              <a:off x="801382" y="475628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
        <p:nvSpPr>
          <p:cNvPr id="41" name="TextBox 40">
            <a:extLst>
              <a:ext uri="{FF2B5EF4-FFF2-40B4-BE49-F238E27FC236}">
                <a16:creationId xmlns:a16="http://schemas.microsoft.com/office/drawing/2014/main" id="{2B523A8B-C2AD-6350-0E14-411CFB6DCBFC}"/>
              </a:ext>
            </a:extLst>
          </p:cNvPr>
          <p:cNvSpPr txBox="1"/>
          <p:nvPr/>
        </p:nvSpPr>
        <p:spPr>
          <a:xfrm>
            <a:off x="728458" y="1845818"/>
            <a:ext cx="60260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Gotham" panose="02000604040000020004" pitchFamily="50" charset="0"/>
              </a:rPr>
              <a:t>Avoid the Conflicts of Interest, or:</a:t>
            </a:r>
          </a:p>
        </p:txBody>
      </p:sp>
      <p:cxnSp>
        <p:nvCxnSpPr>
          <p:cNvPr id="43" name="Straight Connector 42">
            <a:extLst>
              <a:ext uri="{FF2B5EF4-FFF2-40B4-BE49-F238E27FC236}">
                <a16:creationId xmlns:a16="http://schemas.microsoft.com/office/drawing/2014/main" id="{A00C6266-DFB4-F727-DEF4-175DB81EE9D5}"/>
              </a:ext>
            </a:extLst>
          </p:cNvPr>
          <p:cNvCxnSpPr>
            <a:cxnSpLocks/>
            <a:stCxn id="41" idx="1"/>
          </p:cNvCxnSpPr>
          <p:nvPr/>
        </p:nvCxnSpPr>
        <p:spPr>
          <a:xfrm>
            <a:off x="728458" y="2076651"/>
            <a:ext cx="5469142" cy="13406"/>
          </a:xfrm>
          <a:prstGeom prst="line">
            <a:avLst/>
          </a:prstGeom>
          <a:ln w="38100">
            <a:solidFill>
              <a:srgbClr val="FFCE34"/>
            </a:solidFill>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2507802E-2A5C-2AD4-A616-F2C0E439CF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3478" y="1797842"/>
            <a:ext cx="999067" cy="999067"/>
          </a:xfrm>
          <a:prstGeom prst="rect">
            <a:avLst/>
          </a:prstGeom>
        </p:spPr>
      </p:pic>
    </p:spTree>
    <p:extLst>
      <p:ext uri="{BB962C8B-B14F-4D97-AF65-F5344CB8AC3E}">
        <p14:creationId xmlns:p14="http://schemas.microsoft.com/office/powerpoint/2010/main" val="7210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anim calcmode="lin" valueType="num">
                                      <p:cBhvr>
                                        <p:cTn id="43" dur="1000" fill="hold"/>
                                        <p:tgtEl>
                                          <p:spTgt spid="52"/>
                                        </p:tgtEl>
                                        <p:attrNameLst>
                                          <p:attrName>ppt_x</p:attrName>
                                        </p:attrNameLst>
                                      </p:cBhvr>
                                      <p:tavLst>
                                        <p:tav tm="0">
                                          <p:val>
                                            <p:strVal val="#ppt_x"/>
                                          </p:val>
                                        </p:tav>
                                        <p:tav tm="100000">
                                          <p:val>
                                            <p:strVal val="#ppt_x"/>
                                          </p:val>
                                        </p:tav>
                                      </p:tavLst>
                                    </p:anim>
                                    <p:anim calcmode="lin" valueType="num">
                                      <p:cBhvr>
                                        <p:cTn id="44" dur="1000" fill="hold"/>
                                        <p:tgtEl>
                                          <p:spTgt spid="52"/>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2"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right)">
                                      <p:cBhvr>
                                        <p:cTn id="4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478AA84-E84A-62E4-198D-2DF14283C62D}"/>
              </a:ext>
            </a:extLst>
          </p:cNvPr>
          <p:cNvPicPr>
            <a:picLocks noChangeAspect="1"/>
          </p:cNvPicPr>
          <p:nvPr/>
        </p:nvPicPr>
        <p:blipFill rotWithShape="1">
          <a:blip r:embed="rId3">
            <a:extLst>
              <a:ext uri="{28A0092B-C50C-407E-A947-70E740481C1C}">
                <a14:useLocalDpi xmlns:a14="http://schemas.microsoft.com/office/drawing/2010/main" val="0"/>
              </a:ext>
            </a:extLst>
          </a:blip>
          <a:srcRect l="-21496"/>
          <a:stretch/>
        </p:blipFill>
        <p:spPr>
          <a:xfrm>
            <a:off x="2831809" y="0"/>
            <a:ext cx="9373726" cy="6255943"/>
          </a:xfrm>
          <a:prstGeom prst="rect">
            <a:avLst/>
          </a:prstGeom>
        </p:spPr>
      </p:pic>
      <p:sp>
        <p:nvSpPr>
          <p:cNvPr id="36" name="Rectangle 35">
            <a:extLst>
              <a:ext uri="{FF2B5EF4-FFF2-40B4-BE49-F238E27FC236}">
                <a16:creationId xmlns:a16="http://schemas.microsoft.com/office/drawing/2014/main" id="{384BFD9F-9B57-A0A3-1B6D-8C63498EBA4C}"/>
              </a:ext>
            </a:extLst>
          </p:cNvPr>
          <p:cNvSpPr/>
          <p:nvPr/>
        </p:nvSpPr>
        <p:spPr>
          <a:xfrm>
            <a:off x="3038453" y="-18704"/>
            <a:ext cx="9153547" cy="6137437"/>
          </a:xfrm>
          <a:prstGeom prst="rect">
            <a:avLst/>
          </a:prstGeom>
          <a:gradFill>
            <a:gsLst>
              <a:gs pos="36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2D330694-0705-B582-5361-A7559E4AF754}"/>
              </a:ext>
            </a:extLst>
          </p:cNvPr>
          <p:cNvSpPr txBox="1"/>
          <p:nvPr/>
        </p:nvSpPr>
        <p:spPr>
          <a:xfrm>
            <a:off x="741835" y="1136132"/>
            <a:ext cx="7592996" cy="1754326"/>
          </a:xfrm>
          <a:prstGeom prst="rect">
            <a:avLst/>
          </a:prstGeom>
          <a:noFill/>
        </p:spPr>
        <p:txBody>
          <a:bodyPr wrap="square" rtlCol="0">
            <a:spAutoFit/>
          </a:bodyPr>
          <a:lstStyle/>
          <a:p>
            <a:pPr lvl="0">
              <a:defRPr/>
            </a:pPr>
            <a:r>
              <a:rPr lang="en-US" dirty="0">
                <a:latin typeface="Gotham Book" panose="02000604040000020004" pitchFamily="50" charset="0"/>
              </a:rPr>
              <a:t>Provide the Client with </a:t>
            </a:r>
            <a:r>
              <a:rPr lang="en-US" i="1" dirty="0">
                <a:latin typeface="Gotham Book" panose="02000604040000020004" pitchFamily="50" charset="0"/>
              </a:rPr>
              <a:t>sufficiently specific </a:t>
            </a:r>
            <a:r>
              <a:rPr lang="en-US" dirty="0">
                <a:latin typeface="Gotham Book" panose="02000604040000020004" pitchFamily="50" charset="0"/>
              </a:rPr>
              <a:t>facts so that a reasonable Client would be able to understand the CFP® professional’s Material Conflicts of Interest and the business practices that give rise to the conflicts, and give informed consent to such conflicts or reject them.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effectLst/>
              <a:uLnTx/>
              <a:uFillTx/>
              <a:latin typeface="Gotham Book" panose="02000604040000020004" pitchFamily="50" charset="0"/>
            </a:endParaRPr>
          </a:p>
        </p:txBody>
      </p:sp>
      <p:grpSp>
        <p:nvGrpSpPr>
          <p:cNvPr id="18" name="Group 17">
            <a:extLst>
              <a:ext uri="{FF2B5EF4-FFF2-40B4-BE49-F238E27FC236}">
                <a16:creationId xmlns:a16="http://schemas.microsoft.com/office/drawing/2014/main" id="{B9331000-3E65-68CB-9990-E8B20A3EF59B}"/>
              </a:ext>
            </a:extLst>
          </p:cNvPr>
          <p:cNvGrpSpPr/>
          <p:nvPr/>
        </p:nvGrpSpPr>
        <p:grpSpPr>
          <a:xfrm>
            <a:off x="757487" y="2797738"/>
            <a:ext cx="6396348" cy="923330"/>
            <a:chOff x="624080" y="2953113"/>
            <a:chExt cx="6332601" cy="923330"/>
          </a:xfrm>
        </p:grpSpPr>
        <p:sp>
          <p:nvSpPr>
            <p:cNvPr id="19" name="TextBox 18">
              <a:extLst>
                <a:ext uri="{FF2B5EF4-FFF2-40B4-BE49-F238E27FC236}">
                  <a16:creationId xmlns:a16="http://schemas.microsoft.com/office/drawing/2014/main" id="{297851BB-1437-5BD5-F7B9-6227F647C081}"/>
                </a:ext>
              </a:extLst>
            </p:cNvPr>
            <p:cNvSpPr txBox="1"/>
            <p:nvPr/>
          </p:nvSpPr>
          <p:spPr>
            <a:xfrm>
              <a:off x="937985" y="2953113"/>
              <a:ext cx="60186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 sincere belief by the CFP® professional that he or she is acting in the Client’s best interest does not excuse lack of full disclosure.</a:t>
              </a:r>
            </a:p>
          </p:txBody>
        </p:sp>
        <p:grpSp>
          <p:nvGrpSpPr>
            <p:cNvPr id="21" name="Group 20">
              <a:extLst>
                <a:ext uri="{FF2B5EF4-FFF2-40B4-BE49-F238E27FC236}">
                  <a16:creationId xmlns:a16="http://schemas.microsoft.com/office/drawing/2014/main" id="{17FC9DCA-CCE7-5351-7EFC-B4DD77705927}"/>
                </a:ext>
              </a:extLst>
            </p:cNvPr>
            <p:cNvGrpSpPr/>
            <p:nvPr/>
          </p:nvGrpSpPr>
          <p:grpSpPr>
            <a:xfrm>
              <a:off x="624080" y="3007459"/>
              <a:ext cx="313905" cy="313905"/>
              <a:chOff x="1181047" y="3749416"/>
              <a:chExt cx="230102" cy="230102"/>
            </a:xfrm>
            <a:solidFill>
              <a:srgbClr val="FFCE34"/>
            </a:solidFill>
          </p:grpSpPr>
          <p:sp>
            <p:nvSpPr>
              <p:cNvPr id="22" name="Freeform: Shape 21">
                <a:extLst>
                  <a:ext uri="{FF2B5EF4-FFF2-40B4-BE49-F238E27FC236}">
                    <a16:creationId xmlns:a16="http://schemas.microsoft.com/office/drawing/2014/main" id="{7924F08F-2DC0-F9D5-9780-CB1C016AC67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09EFCFC-936A-DF01-C742-C670B92B21C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4" name="Group 23">
            <a:extLst>
              <a:ext uri="{FF2B5EF4-FFF2-40B4-BE49-F238E27FC236}">
                <a16:creationId xmlns:a16="http://schemas.microsoft.com/office/drawing/2014/main" id="{B3A83544-3FBF-82C3-672D-E8C0CD2B2C52}"/>
              </a:ext>
            </a:extLst>
          </p:cNvPr>
          <p:cNvGrpSpPr/>
          <p:nvPr/>
        </p:nvGrpSpPr>
        <p:grpSpPr>
          <a:xfrm>
            <a:off x="757488" y="3956570"/>
            <a:ext cx="6624948" cy="646331"/>
            <a:chOff x="624080" y="3005692"/>
            <a:chExt cx="6485035" cy="646331"/>
          </a:xfrm>
        </p:grpSpPr>
        <p:sp>
          <p:nvSpPr>
            <p:cNvPr id="25" name="TextBox 24">
              <a:extLst>
                <a:ext uri="{FF2B5EF4-FFF2-40B4-BE49-F238E27FC236}">
                  <a16:creationId xmlns:a16="http://schemas.microsoft.com/office/drawing/2014/main" id="{C532B30B-8F50-5A9C-A1CC-42AA96D02EA2}"/>
                </a:ext>
              </a:extLst>
            </p:cNvPr>
            <p:cNvSpPr txBox="1"/>
            <p:nvPr/>
          </p:nvSpPr>
          <p:spPr>
            <a:xfrm>
              <a:off x="937986" y="3005692"/>
              <a:ext cx="61711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Full Disclosure must occur before financial advice is given.</a:t>
              </a:r>
            </a:p>
          </p:txBody>
        </p:sp>
        <p:grpSp>
          <p:nvGrpSpPr>
            <p:cNvPr id="26" name="Group 25">
              <a:extLst>
                <a:ext uri="{FF2B5EF4-FFF2-40B4-BE49-F238E27FC236}">
                  <a16:creationId xmlns:a16="http://schemas.microsoft.com/office/drawing/2014/main" id="{32689C98-DD85-BFEB-D14C-F48ED88A1EB7}"/>
                </a:ext>
              </a:extLst>
            </p:cNvPr>
            <p:cNvGrpSpPr/>
            <p:nvPr/>
          </p:nvGrpSpPr>
          <p:grpSpPr>
            <a:xfrm>
              <a:off x="624080" y="3007459"/>
              <a:ext cx="313905" cy="313905"/>
              <a:chOff x="1181047" y="3749416"/>
              <a:chExt cx="230102" cy="230102"/>
            </a:xfrm>
            <a:solidFill>
              <a:srgbClr val="FFCE34"/>
            </a:solidFill>
          </p:grpSpPr>
          <p:sp>
            <p:nvSpPr>
              <p:cNvPr id="27" name="Freeform: Shape 26">
                <a:extLst>
                  <a:ext uri="{FF2B5EF4-FFF2-40B4-BE49-F238E27FC236}">
                    <a16:creationId xmlns:a16="http://schemas.microsoft.com/office/drawing/2014/main" id="{F1049D8D-F5CC-C51E-3C05-9593B1FBEF9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F2DD180-217B-B58F-DCA2-4050465CC9E9}"/>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9" name="Group 28">
            <a:extLst>
              <a:ext uri="{FF2B5EF4-FFF2-40B4-BE49-F238E27FC236}">
                <a16:creationId xmlns:a16="http://schemas.microsoft.com/office/drawing/2014/main" id="{10B14915-278B-7364-483A-DB886321E9E0}"/>
              </a:ext>
            </a:extLst>
          </p:cNvPr>
          <p:cNvGrpSpPr/>
          <p:nvPr/>
        </p:nvGrpSpPr>
        <p:grpSpPr>
          <a:xfrm>
            <a:off x="757487" y="4850153"/>
            <a:ext cx="6624949" cy="646331"/>
            <a:chOff x="624080" y="3007459"/>
            <a:chExt cx="6480965" cy="646331"/>
          </a:xfrm>
        </p:grpSpPr>
        <p:sp>
          <p:nvSpPr>
            <p:cNvPr id="30" name="TextBox 29">
              <a:extLst>
                <a:ext uri="{FF2B5EF4-FFF2-40B4-BE49-F238E27FC236}">
                  <a16:creationId xmlns:a16="http://schemas.microsoft.com/office/drawing/2014/main" id="{C72F6B2A-204A-552D-F7FB-26BDA298C5A3}"/>
                </a:ext>
              </a:extLst>
            </p:cNvPr>
            <p:cNvSpPr txBox="1"/>
            <p:nvPr/>
          </p:nvSpPr>
          <p:spPr>
            <a:xfrm>
              <a:off x="933915" y="3007459"/>
              <a:ext cx="61711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Evidence of oral disclosure will be given such weight as CFP Board in its judgement deems appropriate.</a:t>
              </a:r>
            </a:p>
          </p:txBody>
        </p:sp>
        <p:grpSp>
          <p:nvGrpSpPr>
            <p:cNvPr id="31" name="Group 30">
              <a:extLst>
                <a:ext uri="{FF2B5EF4-FFF2-40B4-BE49-F238E27FC236}">
                  <a16:creationId xmlns:a16="http://schemas.microsoft.com/office/drawing/2014/main" id="{83EBA65A-2F58-FE5B-57DA-4612946478AD}"/>
                </a:ext>
              </a:extLst>
            </p:cNvPr>
            <p:cNvGrpSpPr/>
            <p:nvPr/>
          </p:nvGrpSpPr>
          <p:grpSpPr>
            <a:xfrm>
              <a:off x="624080" y="3007459"/>
              <a:ext cx="313905" cy="313905"/>
              <a:chOff x="1181047" y="3749416"/>
              <a:chExt cx="230102" cy="230102"/>
            </a:xfrm>
            <a:solidFill>
              <a:srgbClr val="FFCE34"/>
            </a:solidFill>
          </p:grpSpPr>
          <p:sp>
            <p:nvSpPr>
              <p:cNvPr id="32" name="Freeform: Shape 31">
                <a:extLst>
                  <a:ext uri="{FF2B5EF4-FFF2-40B4-BE49-F238E27FC236}">
                    <a16:creationId xmlns:a16="http://schemas.microsoft.com/office/drawing/2014/main" id="{820341A8-3B6A-421C-8BFB-9CBFB80CF2B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09FB7A7-EA5E-F187-7E6D-C3829D69C44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0115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Full Disclosure</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3" name="Group 32">
            <a:extLst>
              <a:ext uri="{FF2B5EF4-FFF2-40B4-BE49-F238E27FC236}">
                <a16:creationId xmlns:a16="http://schemas.microsoft.com/office/drawing/2014/main" id="{D625B705-15B9-29D7-9DAC-328CF58E52BD}"/>
              </a:ext>
            </a:extLst>
          </p:cNvPr>
          <p:cNvGrpSpPr/>
          <p:nvPr/>
        </p:nvGrpSpPr>
        <p:grpSpPr>
          <a:xfrm>
            <a:off x="4209588" y="2380833"/>
            <a:ext cx="7285714" cy="1323439"/>
            <a:chOff x="624080" y="2906479"/>
            <a:chExt cx="12049407" cy="2188756"/>
          </a:xfrm>
        </p:grpSpPr>
        <p:sp>
          <p:nvSpPr>
            <p:cNvPr id="34" name="TextBox 33">
              <a:extLst>
                <a:ext uri="{FF2B5EF4-FFF2-40B4-BE49-F238E27FC236}">
                  <a16:creationId xmlns:a16="http://schemas.microsoft.com/office/drawing/2014/main" id="{1F78B959-BB64-ECF1-70C4-6498D381CC66}"/>
                </a:ext>
              </a:extLst>
            </p:cNvPr>
            <p:cNvSpPr txBox="1"/>
            <p:nvPr/>
          </p:nvSpPr>
          <p:spPr>
            <a:xfrm>
              <a:off x="944897" y="2906479"/>
              <a:ext cx="11728590" cy="2188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Mere identification of how CFP</a:t>
              </a:r>
              <a:r>
                <a:rPr kumimoji="0" lang="en-US" sz="2000" i="0" u="none" strike="noStrike" kern="1200" cap="none" spc="0" normalizeH="0" baseline="0" noProof="0" dirty="0">
                  <a:ln>
                    <a:noFill/>
                  </a:ln>
                  <a:solidFill>
                    <a:schemeClr val="bg1"/>
                  </a:solidFill>
                  <a:effectLst/>
                  <a:uLnTx/>
                  <a:uFillTx/>
                  <a:latin typeface="Gotham Book" panose="02000604040000020004" pitchFamily="50" charset="0"/>
                </a:rPr>
                <a:t>®</a:t>
              </a: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 professional is paid (commission, assets under management fee, hourly fee). You need to provide an explanation of how that compensation method can affect the advice.</a:t>
              </a:r>
            </a:p>
          </p:txBody>
        </p:sp>
        <p:grpSp>
          <p:nvGrpSpPr>
            <p:cNvPr id="35" name="Group 34">
              <a:extLst>
                <a:ext uri="{FF2B5EF4-FFF2-40B4-BE49-F238E27FC236}">
                  <a16:creationId xmlns:a16="http://schemas.microsoft.com/office/drawing/2014/main" id="{065B914F-EDAB-F224-AF55-D8412060D436}"/>
                </a:ext>
              </a:extLst>
            </p:cNvPr>
            <p:cNvGrpSpPr/>
            <p:nvPr/>
          </p:nvGrpSpPr>
          <p:grpSpPr>
            <a:xfrm>
              <a:off x="624080" y="3007459"/>
              <a:ext cx="313905" cy="313905"/>
              <a:chOff x="1181047" y="3749416"/>
              <a:chExt cx="230102" cy="230102"/>
            </a:xfrm>
            <a:solidFill>
              <a:srgbClr val="FFCE34"/>
            </a:solidFill>
          </p:grpSpPr>
          <p:sp>
            <p:nvSpPr>
              <p:cNvPr id="36" name="Freeform: Shape 35">
                <a:extLst>
                  <a:ext uri="{FF2B5EF4-FFF2-40B4-BE49-F238E27FC236}">
                    <a16:creationId xmlns:a16="http://schemas.microsoft.com/office/drawing/2014/main" id="{C4D13226-053C-37CA-079B-0B5EDFF5BC0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37" name="Freeform: Shape 36">
                <a:extLst>
                  <a:ext uri="{FF2B5EF4-FFF2-40B4-BE49-F238E27FC236}">
                    <a16:creationId xmlns:a16="http://schemas.microsoft.com/office/drawing/2014/main" id="{1253DDEB-A884-12F2-060F-BB6B0017886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38" name="Group 37">
            <a:extLst>
              <a:ext uri="{FF2B5EF4-FFF2-40B4-BE49-F238E27FC236}">
                <a16:creationId xmlns:a16="http://schemas.microsoft.com/office/drawing/2014/main" id="{46964D29-FB47-80E0-6F6B-C7FABE5D2A89}"/>
              </a:ext>
            </a:extLst>
          </p:cNvPr>
          <p:cNvGrpSpPr/>
          <p:nvPr/>
        </p:nvGrpSpPr>
        <p:grpSpPr>
          <a:xfrm>
            <a:off x="4209588" y="3933353"/>
            <a:ext cx="7285714" cy="400110"/>
            <a:chOff x="624080" y="2776782"/>
            <a:chExt cx="12049407" cy="661718"/>
          </a:xfrm>
        </p:grpSpPr>
        <p:sp>
          <p:nvSpPr>
            <p:cNvPr id="39" name="TextBox 38">
              <a:extLst>
                <a:ext uri="{FF2B5EF4-FFF2-40B4-BE49-F238E27FC236}">
                  <a16:creationId xmlns:a16="http://schemas.microsoft.com/office/drawing/2014/main" id="{87F06D1C-1EEB-3519-4D8B-1AF92BD2619D}"/>
                </a:ext>
              </a:extLst>
            </p:cNvPr>
            <p:cNvSpPr txBox="1"/>
            <p:nvPr/>
          </p:nvSpPr>
          <p:spPr>
            <a:xfrm>
              <a:off x="944897" y="2776782"/>
              <a:ext cx="11728590" cy="6617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Use of the word </a:t>
              </a:r>
              <a:r>
                <a:rPr kumimoji="0" lang="en-US" sz="2000" i="0" u="none" strike="noStrike" kern="1200" cap="none" spc="0" normalizeH="0" baseline="0" noProof="0" dirty="0">
                  <a:ln>
                    <a:noFill/>
                  </a:ln>
                  <a:solidFill>
                    <a:srgbClr val="FFCE34"/>
                  </a:solidFill>
                  <a:effectLst/>
                  <a:uLnTx/>
                  <a:uFillTx/>
                  <a:latin typeface="Gotham" panose="02000604040000020004" pitchFamily="50" charset="0"/>
                </a:rPr>
                <a:t>“may” </a:t>
              </a:r>
              <a:r>
                <a:rPr kumimoji="0" lang="en-US" sz="2000" i="0" u="none" strike="noStrike" kern="1200" cap="none" spc="0" normalizeH="0" baseline="0" noProof="0" dirty="0">
                  <a:ln>
                    <a:noFill/>
                  </a:ln>
                  <a:solidFill>
                    <a:schemeClr val="bg1"/>
                  </a:solidFill>
                  <a:effectLst/>
                  <a:uLnTx/>
                  <a:uFillTx/>
                  <a:latin typeface="Gotham" panose="02000604040000020004" pitchFamily="50" charset="0"/>
                </a:rPr>
                <a:t>if the conflict actually exists.</a:t>
              </a:r>
            </a:p>
          </p:txBody>
        </p:sp>
        <p:grpSp>
          <p:nvGrpSpPr>
            <p:cNvPr id="40" name="Group 39">
              <a:extLst>
                <a:ext uri="{FF2B5EF4-FFF2-40B4-BE49-F238E27FC236}">
                  <a16:creationId xmlns:a16="http://schemas.microsoft.com/office/drawing/2014/main" id="{379CF4CE-8E55-9DEC-AE7F-DD5C34717826}"/>
                </a:ext>
              </a:extLst>
            </p:cNvPr>
            <p:cNvGrpSpPr/>
            <p:nvPr/>
          </p:nvGrpSpPr>
          <p:grpSpPr>
            <a:xfrm>
              <a:off x="624080" y="3007459"/>
              <a:ext cx="313905" cy="313905"/>
              <a:chOff x="1181047" y="3749416"/>
              <a:chExt cx="230102" cy="230102"/>
            </a:xfrm>
            <a:solidFill>
              <a:srgbClr val="FFCE34"/>
            </a:solidFill>
          </p:grpSpPr>
          <p:sp>
            <p:nvSpPr>
              <p:cNvPr id="41" name="Freeform: Shape 40">
                <a:extLst>
                  <a:ext uri="{FF2B5EF4-FFF2-40B4-BE49-F238E27FC236}">
                    <a16:creationId xmlns:a16="http://schemas.microsoft.com/office/drawing/2014/main" id="{F77D7376-9930-58F9-105E-D7A48AA3A1D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sp>
            <p:nvSpPr>
              <p:cNvPr id="42" name="Freeform: Shape 41">
                <a:extLst>
                  <a:ext uri="{FF2B5EF4-FFF2-40B4-BE49-F238E27FC236}">
                    <a16:creationId xmlns:a16="http://schemas.microsoft.com/office/drawing/2014/main" id="{478BB157-5E10-AA2A-359A-FE37FF0CB25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latin typeface="Gotham Book" panose="02000604040000020004" pitchFamily="50" charset="0"/>
                </a:endParaRPr>
              </a:p>
            </p:txBody>
          </p:sp>
        </p:grpSp>
      </p:grpSp>
      <p:grpSp>
        <p:nvGrpSpPr>
          <p:cNvPr id="53" name="Group 52">
            <a:extLst>
              <a:ext uri="{FF2B5EF4-FFF2-40B4-BE49-F238E27FC236}">
                <a16:creationId xmlns:a16="http://schemas.microsoft.com/office/drawing/2014/main" id="{8EBF0167-2640-1BD3-C682-7AD59B31EB38}"/>
              </a:ext>
            </a:extLst>
          </p:cNvPr>
          <p:cNvGrpSpPr/>
          <p:nvPr/>
        </p:nvGrpSpPr>
        <p:grpSpPr>
          <a:xfrm>
            <a:off x="741835" y="1950816"/>
            <a:ext cx="2944166" cy="2884182"/>
            <a:chOff x="741835" y="1950816"/>
            <a:chExt cx="2944166" cy="2884182"/>
          </a:xfrm>
        </p:grpSpPr>
        <p:grpSp>
          <p:nvGrpSpPr>
            <p:cNvPr id="14" name="Group 13">
              <a:extLst>
                <a:ext uri="{FF2B5EF4-FFF2-40B4-BE49-F238E27FC236}">
                  <a16:creationId xmlns:a16="http://schemas.microsoft.com/office/drawing/2014/main" id="{6634332F-EB15-6CB0-2886-067F39842AD5}"/>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68CE4A-B23B-B1CF-18EA-FED549C19FC9}"/>
                  </a:ext>
                </a:extLst>
              </p:cNvPr>
              <p:cNvSpPr txBox="1"/>
              <p:nvPr/>
            </p:nvSpPr>
            <p:spPr>
              <a:xfrm>
                <a:off x="863425" y="2866923"/>
                <a:ext cx="26403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rPr>
                  <a:t>Typically NOT Sufficiently Specific Facts</a:t>
                </a:r>
              </a:p>
            </p:txBody>
          </p:sp>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2" name="Graphic 51">
              <a:extLst>
                <a:ext uri="{FF2B5EF4-FFF2-40B4-BE49-F238E27FC236}">
                  <a16:creationId xmlns:a16="http://schemas.microsoft.com/office/drawing/2014/main" id="{0E697BB8-9F9A-8A70-FD1F-690637A13A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2098" y="2201037"/>
              <a:ext cx="390496" cy="390496"/>
            </a:xfrm>
            <a:prstGeom prst="rect">
              <a:avLst/>
            </a:prstGeom>
          </p:spPr>
        </p:pic>
      </p:grpSp>
    </p:spTree>
    <p:extLst>
      <p:ext uri="{BB962C8B-B14F-4D97-AF65-F5344CB8AC3E}">
        <p14:creationId xmlns:p14="http://schemas.microsoft.com/office/powerpoint/2010/main" val="3082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941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Informed Consent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326DF4E6-9A06-3BEA-9491-E47F3D4B1111}"/>
              </a:ext>
            </a:extLst>
          </p:cNvPr>
          <p:cNvGrpSpPr/>
          <p:nvPr/>
        </p:nvGrpSpPr>
        <p:grpSpPr>
          <a:xfrm>
            <a:off x="594108" y="1259119"/>
            <a:ext cx="11010205" cy="3591721"/>
            <a:chOff x="643361" y="2133600"/>
            <a:chExt cx="10829078" cy="2184400"/>
          </a:xfrm>
        </p:grpSpPr>
        <p:sp>
          <p:nvSpPr>
            <p:cNvPr id="20" name="Rectangle 19">
              <a:extLst>
                <a:ext uri="{FF2B5EF4-FFF2-40B4-BE49-F238E27FC236}">
                  <a16:creationId xmlns:a16="http://schemas.microsoft.com/office/drawing/2014/main" id="{7CE88289-82D4-585B-FA6A-CEE956DDD79E}"/>
                </a:ext>
              </a:extLst>
            </p:cNvPr>
            <p:cNvSpPr/>
            <p:nvPr/>
          </p:nvSpPr>
          <p:spPr>
            <a:xfrm>
              <a:off x="643361" y="2133600"/>
              <a:ext cx="5414539" cy="218440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694B64-AFFB-F17C-714B-9D55A069B8BB}"/>
                </a:ext>
              </a:extLst>
            </p:cNvPr>
            <p:cNvSpPr/>
            <p:nvPr/>
          </p:nvSpPr>
          <p:spPr>
            <a:xfrm>
              <a:off x="6057900" y="2133600"/>
              <a:ext cx="5414539" cy="2184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4A0AF024-9533-188E-05CF-F9D4C9433EE5}"/>
              </a:ext>
            </a:extLst>
          </p:cNvPr>
          <p:cNvSpPr txBox="1"/>
          <p:nvPr/>
        </p:nvSpPr>
        <p:spPr>
          <a:xfrm>
            <a:off x="826244"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When can informed consent be implied?</a:t>
            </a:r>
          </a:p>
        </p:txBody>
      </p:sp>
      <p:sp>
        <p:nvSpPr>
          <p:cNvPr id="29" name="TextBox 28">
            <a:extLst>
              <a:ext uri="{FF2B5EF4-FFF2-40B4-BE49-F238E27FC236}">
                <a16:creationId xmlns:a16="http://schemas.microsoft.com/office/drawing/2014/main" id="{987F7F9D-2BF1-C09B-5AC3-C07B65CC0D0C}"/>
              </a:ext>
            </a:extLst>
          </p:cNvPr>
          <p:cNvSpPr txBox="1"/>
          <p:nvPr/>
        </p:nvSpPr>
        <p:spPr>
          <a:xfrm>
            <a:off x="6395533" y="1595584"/>
            <a:ext cx="4853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When is informed consent less likely to be inferred? </a:t>
            </a:r>
          </a:p>
        </p:txBody>
      </p:sp>
      <p:sp>
        <p:nvSpPr>
          <p:cNvPr id="30" name="TextBox 29">
            <a:extLst>
              <a:ext uri="{FF2B5EF4-FFF2-40B4-BE49-F238E27FC236}">
                <a16:creationId xmlns:a16="http://schemas.microsoft.com/office/drawing/2014/main" id="{19139F56-2438-8F4C-8B80-047AAA150EF3}"/>
              </a:ext>
            </a:extLst>
          </p:cNvPr>
          <p:cNvSpPr txBox="1"/>
          <p:nvPr/>
        </p:nvSpPr>
        <p:spPr>
          <a:xfrm>
            <a:off x="833687" y="2610769"/>
            <a:ext cx="4853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Medium" panose="02000604030000020004" pitchFamily="50" charset="0"/>
              </a:rPr>
              <a:t>Informed consent can be implied with full disclosure.</a:t>
            </a:r>
          </a:p>
        </p:txBody>
      </p:sp>
      <p:sp>
        <p:nvSpPr>
          <p:cNvPr id="34" name="TextBox 33">
            <a:extLst>
              <a:ext uri="{FF2B5EF4-FFF2-40B4-BE49-F238E27FC236}">
                <a16:creationId xmlns:a16="http://schemas.microsoft.com/office/drawing/2014/main" id="{913FCEF2-7EDE-6463-5D06-6E3C4E69169A}"/>
              </a:ext>
            </a:extLst>
          </p:cNvPr>
          <p:cNvSpPr txBox="1"/>
          <p:nvPr/>
        </p:nvSpPr>
        <p:spPr>
          <a:xfrm>
            <a:off x="6424799" y="2589216"/>
            <a:ext cx="485392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Magnitude of potential harm to the Client if Conflict acted upon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Gotham Medium" panose="02000604030000020004"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rPr>
              <a:t>Extent of deviation from business practices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Gotham Medium" panose="02000604030000020004" pitchFamily="50" charset="0"/>
            </a:endParaRPr>
          </a:p>
        </p:txBody>
      </p:sp>
      <p:sp>
        <p:nvSpPr>
          <p:cNvPr id="37" name="TextBox 36">
            <a:extLst>
              <a:ext uri="{FF2B5EF4-FFF2-40B4-BE49-F238E27FC236}">
                <a16:creationId xmlns:a16="http://schemas.microsoft.com/office/drawing/2014/main" id="{EB041890-246E-C8E2-404F-E595A01FBB5A}"/>
              </a:ext>
            </a:extLst>
          </p:cNvPr>
          <p:cNvSpPr txBox="1"/>
          <p:nvPr/>
        </p:nvSpPr>
        <p:spPr>
          <a:xfrm>
            <a:off x="611996" y="5121686"/>
            <a:ext cx="11072931" cy="461665"/>
          </a:xfrm>
          <a:prstGeom prst="rect">
            <a:avLst/>
          </a:prstGeom>
          <a:noFill/>
        </p:spPr>
        <p:txBody>
          <a:bodyPr wrap="square" rtlCol="0">
            <a:spAutoFit/>
          </a:bodyPr>
          <a:lstStyle/>
          <a:p>
            <a:pPr algn="ctr"/>
            <a:r>
              <a:rPr lang="en-US" sz="2400" dirty="0">
                <a:latin typeface="Gotham" panose="02000604040000020004" pitchFamily="50" charset="0"/>
              </a:rPr>
              <a:t>Ambiguity will be interpreted in favor of the Client.</a:t>
            </a:r>
          </a:p>
        </p:txBody>
      </p:sp>
    </p:spTree>
    <p:extLst>
      <p:ext uri="{BB962C8B-B14F-4D97-AF65-F5344CB8AC3E}">
        <p14:creationId xmlns:p14="http://schemas.microsoft.com/office/powerpoint/2010/main" val="20050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Full Disclosure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5FE40A37-A89D-16DF-DCAE-C607C252CC0F}"/>
              </a:ext>
            </a:extLst>
          </p:cNvPr>
          <p:cNvGrpSpPr/>
          <p:nvPr/>
        </p:nvGrpSpPr>
        <p:grpSpPr>
          <a:xfrm>
            <a:off x="538433" y="1099266"/>
            <a:ext cx="11063755" cy="1299758"/>
            <a:chOff x="538433" y="1147392"/>
            <a:chExt cx="11063755" cy="1299758"/>
          </a:xfrm>
        </p:grpSpPr>
        <p:grpSp>
          <p:nvGrpSpPr>
            <p:cNvPr id="18" name="Group 17">
              <a:extLst>
                <a:ext uri="{FF2B5EF4-FFF2-40B4-BE49-F238E27FC236}">
                  <a16:creationId xmlns:a16="http://schemas.microsoft.com/office/drawing/2014/main" id="{6905FE91-91E9-E22E-9126-1838A2F2C09D}"/>
                </a:ext>
              </a:extLst>
            </p:cNvPr>
            <p:cNvGrpSpPr/>
            <p:nvPr/>
          </p:nvGrpSpPr>
          <p:grpSpPr>
            <a:xfrm>
              <a:off x="538433" y="1147392"/>
              <a:ext cx="11063755" cy="1299758"/>
              <a:chOff x="5885737" y="1607103"/>
              <a:chExt cx="5641014" cy="1299758"/>
            </a:xfrm>
          </p:grpSpPr>
          <p:sp>
            <p:nvSpPr>
              <p:cNvPr id="19" name="Rectangle 18">
                <a:extLst>
                  <a:ext uri="{FF2B5EF4-FFF2-40B4-BE49-F238E27FC236}">
                    <a16:creationId xmlns:a16="http://schemas.microsoft.com/office/drawing/2014/main" id="{7DFD3668-22ED-139F-47D3-43C62310E786}"/>
                  </a:ext>
                </a:extLst>
              </p:cNvPr>
              <p:cNvSpPr/>
              <p:nvPr/>
            </p:nvSpPr>
            <p:spPr>
              <a:xfrm>
                <a:off x="5885737" y="1607103"/>
                <a:ext cx="5641014" cy="12997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732066"/>
                <a:ext cx="941022"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How-to</a:t>
                </a:r>
              </a:p>
            </p:txBody>
          </p:sp>
        </p:grpSp>
        <p:sp>
          <p:nvSpPr>
            <p:cNvPr id="20" name="TextBox 19">
              <a:extLst>
                <a:ext uri="{FF2B5EF4-FFF2-40B4-BE49-F238E27FC236}">
                  <a16:creationId xmlns:a16="http://schemas.microsoft.com/office/drawing/2014/main" id="{81A2BB2F-48B0-E1F8-AAEF-A69C3BBEA2CC}"/>
                </a:ext>
              </a:extLst>
            </p:cNvPr>
            <p:cNvSpPr txBox="1"/>
            <p:nvPr/>
          </p:nvSpPr>
          <p:spPr>
            <a:xfrm>
              <a:off x="959558" y="1711448"/>
              <a:ext cx="10430337" cy="338554"/>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Darren’s disclosures need help. Identify some problems he needs to fix. </a:t>
              </a:r>
            </a:p>
          </p:txBody>
        </p:sp>
      </p:grpSp>
      <p:grpSp>
        <p:nvGrpSpPr>
          <p:cNvPr id="17" name="Group 16">
            <a:extLst>
              <a:ext uri="{FF2B5EF4-FFF2-40B4-BE49-F238E27FC236}">
                <a16:creationId xmlns:a16="http://schemas.microsoft.com/office/drawing/2014/main" id="{B6152085-090D-FF81-F704-D4DCF39272C2}"/>
              </a:ext>
            </a:extLst>
          </p:cNvPr>
          <p:cNvGrpSpPr/>
          <p:nvPr/>
        </p:nvGrpSpPr>
        <p:grpSpPr>
          <a:xfrm>
            <a:off x="580497" y="2551132"/>
            <a:ext cx="10989711" cy="2004944"/>
            <a:chOff x="580497" y="2663674"/>
            <a:chExt cx="10989711" cy="2004944"/>
          </a:xfrm>
        </p:grpSpPr>
        <p:sp>
          <p:nvSpPr>
            <p:cNvPr id="37" name="Rectangle: Rounded Corners 36">
              <a:extLst>
                <a:ext uri="{FF2B5EF4-FFF2-40B4-BE49-F238E27FC236}">
                  <a16:creationId xmlns:a16="http://schemas.microsoft.com/office/drawing/2014/main" id="{3AAC5E63-DD3E-E879-1793-31E625117FB1}"/>
                </a:ext>
              </a:extLst>
            </p:cNvPr>
            <p:cNvSpPr/>
            <p:nvPr/>
          </p:nvSpPr>
          <p:spPr>
            <a:xfrm>
              <a:off x="896528" y="2780449"/>
              <a:ext cx="10673680" cy="472973"/>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20D2E4-4ECE-AE33-87B9-4EC7937CF2F1}"/>
                </a:ext>
              </a:extLst>
            </p:cNvPr>
            <p:cNvGrpSpPr/>
            <p:nvPr/>
          </p:nvGrpSpPr>
          <p:grpSpPr>
            <a:xfrm>
              <a:off x="580497" y="2663674"/>
              <a:ext cx="727292" cy="727292"/>
              <a:chOff x="2893521" y="2034095"/>
              <a:chExt cx="792480" cy="792480"/>
            </a:xfrm>
          </p:grpSpPr>
          <p:grpSp>
            <p:nvGrpSpPr>
              <p:cNvPr id="11" name="Group 10">
                <a:extLst>
                  <a:ext uri="{FF2B5EF4-FFF2-40B4-BE49-F238E27FC236}">
                    <a16:creationId xmlns:a16="http://schemas.microsoft.com/office/drawing/2014/main" id="{10BF11CF-22B2-535F-3722-06ED52EE127E}"/>
                  </a:ext>
                </a:extLst>
              </p:cNvPr>
              <p:cNvGrpSpPr/>
              <p:nvPr/>
            </p:nvGrpSpPr>
            <p:grpSpPr>
              <a:xfrm>
                <a:off x="2893521" y="2034095"/>
                <a:ext cx="792480" cy="792480"/>
                <a:chOff x="2194560" y="2994963"/>
                <a:chExt cx="1219200" cy="1219200"/>
              </a:xfrm>
            </p:grpSpPr>
            <p:sp>
              <p:nvSpPr>
                <p:cNvPr id="13" name="Oval 12">
                  <a:extLst>
                    <a:ext uri="{FF2B5EF4-FFF2-40B4-BE49-F238E27FC236}">
                      <a16:creationId xmlns:a16="http://schemas.microsoft.com/office/drawing/2014/main" id="{D3FA69CB-66EC-E41C-7D4F-B3E81CBD55AD}"/>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B1493D58-D231-E83A-25CB-51CA46CB8906}"/>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2" name="TextBox 11">
                <a:extLst>
                  <a:ext uri="{FF2B5EF4-FFF2-40B4-BE49-F238E27FC236}">
                    <a16:creationId xmlns:a16="http://schemas.microsoft.com/office/drawing/2014/main" id="{FB8D28AE-2D17-8B79-9470-82D0B5ACFA68}"/>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rPr>
                  <a:t>A</a:t>
                </a:r>
              </a:p>
            </p:txBody>
          </p:sp>
        </p:grpSp>
        <p:sp>
          <p:nvSpPr>
            <p:cNvPr id="25" name="TextBox 24">
              <a:extLst>
                <a:ext uri="{FF2B5EF4-FFF2-40B4-BE49-F238E27FC236}">
                  <a16:creationId xmlns:a16="http://schemas.microsoft.com/office/drawing/2014/main" id="{F0D59821-A005-FE37-BBF2-FB8B845FF417}"/>
                </a:ext>
              </a:extLst>
            </p:cNvPr>
            <p:cNvSpPr txBox="1"/>
            <p:nvPr/>
          </p:nvSpPr>
          <p:spPr>
            <a:xfrm>
              <a:off x="1375874" y="2803860"/>
              <a:ext cx="53160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Gotham" panose="02000604040000020004" pitchFamily="50" charset="0"/>
                </a:rPr>
                <a:t>“I receive an AUM fee”</a:t>
              </a:r>
            </a:p>
          </p:txBody>
        </p:sp>
        <p:sp>
          <p:nvSpPr>
            <p:cNvPr id="31" name="TextBox 30">
              <a:extLst>
                <a:ext uri="{FF2B5EF4-FFF2-40B4-BE49-F238E27FC236}">
                  <a16:creationId xmlns:a16="http://schemas.microsoft.com/office/drawing/2014/main" id="{2B19508C-F320-7E01-125E-7B5CA9F0C69B}"/>
                </a:ext>
              </a:extLst>
            </p:cNvPr>
            <p:cNvSpPr txBox="1"/>
            <p:nvPr/>
          </p:nvSpPr>
          <p:spPr>
            <a:xfrm>
              <a:off x="1397711" y="3334611"/>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sp>
          <p:nvSpPr>
            <p:cNvPr id="21" name="TextBox 20">
              <a:extLst>
                <a:ext uri="{FF2B5EF4-FFF2-40B4-BE49-F238E27FC236}">
                  <a16:creationId xmlns:a16="http://schemas.microsoft.com/office/drawing/2014/main" id="{5E17FEC5-016B-702C-B243-430838FB2C4C}"/>
                </a:ext>
              </a:extLst>
            </p:cNvPr>
            <p:cNvSpPr txBox="1"/>
            <p:nvPr/>
          </p:nvSpPr>
          <p:spPr>
            <a:xfrm>
              <a:off x="1375874" y="4330064"/>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grpSp>
      <p:sp>
        <p:nvSpPr>
          <p:cNvPr id="24" name="TextBox 23">
            <a:extLst>
              <a:ext uri="{FF2B5EF4-FFF2-40B4-BE49-F238E27FC236}">
                <a16:creationId xmlns:a16="http://schemas.microsoft.com/office/drawing/2014/main" id="{00C7219E-9F48-61BC-8E72-8117DA35F508}"/>
              </a:ext>
            </a:extLst>
          </p:cNvPr>
          <p:cNvSpPr txBox="1"/>
          <p:nvPr/>
        </p:nvSpPr>
        <p:spPr>
          <a:xfrm>
            <a:off x="1633381" y="3641812"/>
            <a:ext cx="849100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prstClr val="black"/>
              </a:solidFill>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Light" pitchFamily="50" charset="0"/>
              </a:rPr>
              <a:t>Just disclosing the type of fee generally will not be sufficient. Darren needs to disclose how the fee creates an incentive that could affect the advice.</a:t>
            </a:r>
            <a:r>
              <a:rPr kumimoji="0" lang="en-US" b="0" i="0" u="none" strike="noStrike" kern="1200" cap="none" spc="0" normalizeH="0" baseline="0" noProof="0" dirty="0">
                <a:ln>
                  <a:noFill/>
                </a:ln>
                <a:solidFill>
                  <a:prstClr val="black"/>
                </a:solidFill>
                <a:effectLst/>
                <a:uLnTx/>
                <a:uFillTx/>
                <a:latin typeface="Gotham" panose="020006040400000200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Jargon – </a:t>
            </a:r>
            <a:r>
              <a:rPr kumimoji="0" lang="en-US" sz="1800" b="0" i="0" u="none" strike="noStrike" kern="1200" cap="none" spc="0" normalizeH="0" baseline="0" noProof="0" dirty="0">
                <a:ln>
                  <a:noFill/>
                </a:ln>
                <a:solidFill>
                  <a:prstClr val="black"/>
                </a:solidFill>
                <a:effectLst/>
                <a:uLnTx/>
                <a:uFillTx/>
                <a:latin typeface="Gotham Light" pitchFamily="50" charset="0"/>
              </a:rPr>
              <a:t>AUM should be explained in plain language.</a:t>
            </a:r>
          </a:p>
        </p:txBody>
      </p:sp>
    </p:spTree>
    <p:extLst>
      <p:ext uri="{BB962C8B-B14F-4D97-AF65-F5344CB8AC3E}">
        <p14:creationId xmlns:p14="http://schemas.microsoft.com/office/powerpoint/2010/main" val="115251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Full Disclosure</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5FE40A37-A89D-16DF-DCAE-C607C252CC0F}"/>
              </a:ext>
            </a:extLst>
          </p:cNvPr>
          <p:cNvGrpSpPr/>
          <p:nvPr/>
        </p:nvGrpSpPr>
        <p:grpSpPr>
          <a:xfrm>
            <a:off x="538433" y="1099266"/>
            <a:ext cx="11063755" cy="1299758"/>
            <a:chOff x="538433" y="1147392"/>
            <a:chExt cx="11063755" cy="1299758"/>
          </a:xfrm>
        </p:grpSpPr>
        <p:grpSp>
          <p:nvGrpSpPr>
            <p:cNvPr id="18" name="Group 17">
              <a:extLst>
                <a:ext uri="{FF2B5EF4-FFF2-40B4-BE49-F238E27FC236}">
                  <a16:creationId xmlns:a16="http://schemas.microsoft.com/office/drawing/2014/main" id="{6905FE91-91E9-E22E-9126-1838A2F2C09D}"/>
                </a:ext>
              </a:extLst>
            </p:cNvPr>
            <p:cNvGrpSpPr/>
            <p:nvPr/>
          </p:nvGrpSpPr>
          <p:grpSpPr>
            <a:xfrm>
              <a:off x="538433" y="1147392"/>
              <a:ext cx="11063755" cy="1299758"/>
              <a:chOff x="5885737" y="1607103"/>
              <a:chExt cx="5641014" cy="1299758"/>
            </a:xfrm>
          </p:grpSpPr>
          <p:sp>
            <p:nvSpPr>
              <p:cNvPr id="19" name="Rectangle 18">
                <a:extLst>
                  <a:ext uri="{FF2B5EF4-FFF2-40B4-BE49-F238E27FC236}">
                    <a16:creationId xmlns:a16="http://schemas.microsoft.com/office/drawing/2014/main" id="{7DFD3668-22ED-139F-47D3-43C62310E786}"/>
                  </a:ext>
                </a:extLst>
              </p:cNvPr>
              <p:cNvSpPr/>
              <p:nvPr/>
            </p:nvSpPr>
            <p:spPr>
              <a:xfrm>
                <a:off x="5885737" y="1607103"/>
                <a:ext cx="5641014" cy="129975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6100189" y="1732066"/>
                <a:ext cx="941022"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How-to</a:t>
                </a:r>
              </a:p>
            </p:txBody>
          </p:sp>
        </p:grpSp>
        <p:sp>
          <p:nvSpPr>
            <p:cNvPr id="20" name="TextBox 19">
              <a:extLst>
                <a:ext uri="{FF2B5EF4-FFF2-40B4-BE49-F238E27FC236}">
                  <a16:creationId xmlns:a16="http://schemas.microsoft.com/office/drawing/2014/main" id="{81A2BB2F-48B0-E1F8-AAEF-A69C3BBEA2CC}"/>
                </a:ext>
              </a:extLst>
            </p:cNvPr>
            <p:cNvSpPr txBox="1"/>
            <p:nvPr/>
          </p:nvSpPr>
          <p:spPr>
            <a:xfrm>
              <a:off x="959558" y="1711448"/>
              <a:ext cx="10430337" cy="338554"/>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Darren’s disclosures need help. Identify some problems he needs to fix. </a:t>
              </a:r>
            </a:p>
          </p:txBody>
        </p:sp>
      </p:grpSp>
      <p:grpSp>
        <p:nvGrpSpPr>
          <p:cNvPr id="17" name="Group 16">
            <a:extLst>
              <a:ext uri="{FF2B5EF4-FFF2-40B4-BE49-F238E27FC236}">
                <a16:creationId xmlns:a16="http://schemas.microsoft.com/office/drawing/2014/main" id="{B6152085-090D-FF81-F704-D4DCF39272C2}"/>
              </a:ext>
            </a:extLst>
          </p:cNvPr>
          <p:cNvGrpSpPr/>
          <p:nvPr/>
        </p:nvGrpSpPr>
        <p:grpSpPr>
          <a:xfrm>
            <a:off x="580497" y="2551132"/>
            <a:ext cx="11859132" cy="1736203"/>
            <a:chOff x="580497" y="2663674"/>
            <a:chExt cx="11859132" cy="1736203"/>
          </a:xfrm>
        </p:grpSpPr>
        <p:sp>
          <p:nvSpPr>
            <p:cNvPr id="37" name="Rectangle: Rounded Corners 36">
              <a:extLst>
                <a:ext uri="{FF2B5EF4-FFF2-40B4-BE49-F238E27FC236}">
                  <a16:creationId xmlns:a16="http://schemas.microsoft.com/office/drawing/2014/main" id="{3AAC5E63-DD3E-E879-1793-31E625117FB1}"/>
                </a:ext>
              </a:extLst>
            </p:cNvPr>
            <p:cNvSpPr/>
            <p:nvPr/>
          </p:nvSpPr>
          <p:spPr>
            <a:xfrm>
              <a:off x="896528" y="2780449"/>
              <a:ext cx="10673680" cy="472973"/>
            </a:xfrm>
            <a:prstGeom prst="round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20D2E4-4ECE-AE33-87B9-4EC7937CF2F1}"/>
                </a:ext>
              </a:extLst>
            </p:cNvPr>
            <p:cNvGrpSpPr/>
            <p:nvPr/>
          </p:nvGrpSpPr>
          <p:grpSpPr>
            <a:xfrm>
              <a:off x="580497" y="2663674"/>
              <a:ext cx="727292" cy="727292"/>
              <a:chOff x="2893521" y="2034095"/>
              <a:chExt cx="792480" cy="792480"/>
            </a:xfrm>
          </p:grpSpPr>
          <p:grpSp>
            <p:nvGrpSpPr>
              <p:cNvPr id="11" name="Group 10">
                <a:extLst>
                  <a:ext uri="{FF2B5EF4-FFF2-40B4-BE49-F238E27FC236}">
                    <a16:creationId xmlns:a16="http://schemas.microsoft.com/office/drawing/2014/main" id="{10BF11CF-22B2-535F-3722-06ED52EE127E}"/>
                  </a:ext>
                </a:extLst>
              </p:cNvPr>
              <p:cNvGrpSpPr/>
              <p:nvPr/>
            </p:nvGrpSpPr>
            <p:grpSpPr>
              <a:xfrm>
                <a:off x="2893521" y="2034095"/>
                <a:ext cx="792480" cy="792480"/>
                <a:chOff x="2194560" y="2994963"/>
                <a:chExt cx="1219200" cy="1219200"/>
              </a:xfrm>
            </p:grpSpPr>
            <p:sp>
              <p:nvSpPr>
                <p:cNvPr id="13" name="Oval 12">
                  <a:extLst>
                    <a:ext uri="{FF2B5EF4-FFF2-40B4-BE49-F238E27FC236}">
                      <a16:creationId xmlns:a16="http://schemas.microsoft.com/office/drawing/2014/main" id="{D3FA69CB-66EC-E41C-7D4F-B3E81CBD55AD}"/>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B1493D58-D231-E83A-25CB-51CA46CB8906}"/>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2" name="TextBox 11">
                <a:extLst>
                  <a:ext uri="{FF2B5EF4-FFF2-40B4-BE49-F238E27FC236}">
                    <a16:creationId xmlns:a16="http://schemas.microsoft.com/office/drawing/2014/main" id="{FB8D28AE-2D17-8B79-9470-82D0B5ACFA68}"/>
                  </a:ext>
                </a:extLst>
              </p:cNvPr>
              <p:cNvSpPr txBox="1"/>
              <p:nvPr/>
            </p:nvSpPr>
            <p:spPr>
              <a:xfrm>
                <a:off x="2982943" y="2152236"/>
                <a:ext cx="613634" cy="50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CE34"/>
                    </a:solidFill>
                    <a:latin typeface="Gotham Medium" panose="02000604030000020004" pitchFamily="50" charset="0"/>
                  </a:rPr>
                  <a:t>B</a:t>
                </a:r>
                <a:endParaRPr kumimoji="0" lang="en-US" sz="2400" b="1" i="0" u="none" strike="noStrike" kern="1200" cap="none" spc="0" normalizeH="0" baseline="0" noProof="0" dirty="0">
                  <a:ln>
                    <a:noFill/>
                  </a:ln>
                  <a:solidFill>
                    <a:srgbClr val="FFCE34"/>
                  </a:solidFill>
                  <a:effectLst/>
                  <a:uLnTx/>
                  <a:uFillTx/>
                  <a:latin typeface="Gotham Medium" panose="02000604030000020004" pitchFamily="50" charset="0"/>
                </a:endParaRPr>
              </a:p>
            </p:txBody>
          </p:sp>
        </p:grpSp>
        <p:sp>
          <p:nvSpPr>
            <p:cNvPr id="25" name="TextBox 24">
              <a:extLst>
                <a:ext uri="{FF2B5EF4-FFF2-40B4-BE49-F238E27FC236}">
                  <a16:creationId xmlns:a16="http://schemas.microsoft.com/office/drawing/2014/main" id="{F0D59821-A005-FE37-BBF2-FB8B845FF417}"/>
                </a:ext>
              </a:extLst>
            </p:cNvPr>
            <p:cNvSpPr txBox="1"/>
            <p:nvPr/>
          </p:nvSpPr>
          <p:spPr>
            <a:xfrm>
              <a:off x="1375874" y="2817307"/>
              <a:ext cx="110637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Gotham" panose="02000604040000020004" pitchFamily="50" charset="0"/>
                </a:rPr>
                <a:t>“My firm may have revenue sharing arrangements with mutual fund companies.”</a:t>
              </a:r>
            </a:p>
          </p:txBody>
        </p:sp>
        <p:sp>
          <p:nvSpPr>
            <p:cNvPr id="21" name="TextBox 20">
              <a:extLst>
                <a:ext uri="{FF2B5EF4-FFF2-40B4-BE49-F238E27FC236}">
                  <a16:creationId xmlns:a16="http://schemas.microsoft.com/office/drawing/2014/main" id="{5E17FEC5-016B-702C-B243-430838FB2C4C}"/>
                </a:ext>
              </a:extLst>
            </p:cNvPr>
            <p:cNvSpPr txBox="1"/>
            <p:nvPr/>
          </p:nvSpPr>
          <p:spPr>
            <a:xfrm>
              <a:off x="1375874" y="4061323"/>
              <a:ext cx="101317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otham Light" pitchFamily="50" charset="0"/>
              </a:endParaRPr>
            </a:p>
          </p:txBody>
        </p:sp>
      </p:grpSp>
      <p:sp>
        <p:nvSpPr>
          <p:cNvPr id="24" name="TextBox 23">
            <a:extLst>
              <a:ext uri="{FF2B5EF4-FFF2-40B4-BE49-F238E27FC236}">
                <a16:creationId xmlns:a16="http://schemas.microsoft.com/office/drawing/2014/main" id="{28F94534-38B5-CCD9-45E3-E7A40A830F22}"/>
              </a:ext>
            </a:extLst>
          </p:cNvPr>
          <p:cNvSpPr txBox="1"/>
          <p:nvPr/>
        </p:nvSpPr>
        <p:spPr>
          <a:xfrm>
            <a:off x="1397711" y="3222069"/>
            <a:ext cx="10131725" cy="1431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Gotham" panose="0200060404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The disclosure used the word “may” that described a conflict that actually exists.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Gotham Light" pitchFamily="50" charset="0"/>
            </a:endParaRPr>
          </a:p>
          <a:p>
            <a:pPr>
              <a:defRPr/>
            </a:pPr>
            <a:r>
              <a:rPr lang="en-US" sz="1600" dirty="0">
                <a:solidFill>
                  <a:prstClr val="black"/>
                </a:solidFill>
                <a:latin typeface="Gotham" panose="02000604040000020004" pitchFamily="50" charset="0"/>
              </a:rPr>
              <a:t>Jargon: </a:t>
            </a:r>
            <a:r>
              <a:rPr lang="en-US" sz="1600" dirty="0">
                <a:solidFill>
                  <a:prstClr val="black"/>
                </a:solidFill>
                <a:latin typeface="Gotham Light" pitchFamily="50" charset="0"/>
              </a:rPr>
              <a:t>Mei might not understand what revenue sharing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 </a:t>
            </a:r>
          </a:p>
        </p:txBody>
      </p:sp>
    </p:spTree>
    <p:extLst>
      <p:ext uri="{BB962C8B-B14F-4D97-AF65-F5344CB8AC3E}">
        <p14:creationId xmlns:p14="http://schemas.microsoft.com/office/powerpoint/2010/main" val="5241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0BD4F8F-8BA2-E8D3-BB0E-8139DB932236}"/>
              </a:ext>
            </a:extLst>
          </p:cNvPr>
          <p:cNvPicPr>
            <a:picLocks noChangeAspect="1"/>
          </p:cNvPicPr>
          <p:nvPr/>
        </p:nvPicPr>
        <p:blipFill rotWithShape="1">
          <a:blip r:embed="rId3">
            <a:extLst>
              <a:ext uri="{28A0092B-C50C-407E-A947-70E740481C1C}">
                <a14:useLocalDpi xmlns:a14="http://schemas.microsoft.com/office/drawing/2010/main" val="0"/>
              </a:ext>
            </a:extLst>
          </a:blip>
          <a:srcRect l="-19064" b="-10152"/>
          <a:stretch/>
        </p:blipFill>
        <p:spPr>
          <a:xfrm>
            <a:off x="1950908" y="0"/>
            <a:ext cx="10287000" cy="6858000"/>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schemeClr val="tx1"/>
                </a:solidFill>
                <a:effectLst/>
                <a:uLnTx/>
                <a:uFillTx/>
                <a:latin typeface="Gotham Light" pitchFamily="50" charset="0"/>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PK" sz="1000" b="0" i="0" u="none" strike="noStrike" kern="1200" cap="none" spc="0" normalizeH="0" baseline="0" noProof="0" dirty="0">
              <a:ln>
                <a:noFill/>
              </a:ln>
              <a:solidFill>
                <a:schemeClr val="tx1"/>
              </a:solidFill>
              <a:effectLst/>
              <a:uLnTx/>
              <a:uFillTx/>
              <a:latin typeface="Gotham Light" pitchFamily="50" charset="0"/>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r>
                <a:rPr lang="en-US" sz="2800" dirty="0">
                  <a:latin typeface="Gotham" panose="02000604040000020004" pitchFamily="50" charset="0"/>
                </a:rPr>
                <a:t>Learning Objectives</a:t>
              </a:r>
              <a:endParaRPr lang="en-US" sz="2800" dirty="0">
                <a:latin typeface="Gotham Light" pitchFamily="50" charset="0"/>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r>
              <a:rPr lang="en-US" dirty="0">
                <a:latin typeface="Gotham Medium" panose="02000604030000020004" pitchFamily="50" charset="0"/>
              </a:rPr>
              <a:t>By the conclusion of this training, participants will have improved their ability to:</a:t>
            </a:r>
          </a:p>
        </p:txBody>
      </p:sp>
      <p:grpSp>
        <p:nvGrpSpPr>
          <p:cNvPr id="3" name="Group 2">
            <a:extLst>
              <a:ext uri="{FF2B5EF4-FFF2-40B4-BE49-F238E27FC236}">
                <a16:creationId xmlns:a16="http://schemas.microsoft.com/office/drawing/2014/main" id="{38D3448D-C5AF-2D0F-54CB-EB8BC177CA60}"/>
              </a:ext>
            </a:extLst>
          </p:cNvPr>
          <p:cNvGrpSpPr/>
          <p:nvPr/>
        </p:nvGrpSpPr>
        <p:grpSpPr>
          <a:xfrm>
            <a:off x="582062" y="3380715"/>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212590"/>
                <a:ext cx="4885725" cy="307777"/>
              </a:xfrm>
              <a:prstGeom prst="rect">
                <a:avLst/>
              </a:prstGeom>
              <a:noFill/>
            </p:spPr>
            <p:txBody>
              <a:bodyPr wrap="square" rtlCol="0">
                <a:spAutoFit/>
              </a:bodyPr>
              <a:lstStyle/>
              <a:p>
                <a:r>
                  <a:rPr lang="en-US" sz="1400" dirty="0">
                    <a:latin typeface="Gotham Book" panose="02000604040000020004" pitchFamily="50" charset="0"/>
                  </a:rPr>
                  <a:t>Apply the Fiduciary Duty.</a:t>
                </a:r>
              </a:p>
            </p:txBody>
          </p:sp>
        </p:grpSp>
        <p:pic>
          <p:nvPicPr>
            <p:cNvPr id="79" name="Graphic 78">
              <a:extLst>
                <a:ext uri="{FF2B5EF4-FFF2-40B4-BE49-F238E27FC236}">
                  <a16:creationId xmlns:a16="http://schemas.microsoft.com/office/drawing/2014/main" id="{0B4C8DE7-D33B-CE79-A4EF-21D4FDA21C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1470" y="3548431"/>
              <a:ext cx="433076" cy="433076"/>
            </a:xfrm>
            <a:prstGeom prst="rect">
              <a:avLst/>
            </a:prstGeom>
          </p:spPr>
        </p:pic>
      </p:grpSp>
      <p:grpSp>
        <p:nvGrpSpPr>
          <p:cNvPr id="14" name="Group 13">
            <a:extLst>
              <a:ext uri="{FF2B5EF4-FFF2-40B4-BE49-F238E27FC236}">
                <a16:creationId xmlns:a16="http://schemas.microsoft.com/office/drawing/2014/main" id="{8642E28F-6FCC-42C2-FD2E-BA7445C304AD}"/>
              </a:ext>
            </a:extLst>
          </p:cNvPr>
          <p:cNvGrpSpPr/>
          <p:nvPr/>
        </p:nvGrpSpPr>
        <p:grpSpPr>
          <a:xfrm>
            <a:off x="582062" y="4537532"/>
            <a:ext cx="5757439" cy="781136"/>
            <a:chOff x="582062" y="4537532"/>
            <a:chExt cx="5757439" cy="781136"/>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781136"/>
              <a:chOff x="598391" y="1978702"/>
              <a:chExt cx="5757439" cy="781136"/>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523220"/>
              </a:xfrm>
              <a:prstGeom prst="rect">
                <a:avLst/>
              </a:prstGeom>
              <a:noFill/>
            </p:spPr>
            <p:txBody>
              <a:bodyPr wrap="square" rtlCol="0">
                <a:spAutoFit/>
              </a:bodyPr>
              <a:lstStyle/>
              <a:p>
                <a:r>
                  <a:rPr lang="en-US" sz="1400" dirty="0">
                    <a:latin typeface="Gotham Book" panose="02000604040000020004" pitchFamily="50" charset="0"/>
                  </a:rPr>
                  <a:t>Describe when Financial Advice requires Financial Planning and the additional obligations that apply.</a:t>
                </a:r>
              </a:p>
            </p:txBody>
          </p:sp>
        </p:grpSp>
        <p:pic>
          <p:nvPicPr>
            <p:cNvPr id="81" name="Graphic 80">
              <a:extLst>
                <a:ext uri="{FF2B5EF4-FFF2-40B4-BE49-F238E27FC236}">
                  <a16:creationId xmlns:a16="http://schemas.microsoft.com/office/drawing/2014/main" id="{25677956-1684-701E-B0EE-919F31E04B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303" y="4696788"/>
              <a:ext cx="442865" cy="442865"/>
            </a:xfrm>
            <a:prstGeom prst="rect">
              <a:avLst/>
            </a:prstGeom>
          </p:spPr>
        </p:pic>
      </p:grpSp>
      <p:grpSp>
        <p:nvGrpSpPr>
          <p:cNvPr id="2" name="Group 1">
            <a:extLst>
              <a:ext uri="{FF2B5EF4-FFF2-40B4-BE49-F238E27FC236}">
                <a16:creationId xmlns:a16="http://schemas.microsoft.com/office/drawing/2014/main" id="{72C5C066-58CD-CD81-0AD9-78752CC35B62}"/>
              </a:ext>
            </a:extLst>
          </p:cNvPr>
          <p:cNvGrpSpPr/>
          <p:nvPr/>
        </p:nvGrpSpPr>
        <p:grpSpPr>
          <a:xfrm>
            <a:off x="582062" y="2223898"/>
            <a:ext cx="5757439" cy="781136"/>
            <a:chOff x="582062" y="2223898"/>
            <a:chExt cx="5757439" cy="781136"/>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1136"/>
              <a:chOff x="598391" y="1978702"/>
              <a:chExt cx="5757439" cy="781136"/>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122650"/>
                <a:ext cx="4885725" cy="523220"/>
              </a:xfrm>
              <a:prstGeom prst="rect">
                <a:avLst/>
              </a:prstGeom>
              <a:noFill/>
            </p:spPr>
            <p:txBody>
              <a:bodyPr wrap="square" rtlCol="0">
                <a:spAutoFit/>
              </a:bodyPr>
              <a:lstStyle/>
              <a:p>
                <a:r>
                  <a:rPr lang="en-US" sz="1400" dirty="0">
                    <a:latin typeface="Gotham Book" panose="02000604040000020004" pitchFamily="50" charset="0"/>
                  </a:rPr>
                  <a:t>Recognize when a CFP® professional is providing Financial Advice.</a:t>
                </a:r>
              </a:p>
            </p:txBody>
          </p:sp>
        </p:grpSp>
        <p:pic>
          <p:nvPicPr>
            <p:cNvPr id="85" name="Graphic 84">
              <a:extLst>
                <a:ext uri="{FF2B5EF4-FFF2-40B4-BE49-F238E27FC236}">
                  <a16:creationId xmlns:a16="http://schemas.microsoft.com/office/drawing/2014/main" id="{C0DCB9B3-F577-5733-4120-FD6F4D4AF4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3512" y="2397342"/>
              <a:ext cx="440670" cy="440670"/>
            </a:xfrm>
            <a:prstGeom prst="rect">
              <a:avLst/>
            </a:prstGeom>
          </p:spPr>
        </p:pic>
      </p:grpSp>
    </p:spTree>
    <p:extLst>
      <p:ext uri="{BB962C8B-B14F-4D97-AF65-F5344CB8AC3E}">
        <p14:creationId xmlns:p14="http://schemas.microsoft.com/office/powerpoint/2010/main" val="421612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C810343-9F90-FCF4-D2CC-C6793E0A6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670" y="-18704"/>
            <a:ext cx="10166330" cy="6784920"/>
          </a:xfrm>
          <a:prstGeom prst="rect">
            <a:avLst/>
          </a:prstGeom>
        </p:spPr>
      </p:pic>
      <p:sp>
        <p:nvSpPr>
          <p:cNvPr id="50" name="Rectangle 49">
            <a:extLst>
              <a:ext uri="{FF2B5EF4-FFF2-40B4-BE49-F238E27FC236}">
                <a16:creationId xmlns:a16="http://schemas.microsoft.com/office/drawing/2014/main" id="{CEDE6620-47C6-D550-E27C-8DE2CCA4B734}"/>
              </a:ext>
            </a:extLst>
          </p:cNvPr>
          <p:cNvSpPr/>
          <p:nvPr/>
        </p:nvSpPr>
        <p:spPr>
          <a:xfrm>
            <a:off x="1719943" y="3067"/>
            <a:ext cx="10472057" cy="6137437"/>
          </a:xfrm>
          <a:prstGeom prst="rect">
            <a:avLst/>
          </a:prstGeom>
          <a:gradFill>
            <a:gsLst>
              <a:gs pos="41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Written Disclosure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41346D5E-128C-D072-3A46-16E2AC099373}"/>
              </a:ext>
            </a:extLst>
          </p:cNvPr>
          <p:cNvSpPr txBox="1"/>
          <p:nvPr/>
        </p:nvSpPr>
        <p:spPr>
          <a:xfrm>
            <a:off x="757487" y="989095"/>
            <a:ext cx="6208089" cy="646331"/>
          </a:xfrm>
          <a:prstGeom prst="rect">
            <a:avLst/>
          </a:prstGeom>
          <a:noFill/>
        </p:spPr>
        <p:txBody>
          <a:bodyPr wrap="square" rtlCol="0">
            <a:spAutoFit/>
          </a:bodyPr>
          <a:lstStyle/>
          <a:p>
            <a:pPr lvl="0">
              <a:defRPr/>
            </a:pPr>
            <a:r>
              <a:rPr lang="en-US" dirty="0">
                <a:latin typeface="Gotham" panose="02000604040000020004" pitchFamily="50" charset="0"/>
              </a:rPr>
              <a:t>Written disclosure of conflicts is not required – but it is advised. </a:t>
            </a:r>
          </a:p>
        </p:txBody>
      </p:sp>
      <p:grpSp>
        <p:nvGrpSpPr>
          <p:cNvPr id="21" name="Group 20">
            <a:extLst>
              <a:ext uri="{FF2B5EF4-FFF2-40B4-BE49-F238E27FC236}">
                <a16:creationId xmlns:a16="http://schemas.microsoft.com/office/drawing/2014/main" id="{E503F81B-198B-BAA0-E92E-D54822AD401B}"/>
              </a:ext>
            </a:extLst>
          </p:cNvPr>
          <p:cNvGrpSpPr/>
          <p:nvPr/>
        </p:nvGrpSpPr>
        <p:grpSpPr>
          <a:xfrm>
            <a:off x="814637" y="1749940"/>
            <a:ext cx="5070840" cy="338554"/>
            <a:chOff x="624080" y="2946016"/>
            <a:chExt cx="6189108" cy="413215"/>
          </a:xfrm>
        </p:grpSpPr>
        <p:sp>
          <p:nvSpPr>
            <p:cNvPr id="29" name="TextBox 28">
              <a:extLst>
                <a:ext uri="{FF2B5EF4-FFF2-40B4-BE49-F238E27FC236}">
                  <a16:creationId xmlns:a16="http://schemas.microsoft.com/office/drawing/2014/main" id="{6C10D11A-0480-C5BC-39F4-438BCDA06ADB}"/>
                </a:ext>
              </a:extLst>
            </p:cNvPr>
            <p:cNvSpPr txBox="1"/>
            <p:nvPr/>
          </p:nvSpPr>
          <p:spPr>
            <a:xfrm>
              <a:off x="965519" y="2946016"/>
              <a:ext cx="5847669" cy="413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Medium" panose="02000604030000020004" pitchFamily="50" charset="0"/>
                </a:rPr>
                <a:t>Helps clients understand the conflict.</a:t>
              </a:r>
            </a:p>
          </p:txBody>
        </p:sp>
        <p:grpSp>
          <p:nvGrpSpPr>
            <p:cNvPr id="31" name="Group 30">
              <a:extLst>
                <a:ext uri="{FF2B5EF4-FFF2-40B4-BE49-F238E27FC236}">
                  <a16:creationId xmlns:a16="http://schemas.microsoft.com/office/drawing/2014/main" id="{861F1D06-04C1-792D-F421-DD35421CE84A}"/>
                </a:ext>
              </a:extLst>
            </p:cNvPr>
            <p:cNvGrpSpPr/>
            <p:nvPr/>
          </p:nvGrpSpPr>
          <p:grpSpPr>
            <a:xfrm>
              <a:off x="624080" y="3007459"/>
              <a:ext cx="313905" cy="313905"/>
              <a:chOff x="1181047" y="3749416"/>
              <a:chExt cx="230102" cy="230102"/>
            </a:xfrm>
            <a:solidFill>
              <a:srgbClr val="FFCE34"/>
            </a:solidFill>
          </p:grpSpPr>
          <p:sp>
            <p:nvSpPr>
              <p:cNvPr id="33" name="Freeform: Shape 32">
                <a:extLst>
                  <a:ext uri="{FF2B5EF4-FFF2-40B4-BE49-F238E27FC236}">
                    <a16:creationId xmlns:a16="http://schemas.microsoft.com/office/drawing/2014/main" id="{7046C1F2-756A-0757-2F7C-038AA6F3093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EC868F4-96B1-9A61-B29D-1C518D03850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5" name="Group 34">
            <a:extLst>
              <a:ext uri="{FF2B5EF4-FFF2-40B4-BE49-F238E27FC236}">
                <a16:creationId xmlns:a16="http://schemas.microsoft.com/office/drawing/2014/main" id="{4F2D79B2-3F30-F7CF-96AA-F47AC186FCCF}"/>
              </a:ext>
            </a:extLst>
          </p:cNvPr>
          <p:cNvGrpSpPr/>
          <p:nvPr/>
        </p:nvGrpSpPr>
        <p:grpSpPr>
          <a:xfrm>
            <a:off x="814637" y="2252583"/>
            <a:ext cx="5759157" cy="1077218"/>
            <a:chOff x="624080" y="2946016"/>
            <a:chExt cx="7029219" cy="1314776"/>
          </a:xfrm>
        </p:grpSpPr>
        <p:sp>
          <p:nvSpPr>
            <p:cNvPr id="36" name="TextBox 35">
              <a:extLst>
                <a:ext uri="{FF2B5EF4-FFF2-40B4-BE49-F238E27FC236}">
                  <a16:creationId xmlns:a16="http://schemas.microsoft.com/office/drawing/2014/main" id="{3C001294-3998-F81D-A549-A8A830D9628D}"/>
                </a:ext>
              </a:extLst>
            </p:cNvPr>
            <p:cNvSpPr txBox="1"/>
            <p:nvPr/>
          </p:nvSpPr>
          <p:spPr>
            <a:xfrm>
              <a:off x="965519" y="2946016"/>
              <a:ext cx="6687780" cy="131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Medium" panose="02000604030000020004" pitchFamily="50" charset="0"/>
                </a:rPr>
                <a:t>Makes clear the information was provided: </a:t>
              </a:r>
              <a:r>
                <a:rPr kumimoji="0" lang="en-US" sz="1600" i="0" u="none" strike="noStrike" kern="1200" cap="none" spc="0" normalizeH="0" baseline="0" noProof="0" dirty="0">
                  <a:ln>
                    <a:noFill/>
                  </a:ln>
                  <a:solidFill>
                    <a:prstClr val="black"/>
                  </a:solidFill>
                  <a:effectLst/>
                  <a:uLnTx/>
                  <a:uFillTx/>
                  <a:latin typeface="Gotham Light" pitchFamily="50" charset="0"/>
                </a:rPr>
                <a:t>“Evidence of oral disclosure of a conflict will be given such weight as CFP Board in its judgment deems appropriate.” </a:t>
              </a:r>
              <a:r>
                <a:rPr kumimoji="0" lang="en-US" sz="1600" i="1" u="none" strike="noStrike" kern="1200" cap="none" spc="0" normalizeH="0" baseline="0" noProof="0" dirty="0">
                  <a:ln>
                    <a:noFill/>
                  </a:ln>
                  <a:solidFill>
                    <a:prstClr val="black"/>
                  </a:solidFill>
                  <a:effectLst/>
                  <a:uLnTx/>
                  <a:uFillTx/>
                  <a:latin typeface="Gotham Light" pitchFamily="50" charset="0"/>
                </a:rPr>
                <a:t>Code and Standards </a:t>
              </a:r>
              <a:r>
                <a:rPr kumimoji="0" lang="en-US" sz="1600" i="0" u="none" strike="noStrike" kern="1200" cap="none" spc="0" normalizeH="0" baseline="0" noProof="0" dirty="0">
                  <a:ln>
                    <a:noFill/>
                  </a:ln>
                  <a:solidFill>
                    <a:prstClr val="black"/>
                  </a:solidFill>
                  <a:effectLst/>
                  <a:uLnTx/>
                  <a:uFillTx/>
                  <a:latin typeface="Gotham Light" pitchFamily="50" charset="0"/>
                </a:rPr>
                <a:t>Article A.5.a.</a:t>
              </a:r>
            </a:p>
          </p:txBody>
        </p:sp>
        <p:grpSp>
          <p:nvGrpSpPr>
            <p:cNvPr id="37" name="Group 36">
              <a:extLst>
                <a:ext uri="{FF2B5EF4-FFF2-40B4-BE49-F238E27FC236}">
                  <a16:creationId xmlns:a16="http://schemas.microsoft.com/office/drawing/2014/main" id="{C5220DB2-1615-76D0-DC16-2A1571318C38}"/>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00504A61-67EA-9DC6-3178-F601913945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C7F74AE-29DB-CAC8-36E7-0E022C005E0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0" name="Group 39">
            <a:extLst>
              <a:ext uri="{FF2B5EF4-FFF2-40B4-BE49-F238E27FC236}">
                <a16:creationId xmlns:a16="http://schemas.microsoft.com/office/drawing/2014/main" id="{3FC664BE-0D3B-51C2-7F27-0047FC28793D}"/>
              </a:ext>
            </a:extLst>
          </p:cNvPr>
          <p:cNvGrpSpPr/>
          <p:nvPr/>
        </p:nvGrpSpPr>
        <p:grpSpPr>
          <a:xfrm>
            <a:off x="814637" y="3520784"/>
            <a:ext cx="6304619" cy="830997"/>
            <a:chOff x="624080" y="2946016"/>
            <a:chExt cx="7694971" cy="1014256"/>
          </a:xfrm>
        </p:grpSpPr>
        <p:sp>
          <p:nvSpPr>
            <p:cNvPr id="41" name="TextBox 40">
              <a:extLst>
                <a:ext uri="{FF2B5EF4-FFF2-40B4-BE49-F238E27FC236}">
                  <a16:creationId xmlns:a16="http://schemas.microsoft.com/office/drawing/2014/main" id="{96180D44-1AF4-8CA5-EAF0-C17B309E7B47}"/>
                </a:ext>
              </a:extLst>
            </p:cNvPr>
            <p:cNvSpPr txBox="1"/>
            <p:nvPr/>
          </p:nvSpPr>
          <p:spPr>
            <a:xfrm>
              <a:off x="965518" y="2946016"/>
              <a:ext cx="7353533" cy="1014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Gotham" panose="02000604040000020004" pitchFamily="50" charset="0"/>
                </a:rPr>
                <a:t>Other regulatory requirements: </a:t>
              </a:r>
              <a:r>
                <a:rPr kumimoji="0" lang="en-US" sz="1600" i="0" u="none" strike="noStrike" kern="1200" cap="none" spc="0" normalizeH="0" baseline="0" noProof="0" dirty="0">
                  <a:ln>
                    <a:noFill/>
                  </a:ln>
                  <a:solidFill>
                    <a:prstClr val="black"/>
                  </a:solidFill>
                  <a:effectLst/>
                  <a:uLnTx/>
                  <a:uFillTx/>
                  <a:latin typeface="Gotham Light" pitchFamily="50" charset="0"/>
                </a:rPr>
                <a:t>Depending on the circumstance, other regulations might require written disclosure, and the </a:t>
              </a:r>
              <a:r>
                <a:rPr kumimoji="0" lang="en-US" sz="1600" i="1" u="none" strike="noStrike" kern="1200" cap="none" spc="0" normalizeH="0" baseline="0" noProof="0" dirty="0">
                  <a:ln>
                    <a:noFill/>
                  </a:ln>
                  <a:solidFill>
                    <a:prstClr val="black"/>
                  </a:solidFill>
                  <a:effectLst/>
                  <a:uLnTx/>
                  <a:uFillTx/>
                  <a:latin typeface="Gotham Light" pitchFamily="50" charset="0"/>
                </a:rPr>
                <a:t>Code and Standards</a:t>
              </a:r>
              <a:r>
                <a:rPr kumimoji="0" lang="en-US" sz="1600" i="0" u="none" strike="noStrike" kern="1200" cap="none" spc="0" normalizeH="0" baseline="0" noProof="0" dirty="0">
                  <a:ln>
                    <a:noFill/>
                  </a:ln>
                  <a:solidFill>
                    <a:prstClr val="black"/>
                  </a:solidFill>
                  <a:effectLst/>
                  <a:uLnTx/>
                  <a:uFillTx/>
                  <a:latin typeface="Gotham Light" pitchFamily="50" charset="0"/>
                </a:rPr>
                <a:t> requires compliance with other laws and regulations</a:t>
              </a:r>
              <a:r>
                <a:rPr kumimoji="0" lang="en-US" sz="1600" i="0" u="none" strike="noStrike" kern="1200" cap="none" spc="0" normalizeH="0" baseline="0" noProof="0" dirty="0">
                  <a:ln>
                    <a:noFill/>
                  </a:ln>
                  <a:solidFill>
                    <a:prstClr val="black"/>
                  </a:solidFill>
                  <a:effectLst/>
                  <a:uLnTx/>
                  <a:uFillTx/>
                  <a:latin typeface="Gotham Medium" panose="02000604030000020004" pitchFamily="50" charset="0"/>
                </a:rPr>
                <a:t>.</a:t>
              </a:r>
            </a:p>
          </p:txBody>
        </p:sp>
        <p:grpSp>
          <p:nvGrpSpPr>
            <p:cNvPr id="42" name="Group 41">
              <a:extLst>
                <a:ext uri="{FF2B5EF4-FFF2-40B4-BE49-F238E27FC236}">
                  <a16:creationId xmlns:a16="http://schemas.microsoft.com/office/drawing/2014/main" id="{DECF1853-ABB3-81AB-37D9-4CD636475C9F}"/>
                </a:ext>
              </a:extLst>
            </p:cNvPr>
            <p:cNvGrpSpPr/>
            <p:nvPr/>
          </p:nvGrpSpPr>
          <p:grpSpPr>
            <a:xfrm>
              <a:off x="624080" y="3007459"/>
              <a:ext cx="313905" cy="313905"/>
              <a:chOff x="1181047" y="3749416"/>
              <a:chExt cx="230102" cy="230102"/>
            </a:xfrm>
            <a:solidFill>
              <a:srgbClr val="FFCE34"/>
            </a:solidFill>
          </p:grpSpPr>
          <p:sp>
            <p:nvSpPr>
              <p:cNvPr id="43" name="Freeform: Shape 42">
                <a:extLst>
                  <a:ext uri="{FF2B5EF4-FFF2-40B4-BE49-F238E27FC236}">
                    <a16:creationId xmlns:a16="http://schemas.microsoft.com/office/drawing/2014/main" id="{39808BEA-D465-3885-D9AD-2EF45FA3373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678587F-7D98-7BEB-19A5-2F93681E075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9" name="Group 48">
            <a:extLst>
              <a:ext uri="{FF2B5EF4-FFF2-40B4-BE49-F238E27FC236}">
                <a16:creationId xmlns:a16="http://schemas.microsoft.com/office/drawing/2014/main" id="{73AD5EB3-6283-F7E4-E1DF-CEEBCB527208}"/>
              </a:ext>
            </a:extLst>
          </p:cNvPr>
          <p:cNvGrpSpPr/>
          <p:nvPr/>
        </p:nvGrpSpPr>
        <p:grpSpPr>
          <a:xfrm>
            <a:off x="849615" y="4930296"/>
            <a:ext cx="4708569" cy="396324"/>
            <a:chOff x="643361" y="4886222"/>
            <a:chExt cx="4708569" cy="396324"/>
          </a:xfrm>
        </p:grpSpPr>
        <p:sp>
          <p:nvSpPr>
            <p:cNvPr id="48" name="Rectangle 47">
              <a:extLst>
                <a:ext uri="{FF2B5EF4-FFF2-40B4-BE49-F238E27FC236}">
                  <a16:creationId xmlns:a16="http://schemas.microsoft.com/office/drawing/2014/main" id="{CDD41679-BC1B-FBAB-9B9A-DB483284CD54}"/>
                </a:ext>
              </a:extLst>
            </p:cNvPr>
            <p:cNvSpPr/>
            <p:nvPr/>
          </p:nvSpPr>
          <p:spPr>
            <a:xfrm>
              <a:off x="643361" y="4886222"/>
              <a:ext cx="4708569" cy="39632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B4CA37B-C206-8E3C-9A3E-FAAEC90A4C79}"/>
                </a:ext>
              </a:extLst>
            </p:cNvPr>
            <p:cNvSpPr txBox="1"/>
            <p:nvPr/>
          </p:nvSpPr>
          <p:spPr>
            <a:xfrm>
              <a:off x="730594" y="4890440"/>
              <a:ext cx="4594442" cy="369332"/>
            </a:xfrm>
            <a:prstGeom prst="rect">
              <a:avLst/>
            </a:prstGeom>
            <a:noFill/>
          </p:spPr>
          <p:txBody>
            <a:bodyPr wrap="square" rtlCol="0">
              <a:spAutoFit/>
            </a:bodyPr>
            <a:lstStyle/>
            <a:p>
              <a:pPr lvl="0">
                <a:defRPr/>
              </a:pPr>
              <a:r>
                <a:rPr lang="en-US" dirty="0">
                  <a:latin typeface="Gotham" panose="02000604040000020004" pitchFamily="50" charset="0"/>
                </a:rPr>
                <a:t>Disclosure still must be documented. </a:t>
              </a:r>
            </a:p>
          </p:txBody>
        </p:sp>
      </p:grpSp>
    </p:spTree>
    <p:extLst>
      <p:ext uri="{BB962C8B-B14F-4D97-AF65-F5344CB8AC3E}">
        <p14:creationId xmlns:p14="http://schemas.microsoft.com/office/powerpoint/2010/main" val="429058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1072869A-2C1D-30D0-30D2-DDA93CDE015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33" t="3216" r="8635" b="-10114"/>
          <a:stretch/>
        </p:blipFill>
        <p:spPr>
          <a:xfrm>
            <a:off x="1905000" y="-2803"/>
            <a:ext cx="10287000" cy="6858000"/>
          </a:xfrm>
          <a:prstGeom prst="rect">
            <a:avLst/>
          </a:prstGeom>
        </p:spPr>
      </p:pic>
      <p:sp>
        <p:nvSpPr>
          <p:cNvPr id="17" name="Rectangle 16">
            <a:extLst>
              <a:ext uri="{FF2B5EF4-FFF2-40B4-BE49-F238E27FC236}">
                <a16:creationId xmlns:a16="http://schemas.microsoft.com/office/drawing/2014/main" id="{744FDBDE-D2C1-DA86-D1FD-50360071B898}"/>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 of Interest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8A558AAE-49FA-6819-1122-E44DFACA9637}"/>
              </a:ext>
            </a:extLst>
          </p:cNvPr>
          <p:cNvGrpSpPr/>
          <p:nvPr/>
        </p:nvGrpSpPr>
        <p:grpSpPr>
          <a:xfrm>
            <a:off x="805614" y="1775911"/>
            <a:ext cx="1423188" cy="618480"/>
            <a:chOff x="0" y="7568700"/>
            <a:chExt cx="1554029" cy="675340"/>
          </a:xfrm>
        </p:grpSpPr>
        <p:sp>
          <p:nvSpPr>
            <p:cNvPr id="3" name="Rectangle 2">
              <a:extLst>
                <a:ext uri="{FF2B5EF4-FFF2-40B4-BE49-F238E27FC236}">
                  <a16:creationId xmlns:a16="http://schemas.microsoft.com/office/drawing/2014/main" id="{9FCE4C2C-29BC-5E67-1FF9-F0A0BABFA9BD}"/>
                </a:ext>
              </a:extLst>
            </p:cNvPr>
            <p:cNvSpPr/>
            <p:nvPr/>
          </p:nvSpPr>
          <p:spPr>
            <a:xfrm>
              <a:off x="0" y="7568700"/>
              <a:ext cx="1554029"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E86D8BDF-C165-DD58-8EA6-1374CB593217}"/>
                </a:ext>
              </a:extLst>
            </p:cNvPr>
            <p:cNvSpPr txBox="1"/>
            <p:nvPr/>
          </p:nvSpPr>
          <p:spPr>
            <a:xfrm>
              <a:off x="121459" y="7594273"/>
              <a:ext cx="1432570" cy="571322"/>
            </a:xfrm>
            <a:prstGeom prst="rect">
              <a:avLst/>
            </a:prstGeom>
            <a:noFill/>
          </p:spPr>
          <p:txBody>
            <a:bodyPr wrap="square" rtlCol="0">
              <a:spAutoFit/>
            </a:bodyPr>
            <a:lstStyle/>
            <a:p>
              <a:r>
                <a:rPr lang="en-US" sz="2800" dirty="0">
                  <a:latin typeface="Gotham" panose="02000604040000020004" pitchFamily="50" charset="0"/>
                </a:rPr>
                <a:t>Why?</a:t>
              </a:r>
            </a:p>
          </p:txBody>
        </p:sp>
      </p:grpSp>
      <p:sp>
        <p:nvSpPr>
          <p:cNvPr id="20" name="TextBox 19">
            <a:extLst>
              <a:ext uri="{FF2B5EF4-FFF2-40B4-BE49-F238E27FC236}">
                <a16:creationId xmlns:a16="http://schemas.microsoft.com/office/drawing/2014/main" id="{3BE7F925-4B65-EEF6-51E9-E69210074EE7}"/>
              </a:ext>
            </a:extLst>
          </p:cNvPr>
          <p:cNvSpPr txBox="1"/>
          <p:nvPr/>
        </p:nvSpPr>
        <p:spPr>
          <a:xfrm>
            <a:off x="815266" y="2510354"/>
            <a:ext cx="5145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panose="02000604040000020004" pitchFamily="50" charset="0"/>
              </a:rPr>
              <a:t>To ensure the Client’s interests come first.</a:t>
            </a:r>
          </a:p>
        </p:txBody>
      </p:sp>
      <p:grpSp>
        <p:nvGrpSpPr>
          <p:cNvPr id="23" name="Group 22">
            <a:extLst>
              <a:ext uri="{FF2B5EF4-FFF2-40B4-BE49-F238E27FC236}">
                <a16:creationId xmlns:a16="http://schemas.microsoft.com/office/drawing/2014/main" id="{AAD4FC11-687D-C49A-A893-01FEA35F0C46}"/>
              </a:ext>
            </a:extLst>
          </p:cNvPr>
          <p:cNvGrpSpPr/>
          <p:nvPr/>
        </p:nvGrpSpPr>
        <p:grpSpPr>
          <a:xfrm>
            <a:off x="805613" y="3196072"/>
            <a:ext cx="4230558" cy="618480"/>
            <a:chOff x="-1" y="7568700"/>
            <a:chExt cx="4619495" cy="675340"/>
          </a:xfrm>
        </p:grpSpPr>
        <p:sp>
          <p:nvSpPr>
            <p:cNvPr id="25" name="Rectangle 24">
              <a:extLst>
                <a:ext uri="{FF2B5EF4-FFF2-40B4-BE49-F238E27FC236}">
                  <a16:creationId xmlns:a16="http://schemas.microsoft.com/office/drawing/2014/main" id="{BFE98F93-B0C3-924B-C82D-89B0F27ED5EE}"/>
                </a:ext>
              </a:extLst>
            </p:cNvPr>
            <p:cNvSpPr/>
            <p:nvPr/>
          </p:nvSpPr>
          <p:spPr>
            <a:xfrm>
              <a:off x="-1" y="7568700"/>
              <a:ext cx="3988884" cy="675340"/>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B1EECC1A-C007-DB2C-7350-D02E9866CB76}"/>
                </a:ext>
              </a:extLst>
            </p:cNvPr>
            <p:cNvSpPr txBox="1"/>
            <p:nvPr/>
          </p:nvSpPr>
          <p:spPr>
            <a:xfrm>
              <a:off x="121459" y="7594273"/>
              <a:ext cx="4498035" cy="571322"/>
            </a:xfrm>
            <a:prstGeom prst="rect">
              <a:avLst/>
            </a:prstGeom>
            <a:noFill/>
          </p:spPr>
          <p:txBody>
            <a:bodyPr wrap="square" rtlCol="0">
              <a:spAutoFit/>
            </a:bodyPr>
            <a:lstStyle/>
            <a:p>
              <a:r>
                <a:rPr lang="en-US" sz="2800" dirty="0">
                  <a:latin typeface="Gotham" panose="02000604040000020004" pitchFamily="50" charset="0"/>
                </a:rPr>
                <a:t>What is required? </a:t>
              </a:r>
            </a:p>
          </p:txBody>
        </p:sp>
      </p:grpSp>
      <p:sp>
        <p:nvSpPr>
          <p:cNvPr id="24" name="TextBox 23">
            <a:extLst>
              <a:ext uri="{FF2B5EF4-FFF2-40B4-BE49-F238E27FC236}">
                <a16:creationId xmlns:a16="http://schemas.microsoft.com/office/drawing/2014/main" id="{01E0FC4E-3FB5-8ABE-D1DE-54D237313F23}"/>
              </a:ext>
            </a:extLst>
          </p:cNvPr>
          <p:cNvSpPr txBox="1"/>
          <p:nvPr/>
        </p:nvSpPr>
        <p:spPr>
          <a:xfrm>
            <a:off x="815267" y="3978641"/>
            <a:ext cx="5145330" cy="1477328"/>
          </a:xfrm>
          <a:prstGeom prst="rect">
            <a:avLst/>
          </a:prstGeom>
          <a:noFill/>
        </p:spPr>
        <p:txBody>
          <a:bodyPr wrap="square" rtlCol="0">
            <a:spAutoFit/>
          </a:bodyPr>
          <a:lstStyle/>
          <a:p>
            <a:pPr lvl="0">
              <a:defRPr/>
            </a:pPr>
            <a:r>
              <a:rPr lang="en-US" dirty="0">
                <a:solidFill>
                  <a:prstClr val="black"/>
                </a:solidFill>
                <a:latin typeface="Gotham" panose="02000604040000020004" pitchFamily="50" charset="0"/>
              </a:rPr>
              <a:t>Adopt and follow business practices reasonably designed to prevent Material Conflicts of Interest from compromising your ability to act in the Client’s best interests.</a:t>
            </a:r>
          </a:p>
        </p:txBody>
      </p:sp>
    </p:spTree>
    <p:extLst>
      <p:ext uri="{BB962C8B-B14F-4D97-AF65-F5344CB8AC3E}">
        <p14:creationId xmlns:p14="http://schemas.microsoft.com/office/powerpoint/2010/main" val="1457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Managing Conflicts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562F720A-6A0A-6BFB-2483-07586FDFAD35}"/>
              </a:ext>
            </a:extLst>
          </p:cNvPr>
          <p:cNvGrpSpPr/>
          <p:nvPr/>
        </p:nvGrpSpPr>
        <p:grpSpPr>
          <a:xfrm>
            <a:off x="8068781" y="1283368"/>
            <a:ext cx="3536659" cy="4199425"/>
            <a:chOff x="8068781" y="1283368"/>
            <a:chExt cx="3536659" cy="4199425"/>
          </a:xfrm>
        </p:grpSpPr>
        <p:sp>
          <p:nvSpPr>
            <p:cNvPr id="17" name="Rectangle 16">
              <a:extLst>
                <a:ext uri="{FF2B5EF4-FFF2-40B4-BE49-F238E27FC236}">
                  <a16:creationId xmlns:a16="http://schemas.microsoft.com/office/drawing/2014/main" id="{AF55347B-766B-4F8D-F990-EA543BD6C18B}"/>
                </a:ext>
              </a:extLst>
            </p:cNvPr>
            <p:cNvSpPr/>
            <p:nvPr/>
          </p:nvSpPr>
          <p:spPr>
            <a:xfrm>
              <a:off x="8068781"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8FAFEBD-77A3-E9FF-F7F0-595AA85751B3}"/>
                </a:ext>
              </a:extLst>
            </p:cNvPr>
            <p:cNvSpPr/>
            <p:nvPr/>
          </p:nvSpPr>
          <p:spPr>
            <a:xfrm>
              <a:off x="9373979"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34" name="TextBox 33">
              <a:extLst>
                <a:ext uri="{FF2B5EF4-FFF2-40B4-BE49-F238E27FC236}">
                  <a16:creationId xmlns:a16="http://schemas.microsoft.com/office/drawing/2014/main" id="{ABC5D0D8-05A2-DB4C-FE1A-BA2EFFB0007C}"/>
                </a:ext>
              </a:extLst>
            </p:cNvPr>
            <p:cNvSpPr txBox="1"/>
            <p:nvPr/>
          </p:nvSpPr>
          <p:spPr>
            <a:xfrm>
              <a:off x="8192940" y="2724016"/>
              <a:ext cx="3276478" cy="830997"/>
            </a:xfrm>
            <a:prstGeom prst="rect">
              <a:avLst/>
            </a:prstGeom>
            <a:noFill/>
          </p:spPr>
          <p:txBody>
            <a:bodyPr wrap="square" rtlCol="0">
              <a:spAutoFit/>
            </a:bodyPr>
            <a:lstStyle/>
            <a:p>
              <a:pPr algn="ctr"/>
              <a:r>
                <a:rPr lang="en-US" sz="1600" dirty="0">
                  <a:latin typeface="Gotham" panose="02000604040000020004" pitchFamily="50" charset="0"/>
                </a:rPr>
                <a:t>Implement Any Additional Conflict Management Practices</a:t>
              </a:r>
            </a:p>
          </p:txBody>
        </p:sp>
        <p:sp>
          <p:nvSpPr>
            <p:cNvPr id="35" name="TextBox 34">
              <a:extLst>
                <a:ext uri="{FF2B5EF4-FFF2-40B4-BE49-F238E27FC236}">
                  <a16:creationId xmlns:a16="http://schemas.microsoft.com/office/drawing/2014/main" id="{8D1FE207-3C35-8675-9A5F-3467FC4FBE64}"/>
                </a:ext>
              </a:extLst>
            </p:cNvPr>
            <p:cNvSpPr txBox="1"/>
            <p:nvPr/>
          </p:nvSpPr>
          <p:spPr>
            <a:xfrm>
              <a:off x="8294710" y="3624460"/>
              <a:ext cx="3072937" cy="1384995"/>
            </a:xfrm>
            <a:prstGeom prst="rect">
              <a:avLst/>
            </a:prstGeom>
            <a:noFill/>
          </p:spPr>
          <p:txBody>
            <a:bodyPr wrap="square" rtlCol="0">
              <a:spAutoFit/>
            </a:bodyPr>
            <a:lstStyle/>
            <a:p>
              <a:pPr algn="ctr"/>
              <a:r>
                <a:rPr lang="en-US" sz="1400" dirty="0">
                  <a:latin typeface="Gotham Light" pitchFamily="50" charset="0"/>
                </a:rPr>
                <a:t>Consider any additional steps the </a:t>
              </a:r>
              <a:r>
                <a:rPr kumimoji="0" lang="en-US" sz="1400" i="0" u="none" strike="noStrike" kern="1200" cap="none" spc="0" normalizeH="0" baseline="0" noProof="0" dirty="0">
                  <a:ln>
                    <a:noFill/>
                  </a:ln>
                  <a:effectLst/>
                  <a:uLnTx/>
                  <a:uFillTx/>
                  <a:latin typeface="Gotham Light" pitchFamily="50" charset="0"/>
                </a:rPr>
                <a:t>CFP® professional needs to take to properly manage conflicts under the </a:t>
              </a:r>
              <a:r>
                <a:rPr kumimoji="0" lang="en-US" sz="1400" i="1" u="none" strike="noStrike" kern="1200" cap="none" spc="0" normalizeH="0" baseline="0" noProof="0" dirty="0">
                  <a:ln>
                    <a:noFill/>
                  </a:ln>
                  <a:effectLst/>
                  <a:uLnTx/>
                  <a:uFillTx/>
                  <a:latin typeface="Gotham Light" pitchFamily="50" charset="0"/>
                </a:rPr>
                <a:t>Code and Standards </a:t>
              </a:r>
              <a:r>
                <a:rPr kumimoji="0" lang="en-US" sz="1400" i="0" u="none" strike="noStrike" kern="1200" cap="none" spc="0" normalizeH="0" baseline="0" noProof="0" dirty="0">
                  <a:ln>
                    <a:noFill/>
                  </a:ln>
                  <a:effectLst/>
                  <a:uLnTx/>
                  <a:uFillTx/>
                  <a:latin typeface="Gotham Light" pitchFamily="50" charset="0"/>
                </a:rPr>
                <a:t>and implement any such practices.</a:t>
              </a:r>
              <a:endParaRPr lang="en-US" sz="1400" dirty="0">
                <a:latin typeface="Gotham Light" pitchFamily="50" charset="0"/>
              </a:endParaRPr>
            </a:p>
          </p:txBody>
        </p:sp>
        <p:pic>
          <p:nvPicPr>
            <p:cNvPr id="14" name="Graphic 13">
              <a:extLst>
                <a:ext uri="{FF2B5EF4-FFF2-40B4-BE49-F238E27FC236}">
                  <a16:creationId xmlns:a16="http://schemas.microsoft.com/office/drawing/2014/main" id="{6EAB5B39-DEE8-3988-8442-F3607BE3C6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1872" y="1875978"/>
              <a:ext cx="504230" cy="504230"/>
            </a:xfrm>
            <a:prstGeom prst="rect">
              <a:avLst/>
            </a:prstGeom>
          </p:spPr>
        </p:pic>
      </p:grpSp>
      <p:grpSp>
        <p:nvGrpSpPr>
          <p:cNvPr id="22" name="Group 21">
            <a:extLst>
              <a:ext uri="{FF2B5EF4-FFF2-40B4-BE49-F238E27FC236}">
                <a16:creationId xmlns:a16="http://schemas.microsoft.com/office/drawing/2014/main" id="{0C59FD00-1FA1-036E-EA64-CC5FFC286348}"/>
              </a:ext>
            </a:extLst>
          </p:cNvPr>
          <p:cNvGrpSpPr/>
          <p:nvPr/>
        </p:nvGrpSpPr>
        <p:grpSpPr>
          <a:xfrm>
            <a:off x="4332008" y="1283368"/>
            <a:ext cx="3536659" cy="4199425"/>
            <a:chOff x="4332008" y="1283368"/>
            <a:chExt cx="3536659" cy="4199425"/>
          </a:xfrm>
        </p:grpSpPr>
        <p:sp>
          <p:nvSpPr>
            <p:cNvPr id="16" name="Rectangle 15">
              <a:extLst>
                <a:ext uri="{FF2B5EF4-FFF2-40B4-BE49-F238E27FC236}">
                  <a16:creationId xmlns:a16="http://schemas.microsoft.com/office/drawing/2014/main" id="{9A93A46D-0495-6520-B757-86C30C417716}"/>
                </a:ext>
              </a:extLst>
            </p:cNvPr>
            <p:cNvSpPr/>
            <p:nvPr/>
          </p:nvSpPr>
          <p:spPr>
            <a:xfrm>
              <a:off x="4332008" y="1283368"/>
              <a:ext cx="3536659" cy="41994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364555-5926-ABB0-3939-48A084B33947}"/>
                </a:ext>
              </a:extLst>
            </p:cNvPr>
            <p:cNvGrpSpPr/>
            <p:nvPr/>
          </p:nvGrpSpPr>
          <p:grpSpPr>
            <a:xfrm>
              <a:off x="4466774" y="1677356"/>
              <a:ext cx="3276478" cy="3337791"/>
              <a:chOff x="740608" y="1677356"/>
              <a:chExt cx="3276478" cy="3337791"/>
            </a:xfrm>
          </p:grpSpPr>
          <p:sp>
            <p:nvSpPr>
              <p:cNvPr id="27" name="Oval 26">
                <a:extLst>
                  <a:ext uri="{FF2B5EF4-FFF2-40B4-BE49-F238E27FC236}">
                    <a16:creationId xmlns:a16="http://schemas.microsoft.com/office/drawing/2014/main" id="{8E697162-A17D-E003-03C4-624AC9B9F61B}"/>
                  </a:ext>
                </a:extLst>
              </p:cNvPr>
              <p:cNvSpPr/>
              <p:nvPr/>
            </p:nvSpPr>
            <p:spPr>
              <a:xfrm>
                <a:off x="1921647" y="1677356"/>
                <a:ext cx="914400" cy="914400"/>
              </a:xfrm>
              <a:prstGeom prst="ellipse">
                <a:avLst/>
              </a:prstGeom>
              <a:solidFill>
                <a:srgbClr val="FFCE3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Gotham Medium" panose="02000604030000020004" pitchFamily="50" charset="0"/>
                </a:endParaRPr>
              </a:p>
            </p:txBody>
          </p:sp>
          <p:grpSp>
            <p:nvGrpSpPr>
              <p:cNvPr id="28" name="Group 27">
                <a:extLst>
                  <a:ext uri="{FF2B5EF4-FFF2-40B4-BE49-F238E27FC236}">
                    <a16:creationId xmlns:a16="http://schemas.microsoft.com/office/drawing/2014/main" id="{76C3767F-E90C-624B-BC8D-32CB27E3AAEE}"/>
                  </a:ext>
                </a:extLst>
              </p:cNvPr>
              <p:cNvGrpSpPr/>
              <p:nvPr/>
            </p:nvGrpSpPr>
            <p:grpSpPr>
              <a:xfrm>
                <a:off x="740608" y="2724016"/>
                <a:ext cx="3276478" cy="2291131"/>
                <a:chOff x="740608" y="2724016"/>
                <a:chExt cx="3276478" cy="2291131"/>
              </a:xfrm>
            </p:grpSpPr>
            <p:sp>
              <p:nvSpPr>
                <p:cNvPr id="29" name="TextBox 28">
                  <a:extLst>
                    <a:ext uri="{FF2B5EF4-FFF2-40B4-BE49-F238E27FC236}">
                      <a16:creationId xmlns:a16="http://schemas.microsoft.com/office/drawing/2014/main" id="{B1DAD8AC-344B-A54A-BD8C-D46951C8E170}"/>
                    </a:ext>
                  </a:extLst>
                </p:cNvPr>
                <p:cNvSpPr txBox="1"/>
                <p:nvPr/>
              </p:nvSpPr>
              <p:spPr>
                <a:xfrm>
                  <a:off x="740608" y="2724016"/>
                  <a:ext cx="3276478" cy="830997"/>
                </a:xfrm>
                <a:prstGeom prst="rect">
                  <a:avLst/>
                </a:prstGeom>
                <a:noFill/>
              </p:spPr>
              <p:txBody>
                <a:bodyPr wrap="square" rtlCol="0">
                  <a:spAutoFit/>
                </a:bodyPr>
                <a:lstStyle/>
                <a:p>
                  <a:pPr algn="ctr"/>
                  <a:r>
                    <a:rPr lang="en-US" sz="1600" dirty="0">
                      <a:solidFill>
                        <a:schemeClr val="bg1"/>
                      </a:solidFill>
                      <a:latin typeface="Gotham" panose="02000604040000020004" pitchFamily="50" charset="0"/>
                    </a:rPr>
                    <a:t>Review &amp; Evaluate Existing Practices for Management </a:t>
                  </a:r>
                </a:p>
                <a:p>
                  <a:pPr algn="ctr"/>
                  <a:r>
                    <a:rPr lang="en-US" sz="1600" dirty="0">
                      <a:solidFill>
                        <a:schemeClr val="bg1"/>
                      </a:solidFill>
                      <a:latin typeface="Gotham" panose="02000604040000020004" pitchFamily="50" charset="0"/>
                    </a:rPr>
                    <a:t>of Conflicts</a:t>
                  </a:r>
                </a:p>
              </p:txBody>
            </p:sp>
            <p:sp>
              <p:nvSpPr>
                <p:cNvPr id="30" name="TextBox 29">
                  <a:extLst>
                    <a:ext uri="{FF2B5EF4-FFF2-40B4-BE49-F238E27FC236}">
                      <a16:creationId xmlns:a16="http://schemas.microsoft.com/office/drawing/2014/main" id="{3B6B3F31-3398-FACA-CC72-BBECF0D0F545}"/>
                    </a:ext>
                  </a:extLst>
                </p:cNvPr>
                <p:cNvSpPr txBox="1"/>
                <p:nvPr/>
              </p:nvSpPr>
              <p:spPr>
                <a:xfrm>
                  <a:off x="740608" y="3630152"/>
                  <a:ext cx="3276478" cy="1384995"/>
                </a:xfrm>
                <a:prstGeom prst="rect">
                  <a:avLst/>
                </a:prstGeom>
                <a:noFill/>
              </p:spPr>
              <p:txBody>
                <a:bodyPr wrap="square" rtlCol="0">
                  <a:spAutoFit/>
                </a:bodyPr>
                <a:lstStyle/>
                <a:p>
                  <a:pPr algn="ctr"/>
                  <a:r>
                    <a:rPr lang="en-US" sz="1400" dirty="0">
                      <a:solidFill>
                        <a:schemeClr val="bg1"/>
                      </a:solidFill>
                      <a:latin typeface="Gotham Light" pitchFamily="50" charset="0"/>
                    </a:rPr>
                    <a:t>Review the </a:t>
                  </a:r>
                  <a:r>
                    <a:rPr kumimoji="0" lang="en-US" sz="1400" i="0" u="none" strike="noStrike" kern="1200" cap="none" spc="0" normalizeH="0" baseline="0" noProof="0" dirty="0">
                      <a:ln>
                        <a:noFill/>
                      </a:ln>
                      <a:solidFill>
                        <a:schemeClr val="bg1"/>
                      </a:solidFill>
                      <a:effectLst/>
                      <a:uLnTx/>
                      <a:uFillTx/>
                      <a:latin typeface="Gotham Light" pitchFamily="50" charset="0"/>
                    </a:rPr>
                    <a:t>CFP® Professional’s Firm’s conflicts management or mitigation practices and any additional conflict management practices that the CFP® professional follows.</a:t>
                  </a:r>
                  <a:endParaRPr lang="en-US" sz="1400" dirty="0">
                    <a:solidFill>
                      <a:schemeClr val="bg1"/>
                    </a:solidFill>
                    <a:latin typeface="Gotham Light" pitchFamily="50" charset="0"/>
                  </a:endParaRPr>
                </a:p>
              </p:txBody>
            </p:sp>
          </p:grpSp>
        </p:grpSp>
        <p:pic>
          <p:nvPicPr>
            <p:cNvPr id="18" name="Graphic 17">
              <a:extLst>
                <a:ext uri="{FF2B5EF4-FFF2-40B4-BE49-F238E27FC236}">
                  <a16:creationId xmlns:a16="http://schemas.microsoft.com/office/drawing/2014/main" id="{407AB2B7-E0C2-7F4A-9ACF-FA877983C6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3042" y="1900704"/>
              <a:ext cx="460843" cy="460843"/>
            </a:xfrm>
            <a:prstGeom prst="rect">
              <a:avLst/>
            </a:prstGeom>
          </p:spPr>
        </p:pic>
      </p:grpSp>
      <p:grpSp>
        <p:nvGrpSpPr>
          <p:cNvPr id="24" name="Group 23">
            <a:extLst>
              <a:ext uri="{FF2B5EF4-FFF2-40B4-BE49-F238E27FC236}">
                <a16:creationId xmlns:a16="http://schemas.microsoft.com/office/drawing/2014/main" id="{DC7CACA4-91B6-DC47-6C1D-817DBFC9BBAA}"/>
              </a:ext>
            </a:extLst>
          </p:cNvPr>
          <p:cNvGrpSpPr/>
          <p:nvPr/>
        </p:nvGrpSpPr>
        <p:grpSpPr>
          <a:xfrm>
            <a:off x="595235" y="1283368"/>
            <a:ext cx="3536659" cy="4199425"/>
            <a:chOff x="595235" y="1283368"/>
            <a:chExt cx="3536659" cy="4199425"/>
          </a:xfrm>
        </p:grpSpPr>
        <p:sp>
          <p:nvSpPr>
            <p:cNvPr id="3" name="Rectangle 2">
              <a:extLst>
                <a:ext uri="{FF2B5EF4-FFF2-40B4-BE49-F238E27FC236}">
                  <a16:creationId xmlns:a16="http://schemas.microsoft.com/office/drawing/2014/main" id="{FF06DA6C-77F0-4ED2-4470-A71354407EF2}"/>
                </a:ext>
              </a:extLst>
            </p:cNvPr>
            <p:cNvSpPr/>
            <p:nvPr/>
          </p:nvSpPr>
          <p:spPr>
            <a:xfrm>
              <a:off x="595235" y="1283368"/>
              <a:ext cx="3536659" cy="419942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EFD723D-85E4-4280-F726-C12265222130}"/>
                </a:ext>
              </a:extLst>
            </p:cNvPr>
            <p:cNvSpPr/>
            <p:nvPr/>
          </p:nvSpPr>
          <p:spPr>
            <a:xfrm>
              <a:off x="1921647" y="1677356"/>
              <a:ext cx="914400" cy="9144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Gotham Medium" panose="02000604030000020004" pitchFamily="50" charset="0"/>
              </a:endParaRPr>
            </a:p>
          </p:txBody>
        </p:sp>
        <p:sp>
          <p:nvSpPr>
            <p:cNvPr id="21" name="TextBox 20">
              <a:extLst>
                <a:ext uri="{FF2B5EF4-FFF2-40B4-BE49-F238E27FC236}">
                  <a16:creationId xmlns:a16="http://schemas.microsoft.com/office/drawing/2014/main" id="{550353A1-E065-8C46-B597-F07EF7420BB0}"/>
                </a:ext>
              </a:extLst>
            </p:cNvPr>
            <p:cNvSpPr txBox="1"/>
            <p:nvPr/>
          </p:nvSpPr>
          <p:spPr>
            <a:xfrm>
              <a:off x="740608" y="2724016"/>
              <a:ext cx="3276478" cy="584775"/>
            </a:xfrm>
            <a:prstGeom prst="rect">
              <a:avLst/>
            </a:prstGeom>
            <a:noFill/>
          </p:spPr>
          <p:txBody>
            <a:bodyPr wrap="square" rtlCol="0">
              <a:spAutoFit/>
            </a:bodyPr>
            <a:lstStyle/>
            <a:p>
              <a:pPr algn="ctr"/>
              <a:r>
                <a:rPr lang="en-US" sz="1600" dirty="0">
                  <a:latin typeface="Gotham" panose="02000604040000020004" pitchFamily="50" charset="0"/>
                </a:rPr>
                <a:t>Identify Material Conflicts </a:t>
              </a:r>
            </a:p>
            <a:p>
              <a:pPr algn="ctr"/>
              <a:r>
                <a:rPr lang="en-US" sz="1600" dirty="0">
                  <a:latin typeface="Gotham" panose="02000604040000020004" pitchFamily="50" charset="0"/>
                </a:rPr>
                <a:t>of Interest</a:t>
              </a:r>
            </a:p>
          </p:txBody>
        </p:sp>
        <p:sp>
          <p:nvSpPr>
            <p:cNvPr id="23" name="TextBox 22">
              <a:extLst>
                <a:ext uri="{FF2B5EF4-FFF2-40B4-BE49-F238E27FC236}">
                  <a16:creationId xmlns:a16="http://schemas.microsoft.com/office/drawing/2014/main" id="{F686FE50-1ECA-1535-363D-29B2FA15EB2A}"/>
                </a:ext>
              </a:extLst>
            </p:cNvPr>
            <p:cNvSpPr txBox="1"/>
            <p:nvPr/>
          </p:nvSpPr>
          <p:spPr>
            <a:xfrm>
              <a:off x="740608" y="3624460"/>
              <a:ext cx="3276478" cy="1169551"/>
            </a:xfrm>
            <a:prstGeom prst="rect">
              <a:avLst/>
            </a:prstGeom>
            <a:noFill/>
          </p:spPr>
          <p:txBody>
            <a:bodyPr wrap="square" rtlCol="0">
              <a:spAutoFit/>
            </a:bodyPr>
            <a:lstStyle/>
            <a:p>
              <a:pPr algn="ctr"/>
              <a:r>
                <a:rPr lang="en-US" sz="1400" dirty="0">
                  <a:latin typeface="Gotham Light" pitchFamily="50" charset="0"/>
                </a:rPr>
                <a:t>Develop (and periodically review and update) a comprehensive list of the Material Conflicts of Interest that may arise in the CFP®</a:t>
              </a:r>
            </a:p>
            <a:p>
              <a:pPr algn="ctr"/>
              <a:r>
                <a:rPr lang="en-US" sz="1400" dirty="0">
                  <a:latin typeface="Gotham Light" pitchFamily="50" charset="0"/>
                </a:rPr>
                <a:t>professional’s practice. </a:t>
              </a:r>
            </a:p>
          </p:txBody>
        </p:sp>
        <p:pic>
          <p:nvPicPr>
            <p:cNvPr id="36" name="Graphic 35">
              <a:extLst>
                <a:ext uri="{FF2B5EF4-FFF2-40B4-BE49-F238E27FC236}">
                  <a16:creationId xmlns:a16="http://schemas.microsoft.com/office/drawing/2014/main" id="{25AA19C9-67E2-A293-1545-35BA7A1B7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53507" y="1918374"/>
              <a:ext cx="441920" cy="441920"/>
            </a:xfrm>
            <a:prstGeom prst="rect">
              <a:avLst/>
            </a:prstGeom>
          </p:spPr>
        </p:pic>
      </p:grpSp>
    </p:spTree>
    <p:extLst>
      <p:ext uri="{BB962C8B-B14F-4D97-AF65-F5344CB8AC3E}">
        <p14:creationId xmlns:p14="http://schemas.microsoft.com/office/powerpoint/2010/main" val="24432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C3CF2A2-B564-B487-55DB-8E6112F189EF}"/>
              </a:ext>
            </a:extLst>
          </p:cNvPr>
          <p:cNvSpPr/>
          <p:nvPr/>
        </p:nvSpPr>
        <p:spPr>
          <a:xfrm>
            <a:off x="1630017" y="1808921"/>
            <a:ext cx="10561983" cy="32401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Duty of Care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8" name="Picture 37">
            <a:extLst>
              <a:ext uri="{FF2B5EF4-FFF2-40B4-BE49-F238E27FC236}">
                <a16:creationId xmlns:a16="http://schemas.microsoft.com/office/drawing/2014/main" id="{091978C6-8171-3BA9-4DBD-C732CCE1A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5917"/>
            <a:ext cx="4077341" cy="5437134"/>
          </a:xfrm>
          <a:prstGeom prst="rect">
            <a:avLst/>
          </a:prstGeom>
        </p:spPr>
      </p:pic>
      <p:grpSp>
        <p:nvGrpSpPr>
          <p:cNvPr id="24" name="Group 23">
            <a:extLst>
              <a:ext uri="{FF2B5EF4-FFF2-40B4-BE49-F238E27FC236}">
                <a16:creationId xmlns:a16="http://schemas.microsoft.com/office/drawing/2014/main" id="{42D06A2F-E659-2954-6ED3-54F8DA4C00A8}"/>
              </a:ext>
            </a:extLst>
          </p:cNvPr>
          <p:cNvGrpSpPr/>
          <p:nvPr/>
        </p:nvGrpSpPr>
        <p:grpSpPr>
          <a:xfrm>
            <a:off x="3829033" y="2174730"/>
            <a:ext cx="7680480" cy="830997"/>
            <a:chOff x="3829033" y="2174730"/>
            <a:chExt cx="7680480" cy="830997"/>
          </a:xfrm>
        </p:grpSpPr>
        <p:grpSp>
          <p:nvGrpSpPr>
            <p:cNvPr id="15" name="Group 14">
              <a:extLst>
                <a:ext uri="{FF2B5EF4-FFF2-40B4-BE49-F238E27FC236}">
                  <a16:creationId xmlns:a16="http://schemas.microsoft.com/office/drawing/2014/main" id="{F20F0FB4-19C9-D0DE-5839-05235F313EA2}"/>
                </a:ext>
              </a:extLst>
            </p:cNvPr>
            <p:cNvGrpSpPr/>
            <p:nvPr/>
          </p:nvGrpSpPr>
          <p:grpSpPr>
            <a:xfrm>
              <a:off x="3829033" y="2192180"/>
              <a:ext cx="792480" cy="811137"/>
              <a:chOff x="2893521" y="2015438"/>
              <a:chExt cx="792480" cy="811137"/>
            </a:xfrm>
          </p:grpSpPr>
          <p:grpSp>
            <p:nvGrpSpPr>
              <p:cNvPr id="16" name="Group 15">
                <a:extLst>
                  <a:ext uri="{FF2B5EF4-FFF2-40B4-BE49-F238E27FC236}">
                    <a16:creationId xmlns:a16="http://schemas.microsoft.com/office/drawing/2014/main" id="{6D23A8A5-D88C-A8DE-08AC-A1EC0DD23AA6}"/>
                  </a:ext>
                </a:extLst>
              </p:cNvPr>
              <p:cNvGrpSpPr/>
              <p:nvPr/>
            </p:nvGrpSpPr>
            <p:grpSpPr>
              <a:xfrm>
                <a:off x="2893521" y="2034095"/>
                <a:ext cx="792480" cy="792480"/>
                <a:chOff x="2194560" y="2994963"/>
                <a:chExt cx="1219200" cy="1219200"/>
              </a:xfrm>
            </p:grpSpPr>
            <p:sp>
              <p:nvSpPr>
                <p:cNvPr id="18" name="Oval 17">
                  <a:extLst>
                    <a:ext uri="{FF2B5EF4-FFF2-40B4-BE49-F238E27FC236}">
                      <a16:creationId xmlns:a16="http://schemas.microsoft.com/office/drawing/2014/main" id="{221963FF-FCEF-000E-F801-B4408014327E}"/>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DF33CE9-401F-640A-E55B-68354C7A0491}"/>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62F6961D-A94D-6667-CE7B-2E78C8E1280D}"/>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22" name="TextBox 21">
              <a:extLst>
                <a:ext uri="{FF2B5EF4-FFF2-40B4-BE49-F238E27FC236}">
                  <a16:creationId xmlns:a16="http://schemas.microsoft.com/office/drawing/2014/main" id="{7AADA78D-3149-24C1-AEC7-B417A2733AD9}"/>
                </a:ext>
              </a:extLst>
            </p:cNvPr>
            <p:cNvSpPr txBox="1"/>
            <p:nvPr/>
          </p:nvSpPr>
          <p:spPr>
            <a:xfrm>
              <a:off x="4719895" y="2174730"/>
              <a:ext cx="6789618" cy="830997"/>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What is a reasonably designed Business Practice?</a:t>
              </a:r>
            </a:p>
          </p:txBody>
        </p:sp>
      </p:grpSp>
      <p:sp>
        <p:nvSpPr>
          <p:cNvPr id="23" name="TextBox 22">
            <a:extLst>
              <a:ext uri="{FF2B5EF4-FFF2-40B4-BE49-F238E27FC236}">
                <a16:creationId xmlns:a16="http://schemas.microsoft.com/office/drawing/2014/main" id="{7BC54EDA-DCD2-5CAE-1BA7-1AD2E64D8CF0}"/>
              </a:ext>
            </a:extLst>
          </p:cNvPr>
          <p:cNvSpPr txBox="1"/>
          <p:nvPr/>
        </p:nvSpPr>
        <p:spPr>
          <a:xfrm>
            <a:off x="4719895" y="3064800"/>
            <a:ext cx="6580577" cy="1200329"/>
          </a:xfrm>
          <a:prstGeom prst="rect">
            <a:avLst/>
          </a:prstGeom>
          <a:noFill/>
        </p:spPr>
        <p:txBody>
          <a:bodyPr wrap="square" rtlCol="0">
            <a:spAutoFit/>
          </a:bodyPr>
          <a:lstStyle/>
          <a:p>
            <a:r>
              <a:rPr lang="en-US" dirty="0">
                <a:solidFill>
                  <a:schemeClr val="bg1"/>
                </a:solidFill>
                <a:latin typeface="Gotham Medium" panose="02000604030000020004" pitchFamily="50" charset="0"/>
              </a:rPr>
              <a:t>A Prudent process consistent with the Duty of Care that is reasonably designed to result in Financial Advice that is in the Client’s best interests despite the Conflict of Interest.</a:t>
            </a:r>
          </a:p>
        </p:txBody>
      </p:sp>
    </p:spTree>
    <p:extLst>
      <p:ext uri="{BB962C8B-B14F-4D97-AF65-F5344CB8AC3E}">
        <p14:creationId xmlns:p14="http://schemas.microsoft.com/office/powerpoint/2010/main" val="134734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3</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the Financial Planning Process and the Additional </a:t>
            </a:r>
            <a:r>
              <a:rPr lang="en-US" sz="3200" dirty="0">
                <a:solidFill>
                  <a:schemeClr val="bg1"/>
                </a:solidFill>
                <a:latin typeface="Gotham Light" pitchFamily="50" charset="0"/>
              </a:rPr>
              <a:t>Obligations T</a:t>
            </a:r>
            <a:r>
              <a:rPr kumimoji="0" lang="en-US" sz="3200" i="0" u="none" strike="noStrike" kern="1200" cap="none" spc="0" normalizeH="0" baseline="0" noProof="0" dirty="0">
                <a:ln>
                  <a:noFill/>
                </a:ln>
                <a:solidFill>
                  <a:schemeClr val="bg1"/>
                </a:solidFill>
                <a:effectLst/>
                <a:uLnTx/>
                <a:uFillTx/>
                <a:latin typeface="Gotham Light" pitchFamily="50" charset="0"/>
              </a:rPr>
              <a:t>hat </a:t>
            </a:r>
            <a:r>
              <a:rPr lang="en-US" sz="3200" dirty="0">
                <a:solidFill>
                  <a:schemeClr val="bg1"/>
                </a:solidFill>
                <a:latin typeface="Gotham Light" pitchFamily="50" charset="0"/>
              </a:rPr>
              <a:t>A</a:t>
            </a:r>
            <a:r>
              <a:rPr kumimoji="0" lang="en-US" sz="3200" i="0" u="none" strike="noStrike" kern="1200" cap="none" spc="0" normalizeH="0" baseline="0" noProof="0" dirty="0" err="1">
                <a:ln>
                  <a:noFill/>
                </a:ln>
                <a:solidFill>
                  <a:schemeClr val="bg1"/>
                </a:solidFill>
                <a:effectLst/>
                <a:uLnTx/>
                <a:uFillTx/>
                <a:latin typeface="Gotham Light" pitchFamily="50" charset="0"/>
              </a:rPr>
              <a:t>pply</a:t>
            </a:r>
            <a:endParaRPr kumimoji="0" lang="en-US" sz="3200" i="0" u="none" strike="noStrike" kern="1200" cap="none" spc="0" normalizeH="0" baseline="0" noProof="0" dirty="0">
              <a:ln>
                <a:noFill/>
              </a:ln>
              <a:solidFill>
                <a:schemeClr val="bg1"/>
              </a:solidFill>
              <a:effectLst/>
              <a:uLnTx/>
              <a:uFillTx/>
              <a:latin typeface="Gotham Light" pitchFamily="50" charset="0"/>
            </a:endParaRP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728402"/>
            <a:ext cx="12260862" cy="2895967"/>
            <a:chOff x="0" y="1565564"/>
            <a:chExt cx="12260862" cy="2895967"/>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118954" y="4461531"/>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BB1688E-7D70-86AA-55AE-BC7BCEA96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68058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16" name="Group 15">
            <a:extLst>
              <a:ext uri="{FF2B5EF4-FFF2-40B4-BE49-F238E27FC236}">
                <a16:creationId xmlns:a16="http://schemas.microsoft.com/office/drawing/2014/main" id="{145CEE0C-A630-D6BC-2954-2468046872CC}"/>
              </a:ext>
            </a:extLst>
          </p:cNvPr>
          <p:cNvGrpSpPr/>
          <p:nvPr/>
        </p:nvGrpSpPr>
        <p:grpSpPr>
          <a:xfrm>
            <a:off x="912569" y="1292486"/>
            <a:ext cx="4531596" cy="5408470"/>
            <a:chOff x="912569" y="887876"/>
            <a:chExt cx="4531596" cy="5408470"/>
          </a:xfrm>
        </p:grpSpPr>
        <p:grpSp>
          <p:nvGrpSpPr>
            <p:cNvPr id="11" name="Group 10">
              <a:extLst>
                <a:ext uri="{FF2B5EF4-FFF2-40B4-BE49-F238E27FC236}">
                  <a16:creationId xmlns:a16="http://schemas.microsoft.com/office/drawing/2014/main" id="{038CB089-4C21-4A23-AB0B-AC55667AA0AF}"/>
                </a:ext>
              </a:extLst>
            </p:cNvPr>
            <p:cNvGrpSpPr/>
            <p:nvPr/>
          </p:nvGrpSpPr>
          <p:grpSpPr>
            <a:xfrm>
              <a:off x="912569" y="887876"/>
              <a:ext cx="4531596" cy="4399850"/>
              <a:chOff x="7785847" y="3102782"/>
              <a:chExt cx="2420471" cy="2329830"/>
            </a:xfrm>
          </p:grpSpPr>
          <p:sp>
            <p:nvSpPr>
              <p:cNvPr id="22" name="Oval 21">
                <a:extLst>
                  <a:ext uri="{FF2B5EF4-FFF2-40B4-BE49-F238E27FC236}">
                    <a16:creationId xmlns:a16="http://schemas.microsoft.com/office/drawing/2014/main" id="{82CAD33B-30B6-8F34-8BA5-DCFB99A05BB3}"/>
                  </a:ext>
                </a:extLst>
              </p:cNvPr>
              <p:cNvSpPr/>
              <p:nvPr/>
            </p:nvSpPr>
            <p:spPr>
              <a:xfrm>
                <a:off x="7785847" y="3102782"/>
                <a:ext cx="2420471" cy="2329830"/>
              </a:xfrm>
              <a:prstGeom prst="ellipse">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3" name="Oval 22">
                <a:extLst>
                  <a:ext uri="{FF2B5EF4-FFF2-40B4-BE49-F238E27FC236}">
                    <a16:creationId xmlns:a16="http://schemas.microsoft.com/office/drawing/2014/main" id="{F61F112B-1C5D-2933-039B-333EF246920E}"/>
                  </a:ext>
                </a:extLst>
              </p:cNvPr>
              <p:cNvSpPr/>
              <p:nvPr/>
            </p:nvSpPr>
            <p:spPr>
              <a:xfrm>
                <a:off x="8186326" y="3488265"/>
                <a:ext cx="1619512" cy="15588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Oval 28">
                <a:extLst>
                  <a:ext uri="{FF2B5EF4-FFF2-40B4-BE49-F238E27FC236}">
                    <a16:creationId xmlns:a16="http://schemas.microsoft.com/office/drawing/2014/main" id="{B9F5E632-2187-3A9E-4358-DB46500934C2}"/>
                  </a:ext>
                </a:extLst>
              </p:cNvPr>
              <p:cNvSpPr/>
              <p:nvPr/>
            </p:nvSpPr>
            <p:spPr>
              <a:xfrm>
                <a:off x="8525106" y="3814358"/>
                <a:ext cx="941953" cy="906679"/>
              </a:xfrm>
              <a:prstGeom prst="ellipse">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2" name="TextBox 11">
              <a:extLst>
                <a:ext uri="{FF2B5EF4-FFF2-40B4-BE49-F238E27FC236}">
                  <a16:creationId xmlns:a16="http://schemas.microsoft.com/office/drawing/2014/main" id="{FB79DD97-847B-5AF1-837B-CEA32CEB6AAA}"/>
                </a:ext>
              </a:extLst>
            </p:cNvPr>
            <p:cNvSpPr txBox="1"/>
            <p:nvPr/>
          </p:nvSpPr>
          <p:spPr>
            <a:xfrm>
              <a:off x="2374163" y="2644061"/>
              <a:ext cx="1608409" cy="830997"/>
            </a:xfrm>
            <a:prstGeom prst="rect">
              <a:avLst/>
            </a:prstGeom>
            <a:noFill/>
          </p:spPr>
          <p:txBody>
            <a:bodyPr wrap="square">
              <a:spAutoFit/>
            </a:bodyPr>
            <a:lstStyle/>
            <a:p>
              <a:pPr algn="ctr"/>
              <a:r>
                <a:rPr lang="en-US" sz="1200" dirty="0">
                  <a:solidFill>
                    <a:schemeClr val="bg1"/>
                  </a:solidFill>
                  <a:latin typeface="Gotham Medium" panose="02000604030000020004" pitchFamily="50" charset="0"/>
                </a:rPr>
                <a:t>WHEN </a:t>
              </a:r>
            </a:p>
            <a:p>
              <a:pPr algn="ctr"/>
              <a:r>
                <a:rPr lang="en-US" sz="1200" dirty="0">
                  <a:solidFill>
                    <a:schemeClr val="bg1"/>
                  </a:solidFill>
                  <a:latin typeface="Gotham Medium" panose="02000604030000020004" pitchFamily="50" charset="0"/>
                </a:rPr>
                <a:t>PROVIDING </a:t>
              </a:r>
            </a:p>
            <a:p>
              <a:pPr algn="ctr"/>
              <a:r>
                <a:rPr lang="en-US" sz="1200" dirty="0">
                  <a:solidFill>
                    <a:schemeClr val="bg1"/>
                  </a:solidFill>
                  <a:latin typeface="Gotham Medium" panose="02000604030000020004" pitchFamily="50" charset="0"/>
                </a:rPr>
                <a:t>FINANCIAL </a:t>
              </a:r>
            </a:p>
            <a:p>
              <a:pPr algn="ctr"/>
              <a:r>
                <a:rPr lang="en-US" sz="1200" dirty="0">
                  <a:solidFill>
                    <a:schemeClr val="bg1"/>
                  </a:solidFill>
                  <a:latin typeface="Gotham Medium" panose="02000604030000020004" pitchFamily="50" charset="0"/>
                </a:rPr>
                <a:t>PLANNING   </a:t>
              </a:r>
            </a:p>
          </p:txBody>
        </p:sp>
        <p:sp>
          <p:nvSpPr>
            <p:cNvPr id="18" name="TextBox 17">
              <a:extLst>
                <a:ext uri="{FF2B5EF4-FFF2-40B4-BE49-F238E27FC236}">
                  <a16:creationId xmlns:a16="http://schemas.microsoft.com/office/drawing/2014/main" id="{CDEC68D8-59B8-7470-B752-7BC59977A07B}"/>
                </a:ext>
              </a:extLst>
            </p:cNvPr>
            <p:cNvSpPr txBox="1"/>
            <p:nvPr/>
          </p:nvSpPr>
          <p:spPr>
            <a:xfrm>
              <a:off x="1220886" y="1335306"/>
              <a:ext cx="3869395" cy="4961040"/>
            </a:xfrm>
            <a:prstGeom prst="rect">
              <a:avLst/>
            </a:prstGeom>
            <a:noFill/>
          </p:spPr>
          <p:txBody>
            <a:bodyPr wrap="square">
              <a:prstTxWarp prst="textArchUp">
                <a:avLst/>
              </a:prstTxWarp>
              <a:spAutoFit/>
            </a:bodyPr>
            <a:lstStyle/>
            <a:p>
              <a:pPr algn="ctr"/>
              <a:r>
                <a:rPr lang="en-US" sz="1600" b="1" dirty="0">
                  <a:latin typeface="Gotham Medium" panose="02000604030000020004" pitchFamily="50" charset="0"/>
                </a:rPr>
                <a:t>AT ALL TIMES</a:t>
              </a:r>
            </a:p>
          </p:txBody>
        </p:sp>
        <p:pic>
          <p:nvPicPr>
            <p:cNvPr id="2" name="Picture 1">
              <a:extLst>
                <a:ext uri="{FF2B5EF4-FFF2-40B4-BE49-F238E27FC236}">
                  <a16:creationId xmlns:a16="http://schemas.microsoft.com/office/drawing/2014/main" id="{834F3F84-9B23-5192-3053-9EE259FA3E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920948" y="1912877"/>
              <a:ext cx="2536156" cy="2456901"/>
            </a:xfrm>
            <a:prstGeom prst="rect">
              <a:avLst/>
            </a:prstGeom>
          </p:spPr>
        </p:pic>
      </p:grpSp>
      <p:grpSp>
        <p:nvGrpSpPr>
          <p:cNvPr id="3" name="Group 2">
            <a:extLst>
              <a:ext uri="{FF2B5EF4-FFF2-40B4-BE49-F238E27FC236}">
                <a16:creationId xmlns:a16="http://schemas.microsoft.com/office/drawing/2014/main" id="{3FBC934D-F907-A2C7-8DB4-CB2FDD25FE91}"/>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499DB852-5FBA-CAE3-C25B-C1FD2FE520D0}"/>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Duties of a CFP</a:t>
              </a:r>
              <a:r>
                <a:rPr kumimoji="0" lang="en-US" sz="2800" b="0" i="0" u="none" strike="noStrike" kern="1200" cap="none" spc="0" normalizeH="0" baseline="0" noProof="0" dirty="0">
                  <a:ln>
                    <a:noFill/>
                  </a:ln>
                  <a:solidFill>
                    <a:prstClr val="black"/>
                  </a:solidFill>
                  <a:effectLst/>
                  <a:uLnTx/>
                  <a:uFillTx/>
                  <a:latin typeface="Gotham Light" pitchFamily="50" charset="0"/>
                </a:rPr>
                <a:t>®</a:t>
              </a: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 Professional</a:t>
              </a:r>
            </a:p>
          </p:txBody>
        </p:sp>
        <p:grpSp>
          <p:nvGrpSpPr>
            <p:cNvPr id="13" name="Group 12">
              <a:extLst>
                <a:ext uri="{FF2B5EF4-FFF2-40B4-BE49-F238E27FC236}">
                  <a16:creationId xmlns:a16="http://schemas.microsoft.com/office/drawing/2014/main" id="{69B62C93-5B34-D5A6-9E2F-C1382BA01EAF}"/>
                </a:ext>
              </a:extLst>
            </p:cNvPr>
            <p:cNvGrpSpPr/>
            <p:nvPr/>
          </p:nvGrpSpPr>
          <p:grpSpPr>
            <a:xfrm>
              <a:off x="517908" y="395066"/>
              <a:ext cx="479157" cy="479155"/>
              <a:chOff x="668212" y="3077308"/>
              <a:chExt cx="2732655" cy="2732644"/>
            </a:xfrm>
          </p:grpSpPr>
          <p:sp>
            <p:nvSpPr>
              <p:cNvPr id="14" name="Rectangle 13">
                <a:extLst>
                  <a:ext uri="{FF2B5EF4-FFF2-40B4-BE49-F238E27FC236}">
                    <a16:creationId xmlns:a16="http://schemas.microsoft.com/office/drawing/2014/main" id="{9D30371D-5FEC-1DA3-F391-30DA7E9E6618}"/>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13FC4CE-1647-8276-8B02-E74DED2BDD6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20" name="Connector: Elbow 19">
            <a:extLst>
              <a:ext uri="{FF2B5EF4-FFF2-40B4-BE49-F238E27FC236}">
                <a16:creationId xmlns:a16="http://schemas.microsoft.com/office/drawing/2014/main" id="{C65F43B7-F686-D954-7592-DBA34359D2A3}"/>
              </a:ext>
            </a:extLst>
          </p:cNvPr>
          <p:cNvCxnSpPr>
            <a:cxnSpLocks/>
            <a:stCxn id="28" idx="1"/>
          </p:cNvCxnSpPr>
          <p:nvPr/>
        </p:nvCxnSpPr>
        <p:spPr>
          <a:xfrm flipH="1">
            <a:off x="4369673" y="2084778"/>
            <a:ext cx="2328760" cy="348425"/>
          </a:xfrm>
          <a:prstGeom prst="bentConnector3">
            <a:avLst>
              <a:gd name="adj1" fmla="val 42237"/>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E49D5D51-E5E3-8C9E-1413-3EAAC1E534FD}"/>
              </a:ext>
            </a:extLst>
          </p:cNvPr>
          <p:cNvGrpSpPr/>
          <p:nvPr/>
        </p:nvGrpSpPr>
        <p:grpSpPr>
          <a:xfrm>
            <a:off x="6698433" y="1868585"/>
            <a:ext cx="5366650" cy="2603062"/>
            <a:chOff x="6253857" y="1868585"/>
            <a:chExt cx="5366650" cy="2603062"/>
          </a:xfrm>
        </p:grpSpPr>
        <p:sp>
          <p:nvSpPr>
            <p:cNvPr id="31" name="TextBox 30">
              <a:extLst>
                <a:ext uri="{FF2B5EF4-FFF2-40B4-BE49-F238E27FC236}">
                  <a16:creationId xmlns:a16="http://schemas.microsoft.com/office/drawing/2014/main" id="{30374A12-D29E-8975-2114-FD99E8F98DA6}"/>
                </a:ext>
              </a:extLst>
            </p:cNvPr>
            <p:cNvSpPr txBox="1"/>
            <p:nvPr/>
          </p:nvSpPr>
          <p:spPr>
            <a:xfrm>
              <a:off x="6607185" y="1868585"/>
              <a:ext cx="3315678" cy="369332"/>
            </a:xfrm>
            <a:prstGeom prst="rect">
              <a:avLst/>
            </a:prstGeom>
            <a:noFill/>
          </p:spPr>
          <p:txBody>
            <a:bodyPr wrap="square" rtlCol="0">
              <a:spAutoFit/>
            </a:bodyPr>
            <a:lstStyle/>
            <a:p>
              <a:r>
                <a:rPr lang="en-US" dirty="0">
                  <a:latin typeface="Gotham" panose="02000604040000020004" pitchFamily="50" charset="0"/>
                </a:rPr>
                <a:t>The Fiduciary Duty applies</a:t>
              </a:r>
            </a:p>
          </p:txBody>
        </p:sp>
        <p:sp>
          <p:nvSpPr>
            <p:cNvPr id="24" name="TextBox 23">
              <a:extLst>
                <a:ext uri="{FF2B5EF4-FFF2-40B4-BE49-F238E27FC236}">
                  <a16:creationId xmlns:a16="http://schemas.microsoft.com/office/drawing/2014/main" id="{1CF9498A-7B75-5CA5-24A8-F7A7106D7462}"/>
                </a:ext>
              </a:extLst>
            </p:cNvPr>
            <p:cNvSpPr txBox="1"/>
            <p:nvPr/>
          </p:nvSpPr>
          <p:spPr>
            <a:xfrm>
              <a:off x="6607184" y="2718690"/>
              <a:ext cx="5013323" cy="369332"/>
            </a:xfrm>
            <a:prstGeom prst="rect">
              <a:avLst/>
            </a:prstGeom>
            <a:noFill/>
          </p:spPr>
          <p:txBody>
            <a:bodyPr wrap="square" rtlCol="0">
              <a:spAutoFit/>
            </a:bodyPr>
            <a:lstStyle/>
            <a:p>
              <a:r>
                <a:rPr lang="en-US" dirty="0">
                  <a:latin typeface="Gotham" panose="02000604040000020004" pitchFamily="50" charset="0"/>
                </a:rPr>
                <a:t>The Fiduciary Duty applies AND</a:t>
              </a:r>
            </a:p>
          </p:txBody>
        </p:sp>
        <p:sp>
          <p:nvSpPr>
            <p:cNvPr id="25" name="TextBox 24">
              <a:extLst>
                <a:ext uri="{FF2B5EF4-FFF2-40B4-BE49-F238E27FC236}">
                  <a16:creationId xmlns:a16="http://schemas.microsoft.com/office/drawing/2014/main" id="{DFD3EC9F-7D07-1268-8DC3-AE6A8DBC3189}"/>
                </a:ext>
              </a:extLst>
            </p:cNvPr>
            <p:cNvSpPr txBox="1"/>
            <p:nvPr/>
          </p:nvSpPr>
          <p:spPr>
            <a:xfrm>
              <a:off x="6607183" y="3148208"/>
              <a:ext cx="3922473" cy="1323439"/>
            </a:xfrm>
            <a:prstGeom prst="rect">
              <a:avLst/>
            </a:prstGeom>
            <a:noFill/>
          </p:spPr>
          <p:txBody>
            <a:bodyPr wrap="square" rtlCol="0">
              <a:spAutoFit/>
            </a:bodyPr>
            <a:lstStyle/>
            <a:p>
              <a:r>
                <a:rPr lang="en-US" sz="1600" dirty="0">
                  <a:latin typeface="Gotham Light" pitchFamily="50" charset="0"/>
                </a:rPr>
                <a:t>Apply the Practice Standards for the financial planning process.</a:t>
              </a:r>
            </a:p>
            <a:p>
              <a:endParaRPr lang="en-US" sz="1600" dirty="0">
                <a:latin typeface="Gotham Light" pitchFamily="50" charset="0"/>
              </a:endParaRPr>
            </a:p>
            <a:p>
              <a:r>
                <a:rPr lang="en-US" sz="1600" dirty="0">
                  <a:latin typeface="Gotham Light" pitchFamily="50" charset="0"/>
                </a:rPr>
                <a:t>Provide information to the Client in writing.</a:t>
              </a:r>
            </a:p>
          </p:txBody>
        </p:sp>
        <p:grpSp>
          <p:nvGrpSpPr>
            <p:cNvPr id="26" name="Group 25">
              <a:extLst>
                <a:ext uri="{FF2B5EF4-FFF2-40B4-BE49-F238E27FC236}">
                  <a16:creationId xmlns:a16="http://schemas.microsoft.com/office/drawing/2014/main" id="{09C55C08-BBC8-2E3E-3A6D-1A7A77FE5C0A}"/>
                </a:ext>
              </a:extLst>
            </p:cNvPr>
            <p:cNvGrpSpPr/>
            <p:nvPr/>
          </p:nvGrpSpPr>
          <p:grpSpPr>
            <a:xfrm>
              <a:off x="6253857" y="1946770"/>
              <a:ext cx="275649" cy="275649"/>
              <a:chOff x="1181047" y="3749416"/>
              <a:chExt cx="230102" cy="230102"/>
            </a:xfrm>
            <a:solidFill>
              <a:srgbClr val="FFCE34"/>
            </a:solidFill>
          </p:grpSpPr>
          <p:sp>
            <p:nvSpPr>
              <p:cNvPr id="27" name="Freeform: Shape 26">
                <a:extLst>
                  <a:ext uri="{FF2B5EF4-FFF2-40B4-BE49-F238E27FC236}">
                    <a16:creationId xmlns:a16="http://schemas.microsoft.com/office/drawing/2014/main" id="{F2A329A7-4A49-833C-C951-F57D9A48618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20B1D11-FF81-7B78-A6FD-BA7CC86F4A3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248748A5-B873-6CF3-3D55-BFCD438789A8}"/>
                </a:ext>
              </a:extLst>
            </p:cNvPr>
            <p:cNvGrpSpPr/>
            <p:nvPr/>
          </p:nvGrpSpPr>
          <p:grpSpPr>
            <a:xfrm>
              <a:off x="6258762" y="2781029"/>
              <a:ext cx="275649" cy="275649"/>
              <a:chOff x="1181047" y="3749416"/>
              <a:chExt cx="230102" cy="230102"/>
            </a:xfrm>
            <a:solidFill>
              <a:srgbClr val="FFCE34"/>
            </a:solidFill>
          </p:grpSpPr>
          <p:sp>
            <p:nvSpPr>
              <p:cNvPr id="32" name="Freeform: Shape 31">
                <a:extLst>
                  <a:ext uri="{FF2B5EF4-FFF2-40B4-BE49-F238E27FC236}">
                    <a16:creationId xmlns:a16="http://schemas.microsoft.com/office/drawing/2014/main" id="{99AB9589-FC8F-D18C-E0F9-E9C992CB24F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F77B806-E809-45B4-461C-518B4D84AA5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cxnSp>
        <p:nvCxnSpPr>
          <p:cNvPr id="42" name="Connector: Elbow 41">
            <a:extLst>
              <a:ext uri="{FF2B5EF4-FFF2-40B4-BE49-F238E27FC236}">
                <a16:creationId xmlns:a16="http://schemas.microsoft.com/office/drawing/2014/main" id="{4FCDD7B5-AED1-571A-0F14-D7B209C595F8}"/>
              </a:ext>
            </a:extLst>
          </p:cNvPr>
          <p:cNvCxnSpPr>
            <a:cxnSpLocks/>
            <a:stCxn id="34" idx="1"/>
          </p:cNvCxnSpPr>
          <p:nvPr/>
        </p:nvCxnSpPr>
        <p:spPr>
          <a:xfrm flipH="1">
            <a:off x="4044440" y="2919037"/>
            <a:ext cx="2658898" cy="858388"/>
          </a:xfrm>
          <a:prstGeom prst="bentConnector3">
            <a:avLst>
              <a:gd name="adj1" fmla="val 37636"/>
            </a:avLst>
          </a:prstGeom>
          <a:ln w="19050">
            <a:solidFill>
              <a:schemeClr val="tx1"/>
            </a:solidFill>
            <a:tailEnd type="triangl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200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71766D-EAFD-1C6B-4655-8CF699B2A72B}"/>
              </a:ext>
            </a:extLst>
          </p:cNvPr>
          <p:cNvPicPr>
            <a:picLocks noChangeAspect="1"/>
          </p:cNvPicPr>
          <p:nvPr/>
        </p:nvPicPr>
        <p:blipFill rotWithShape="1">
          <a:blip r:embed="rId3">
            <a:extLst>
              <a:ext uri="{28A0092B-C50C-407E-A947-70E740481C1C}">
                <a14:useLocalDpi xmlns:a14="http://schemas.microsoft.com/office/drawing/2010/main" val="0"/>
              </a:ext>
            </a:extLst>
          </a:blip>
          <a:srcRect l="-152"/>
          <a:stretch/>
        </p:blipFill>
        <p:spPr>
          <a:xfrm>
            <a:off x="5985513" y="1377888"/>
            <a:ext cx="6206487" cy="412269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CE34"/>
                </a:solidFill>
                <a:effectLst/>
                <a:uLnTx/>
                <a:uFillTx/>
                <a:latin typeface="Gotham" panose="02000604040000020004" pitchFamily="50" charset="0"/>
              </a:rPr>
              <a:t>Financial Planning is a specific type of Financial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Light" pitchFamily="50" charset="0"/>
              </a:rPr>
              <a:t>A collaborative process that helps maximize a Client’s potential for meeting life goals through Financial Advice that integrates relevant elements of the Client’s personal and financial circumstances.</a:t>
            </a:r>
          </a:p>
        </p:txBody>
      </p:sp>
    </p:spTree>
    <p:extLst>
      <p:ext uri="{BB962C8B-B14F-4D97-AF65-F5344CB8AC3E}">
        <p14:creationId xmlns:p14="http://schemas.microsoft.com/office/powerpoint/2010/main" val="123092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910B641-823D-4516-DACC-D0A4B6040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219" y="0"/>
            <a:ext cx="8761893" cy="6091854"/>
          </a:xfrm>
          <a:prstGeom prst="rect">
            <a:avLst/>
          </a:prstGeom>
        </p:spPr>
      </p:pic>
      <p:sp>
        <p:nvSpPr>
          <p:cNvPr id="56" name="Rectangle 55">
            <a:extLst>
              <a:ext uri="{FF2B5EF4-FFF2-40B4-BE49-F238E27FC236}">
                <a16:creationId xmlns:a16="http://schemas.microsoft.com/office/drawing/2014/main" id="{0600548B-542A-5576-75EB-BA944D0D6A7B}"/>
              </a:ext>
            </a:extLst>
          </p:cNvPr>
          <p:cNvSpPr/>
          <p:nvPr/>
        </p:nvSpPr>
        <p:spPr>
          <a:xfrm>
            <a:off x="2487155" y="-2480"/>
            <a:ext cx="904568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Financial Planning</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57488" y="1054087"/>
            <a:ext cx="5982544" cy="830997"/>
          </a:xfrm>
          <a:prstGeom prst="rect">
            <a:avLst/>
          </a:prstGeom>
          <a:noFill/>
        </p:spPr>
        <p:txBody>
          <a:bodyPr wrap="square" rtlCol="0">
            <a:spAutoFit/>
          </a:bodyPr>
          <a:lstStyle/>
          <a:p>
            <a:r>
              <a:rPr lang="en-US" sz="2400" dirty="0">
                <a:latin typeface="Gotham Medium" panose="02000604030000020004" pitchFamily="50" charset="0"/>
              </a:rPr>
              <a:t>When does Financial Advice Require Financial Planning?</a:t>
            </a:r>
          </a:p>
        </p:txBody>
      </p:sp>
      <p:sp>
        <p:nvSpPr>
          <p:cNvPr id="27" name="TextBox 26">
            <a:extLst>
              <a:ext uri="{FF2B5EF4-FFF2-40B4-BE49-F238E27FC236}">
                <a16:creationId xmlns:a16="http://schemas.microsoft.com/office/drawing/2014/main" id="{EFAE3496-6C17-CF22-A514-125B4654AF52}"/>
              </a:ext>
            </a:extLst>
          </p:cNvPr>
          <p:cNvSpPr txBox="1"/>
          <p:nvPr/>
        </p:nvSpPr>
        <p:spPr>
          <a:xfrm>
            <a:off x="723622" y="2119525"/>
            <a:ext cx="59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Planning ; or</a:t>
            </a:r>
          </a:p>
        </p:txBody>
      </p:sp>
      <p:sp>
        <p:nvSpPr>
          <p:cNvPr id="41" name="TextBox 40">
            <a:extLst>
              <a:ext uri="{FF2B5EF4-FFF2-40B4-BE49-F238E27FC236}">
                <a16:creationId xmlns:a16="http://schemas.microsoft.com/office/drawing/2014/main" id="{97ABA30B-A749-32E9-BA49-B4A36581E599}"/>
              </a:ext>
            </a:extLst>
          </p:cNvPr>
          <p:cNvSpPr txBox="1"/>
          <p:nvPr/>
        </p:nvSpPr>
        <p:spPr>
          <a:xfrm>
            <a:off x="723622" y="3103637"/>
            <a:ext cx="564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Client has reasonable basis to believe Financial Planning is provided; or</a:t>
            </a:r>
          </a:p>
        </p:txBody>
      </p:sp>
      <p:sp>
        <p:nvSpPr>
          <p:cNvPr id="46" name="TextBox 45">
            <a:extLst>
              <a:ext uri="{FF2B5EF4-FFF2-40B4-BE49-F238E27FC236}">
                <a16:creationId xmlns:a16="http://schemas.microsoft.com/office/drawing/2014/main" id="{B3B63491-7996-928C-9A1C-3062F103768E}"/>
              </a:ext>
            </a:extLst>
          </p:cNvPr>
          <p:cNvSpPr txBox="1"/>
          <p:nvPr/>
        </p:nvSpPr>
        <p:spPr>
          <a:xfrm>
            <a:off x="723622" y="4020017"/>
            <a:ext cx="54597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CFP® Professional agrees to provide Financial Advice that requires integration of relevant elements of the Client’s personal and/ or financial circumstances in order to act in the Client’s best interests.</a:t>
            </a:r>
          </a:p>
        </p:txBody>
      </p:sp>
      <p:cxnSp>
        <p:nvCxnSpPr>
          <p:cNvPr id="51" name="Straight Connector 50">
            <a:extLst>
              <a:ext uri="{FF2B5EF4-FFF2-40B4-BE49-F238E27FC236}">
                <a16:creationId xmlns:a16="http://schemas.microsoft.com/office/drawing/2014/main" id="{6D7542D0-91D1-81C0-D42F-3103D0921856}"/>
              </a:ext>
            </a:extLst>
          </p:cNvPr>
          <p:cNvCxnSpPr>
            <a:cxnSpLocks/>
          </p:cNvCxnSpPr>
          <p:nvPr/>
        </p:nvCxnSpPr>
        <p:spPr>
          <a:xfrm>
            <a:off x="777105" y="2929467"/>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949DF0A-3EC3-6CEF-B51C-1B8FF21910FC}"/>
              </a:ext>
            </a:extLst>
          </p:cNvPr>
          <p:cNvCxnSpPr>
            <a:cxnSpLocks/>
          </p:cNvCxnSpPr>
          <p:nvPr/>
        </p:nvCxnSpPr>
        <p:spPr>
          <a:xfrm>
            <a:off x="777105" y="3902365"/>
            <a:ext cx="549146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32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left)">
                                      <p:cBhvr>
                                        <p:cTn id="21" dur="500"/>
                                        <p:tgtEl>
                                          <p:spTgt spid="5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41" grpId="0"/>
      <p:bldP spid="4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189">
            <a:extLst>
              <a:ext uri="{FF2B5EF4-FFF2-40B4-BE49-F238E27FC236}">
                <a16:creationId xmlns:a16="http://schemas.microsoft.com/office/drawing/2014/main" id="{5E3F5EA4-6336-C44C-35D9-84B4C26E78A4}"/>
              </a:ext>
            </a:extLst>
          </p:cNvPr>
          <p:cNvSpPr/>
          <p:nvPr/>
        </p:nvSpPr>
        <p:spPr>
          <a:xfrm>
            <a:off x="0" y="1285471"/>
            <a:ext cx="12192000" cy="43856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9015513" cy="641145"/>
            <a:chOff x="517908" y="395066"/>
            <a:chExt cx="9015513"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4" y="512991"/>
              <a:ext cx="87915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Relevant Personal &amp; Financial Circumstances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0" name="Group 49">
            <a:extLst>
              <a:ext uri="{FF2B5EF4-FFF2-40B4-BE49-F238E27FC236}">
                <a16:creationId xmlns:a16="http://schemas.microsoft.com/office/drawing/2014/main" id="{DB87EB2A-7DCC-0B27-792D-47AB578F1861}"/>
              </a:ext>
            </a:extLst>
          </p:cNvPr>
          <p:cNvGrpSpPr/>
          <p:nvPr/>
        </p:nvGrpSpPr>
        <p:grpSpPr>
          <a:xfrm>
            <a:off x="566779" y="1813429"/>
            <a:ext cx="10740832" cy="3265226"/>
            <a:chOff x="566779" y="1813429"/>
            <a:chExt cx="10740832" cy="3265226"/>
          </a:xfrm>
        </p:grpSpPr>
        <p:grpSp>
          <p:nvGrpSpPr>
            <p:cNvPr id="30" name="Group 29">
              <a:extLst>
                <a:ext uri="{FF2B5EF4-FFF2-40B4-BE49-F238E27FC236}">
                  <a16:creationId xmlns:a16="http://schemas.microsoft.com/office/drawing/2014/main" id="{501CDE89-F692-9244-4544-606691F4A1EB}"/>
                </a:ext>
              </a:extLst>
            </p:cNvPr>
            <p:cNvGrpSpPr/>
            <p:nvPr/>
          </p:nvGrpSpPr>
          <p:grpSpPr>
            <a:xfrm>
              <a:off x="566779" y="1813429"/>
              <a:ext cx="10740832" cy="1441772"/>
              <a:chOff x="566779" y="1620982"/>
              <a:chExt cx="10740832" cy="1441772"/>
            </a:xfrm>
          </p:grpSpPr>
          <p:grpSp>
            <p:nvGrpSpPr>
              <p:cNvPr id="14" name="Group 13">
                <a:extLst>
                  <a:ext uri="{FF2B5EF4-FFF2-40B4-BE49-F238E27FC236}">
                    <a16:creationId xmlns:a16="http://schemas.microsoft.com/office/drawing/2014/main" id="{C34F9BFD-61EA-CD23-E7FA-1FE08A783E78}"/>
                  </a:ext>
                </a:extLst>
              </p:cNvPr>
              <p:cNvGrpSpPr/>
              <p:nvPr/>
            </p:nvGrpSpPr>
            <p:grpSpPr>
              <a:xfrm>
                <a:off x="566779" y="1620982"/>
                <a:ext cx="1634031" cy="1257106"/>
                <a:chOff x="566779" y="1620982"/>
                <a:chExt cx="1634031" cy="1257106"/>
              </a:xfrm>
            </p:grpSpPr>
            <p:sp>
              <p:nvSpPr>
                <p:cNvPr id="2" name="Oval 1">
                  <a:extLst>
                    <a:ext uri="{FF2B5EF4-FFF2-40B4-BE49-F238E27FC236}">
                      <a16:creationId xmlns:a16="http://schemas.microsoft.com/office/drawing/2014/main" id="{8B629E44-0F74-A006-A7B3-BDC35AFE78F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3C6B1A-654C-411B-C96B-BC04D6BF4637}"/>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DEVELOP GOALS</a:t>
                  </a:r>
                </a:p>
              </p:txBody>
            </p:sp>
          </p:grpSp>
          <p:grpSp>
            <p:nvGrpSpPr>
              <p:cNvPr id="15" name="Group 14">
                <a:extLst>
                  <a:ext uri="{FF2B5EF4-FFF2-40B4-BE49-F238E27FC236}">
                    <a16:creationId xmlns:a16="http://schemas.microsoft.com/office/drawing/2014/main" id="{4DD2B97A-D379-DF54-B3DB-86DE02FD5DCE}"/>
                  </a:ext>
                </a:extLst>
              </p:cNvPr>
              <p:cNvGrpSpPr/>
              <p:nvPr/>
            </p:nvGrpSpPr>
            <p:grpSpPr>
              <a:xfrm>
                <a:off x="2388139" y="1620982"/>
                <a:ext cx="1634031" cy="1441772"/>
                <a:chOff x="566779" y="1620982"/>
                <a:chExt cx="1634031" cy="1441772"/>
              </a:xfrm>
            </p:grpSpPr>
            <p:sp>
              <p:nvSpPr>
                <p:cNvPr id="16" name="Oval 15">
                  <a:extLst>
                    <a:ext uri="{FF2B5EF4-FFF2-40B4-BE49-F238E27FC236}">
                      <a16:creationId xmlns:a16="http://schemas.microsoft.com/office/drawing/2014/main" id="{D4AD7050-787A-8449-9EA8-087E8782ACB2}"/>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397F50E-1361-CF8A-FE4D-A675C4F7EE0A}"/>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ASSETS and LIABILITIES</a:t>
                  </a:r>
                </a:p>
              </p:txBody>
            </p:sp>
          </p:grpSp>
          <p:grpSp>
            <p:nvGrpSpPr>
              <p:cNvPr id="18" name="Group 17">
                <a:extLst>
                  <a:ext uri="{FF2B5EF4-FFF2-40B4-BE49-F238E27FC236}">
                    <a16:creationId xmlns:a16="http://schemas.microsoft.com/office/drawing/2014/main" id="{8AEE4D1C-1E22-B9C7-4F4C-FBD5F1C0E4A9}"/>
                  </a:ext>
                </a:extLst>
              </p:cNvPr>
              <p:cNvGrpSpPr/>
              <p:nvPr/>
            </p:nvGrpSpPr>
            <p:grpSpPr>
              <a:xfrm>
                <a:off x="4209499" y="1620982"/>
                <a:ext cx="1634031" cy="1257106"/>
                <a:chOff x="566779" y="1620982"/>
                <a:chExt cx="1634031" cy="1257106"/>
              </a:xfrm>
            </p:grpSpPr>
            <p:sp>
              <p:nvSpPr>
                <p:cNvPr id="19" name="Oval 18">
                  <a:extLst>
                    <a:ext uri="{FF2B5EF4-FFF2-40B4-BE49-F238E27FC236}">
                      <a16:creationId xmlns:a16="http://schemas.microsoft.com/office/drawing/2014/main" id="{11C803DF-D8D2-FBB5-BE68-ECE959AAF055}"/>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D4EE1AE-9D5B-0E26-EFD9-95E6A280C06E}"/>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CASH FLOW</a:t>
                  </a:r>
                </a:p>
              </p:txBody>
            </p:sp>
          </p:grpSp>
          <p:grpSp>
            <p:nvGrpSpPr>
              <p:cNvPr id="21" name="Group 20">
                <a:extLst>
                  <a:ext uri="{FF2B5EF4-FFF2-40B4-BE49-F238E27FC236}">
                    <a16:creationId xmlns:a16="http://schemas.microsoft.com/office/drawing/2014/main" id="{98857A24-3576-E6DF-B8D9-AC783A21EB66}"/>
                  </a:ext>
                </a:extLst>
              </p:cNvPr>
              <p:cNvGrpSpPr/>
              <p:nvPr/>
            </p:nvGrpSpPr>
            <p:grpSpPr>
              <a:xfrm>
                <a:off x="6030859" y="1620982"/>
                <a:ext cx="1634031" cy="1257106"/>
                <a:chOff x="566779" y="1620982"/>
                <a:chExt cx="1634031" cy="1257106"/>
              </a:xfrm>
            </p:grpSpPr>
            <p:sp>
              <p:nvSpPr>
                <p:cNvPr id="22" name="Oval 21">
                  <a:extLst>
                    <a:ext uri="{FF2B5EF4-FFF2-40B4-BE49-F238E27FC236}">
                      <a16:creationId xmlns:a16="http://schemas.microsoft.com/office/drawing/2014/main" id="{9B3DAEA8-585C-51D6-F64F-84C43F46CB74}"/>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75B1FC1-7AF1-1670-8853-C176539D9F2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RISKS</a:t>
                  </a:r>
                </a:p>
              </p:txBody>
            </p:sp>
          </p:grpSp>
          <p:grpSp>
            <p:nvGrpSpPr>
              <p:cNvPr id="24" name="Group 23">
                <a:extLst>
                  <a:ext uri="{FF2B5EF4-FFF2-40B4-BE49-F238E27FC236}">
                    <a16:creationId xmlns:a16="http://schemas.microsoft.com/office/drawing/2014/main" id="{9D0C9FB3-3EA1-9CEB-BC95-8652EF74C568}"/>
                  </a:ext>
                </a:extLst>
              </p:cNvPr>
              <p:cNvGrpSpPr/>
              <p:nvPr/>
            </p:nvGrpSpPr>
            <p:grpSpPr>
              <a:xfrm>
                <a:off x="7852219" y="1620982"/>
                <a:ext cx="1634031" cy="1441772"/>
                <a:chOff x="566779" y="1620982"/>
                <a:chExt cx="1634031" cy="1441772"/>
              </a:xfrm>
            </p:grpSpPr>
            <p:sp>
              <p:nvSpPr>
                <p:cNvPr id="25" name="Oval 24">
                  <a:extLst>
                    <a:ext uri="{FF2B5EF4-FFF2-40B4-BE49-F238E27FC236}">
                      <a16:creationId xmlns:a16="http://schemas.microsoft.com/office/drawing/2014/main" id="{46676BF7-C024-7C35-6237-AD362AC8714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968D805-4A0D-2E89-DE41-4DAC0FCCCC01}"/>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HEALTH CONSIDERATIONS</a:t>
                  </a:r>
                </a:p>
              </p:txBody>
            </p:sp>
          </p:grpSp>
          <p:grpSp>
            <p:nvGrpSpPr>
              <p:cNvPr id="27" name="Group 26">
                <a:extLst>
                  <a:ext uri="{FF2B5EF4-FFF2-40B4-BE49-F238E27FC236}">
                    <a16:creationId xmlns:a16="http://schemas.microsoft.com/office/drawing/2014/main" id="{8632B092-6839-7834-45E2-B75CE2C8F47B}"/>
                  </a:ext>
                </a:extLst>
              </p:cNvPr>
              <p:cNvGrpSpPr/>
              <p:nvPr/>
            </p:nvGrpSpPr>
            <p:grpSpPr>
              <a:xfrm>
                <a:off x="9673580" y="1620982"/>
                <a:ext cx="1634031" cy="1441772"/>
                <a:chOff x="566779" y="1620982"/>
                <a:chExt cx="1634031" cy="1441772"/>
              </a:xfrm>
            </p:grpSpPr>
            <p:sp>
              <p:nvSpPr>
                <p:cNvPr id="28" name="Oval 27">
                  <a:extLst>
                    <a:ext uri="{FF2B5EF4-FFF2-40B4-BE49-F238E27FC236}">
                      <a16:creationId xmlns:a16="http://schemas.microsoft.com/office/drawing/2014/main" id="{F0C9CEE1-49E5-1DCC-7C75-2EB0721B86CE}"/>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29FDB19-E8A8-776E-5B8F-24EB5E155A18}"/>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EDUCATIONAL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NEEDS</a:t>
                  </a:r>
                </a:p>
              </p:txBody>
            </p:sp>
          </p:grpSp>
        </p:grpSp>
        <p:grpSp>
          <p:nvGrpSpPr>
            <p:cNvPr id="31" name="Group 30">
              <a:extLst>
                <a:ext uri="{FF2B5EF4-FFF2-40B4-BE49-F238E27FC236}">
                  <a16:creationId xmlns:a16="http://schemas.microsoft.com/office/drawing/2014/main" id="{08F52A9A-95F0-7E11-339D-1E7085DAFBA2}"/>
                </a:ext>
              </a:extLst>
            </p:cNvPr>
            <p:cNvGrpSpPr/>
            <p:nvPr/>
          </p:nvGrpSpPr>
          <p:grpSpPr>
            <a:xfrm>
              <a:off x="566779" y="3636883"/>
              <a:ext cx="10740832" cy="1441772"/>
              <a:chOff x="566779" y="1620982"/>
              <a:chExt cx="10740832" cy="1441772"/>
            </a:xfrm>
          </p:grpSpPr>
          <p:grpSp>
            <p:nvGrpSpPr>
              <p:cNvPr id="32" name="Group 31">
                <a:extLst>
                  <a:ext uri="{FF2B5EF4-FFF2-40B4-BE49-F238E27FC236}">
                    <a16:creationId xmlns:a16="http://schemas.microsoft.com/office/drawing/2014/main" id="{A745AD59-E9C8-2771-3CA6-BC29F0B4873E}"/>
                  </a:ext>
                </a:extLst>
              </p:cNvPr>
              <p:cNvGrpSpPr/>
              <p:nvPr/>
            </p:nvGrpSpPr>
            <p:grpSpPr>
              <a:xfrm>
                <a:off x="566779" y="1620982"/>
                <a:ext cx="1634031" cy="1441772"/>
                <a:chOff x="566779" y="1620982"/>
                <a:chExt cx="1634031" cy="1441772"/>
              </a:xfrm>
            </p:grpSpPr>
            <p:sp>
              <p:nvSpPr>
                <p:cNvPr id="48" name="Oval 47">
                  <a:extLst>
                    <a:ext uri="{FF2B5EF4-FFF2-40B4-BE49-F238E27FC236}">
                      <a16:creationId xmlns:a16="http://schemas.microsoft.com/office/drawing/2014/main" id="{3A343FD4-293A-D321-BF15-6ACC4837EF5D}"/>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A123CC3-E0EC-2BA5-AAA1-0F4888CD8807}"/>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FINANCIAL SECURITY</a:t>
                  </a:r>
                </a:p>
              </p:txBody>
            </p:sp>
          </p:grpSp>
          <p:grpSp>
            <p:nvGrpSpPr>
              <p:cNvPr id="33" name="Group 32">
                <a:extLst>
                  <a:ext uri="{FF2B5EF4-FFF2-40B4-BE49-F238E27FC236}">
                    <a16:creationId xmlns:a16="http://schemas.microsoft.com/office/drawing/2014/main" id="{BA01DDDE-C4C6-8904-8614-CE6B1DAC303D}"/>
                  </a:ext>
                </a:extLst>
              </p:cNvPr>
              <p:cNvGrpSpPr/>
              <p:nvPr/>
            </p:nvGrpSpPr>
            <p:grpSpPr>
              <a:xfrm>
                <a:off x="2291887" y="1620982"/>
                <a:ext cx="1821360" cy="1441772"/>
                <a:chOff x="470527" y="1620982"/>
                <a:chExt cx="1821360" cy="1441772"/>
              </a:xfrm>
            </p:grpSpPr>
            <p:sp>
              <p:nvSpPr>
                <p:cNvPr id="46" name="Oval 45">
                  <a:extLst>
                    <a:ext uri="{FF2B5EF4-FFF2-40B4-BE49-F238E27FC236}">
                      <a16:creationId xmlns:a16="http://schemas.microsoft.com/office/drawing/2014/main" id="{67613C4A-68B4-C72B-AA24-4C00A94050AF}"/>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7F5DC45-6AD7-B617-C12B-E37D0B2855C2}"/>
                    </a:ext>
                  </a:extLst>
                </p:cNvPr>
                <p:cNvSpPr txBox="1"/>
                <p:nvPr/>
              </p:nvSpPr>
              <p:spPr>
                <a:xfrm>
                  <a:off x="470527" y="2601089"/>
                  <a:ext cx="1821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PRESERVE or INCREASE WEALTH</a:t>
                  </a:r>
                </a:p>
              </p:txBody>
            </p:sp>
          </p:grpSp>
          <p:grpSp>
            <p:nvGrpSpPr>
              <p:cNvPr id="34" name="Group 33">
                <a:extLst>
                  <a:ext uri="{FF2B5EF4-FFF2-40B4-BE49-F238E27FC236}">
                    <a16:creationId xmlns:a16="http://schemas.microsoft.com/office/drawing/2014/main" id="{1BAF614B-87C7-2B20-A15D-4687DF5473F2}"/>
                  </a:ext>
                </a:extLst>
              </p:cNvPr>
              <p:cNvGrpSpPr/>
              <p:nvPr/>
            </p:nvGrpSpPr>
            <p:grpSpPr>
              <a:xfrm>
                <a:off x="4209499" y="1620982"/>
                <a:ext cx="1634031" cy="1441772"/>
                <a:chOff x="566779" y="1620982"/>
                <a:chExt cx="1634031" cy="1441772"/>
              </a:xfrm>
            </p:grpSpPr>
            <p:sp>
              <p:nvSpPr>
                <p:cNvPr id="44" name="Oval 43">
                  <a:extLst>
                    <a:ext uri="{FF2B5EF4-FFF2-40B4-BE49-F238E27FC236}">
                      <a16:creationId xmlns:a16="http://schemas.microsoft.com/office/drawing/2014/main" id="{233A1E13-54E5-8342-7094-27C5EB4C9796}"/>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B6A0272-6953-DDF8-CF4C-9A0D91C41C4D}"/>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TAX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CONSIDERATIONS</a:t>
                  </a:r>
                </a:p>
              </p:txBody>
            </p:sp>
          </p:grpSp>
          <p:grpSp>
            <p:nvGrpSpPr>
              <p:cNvPr id="35" name="Group 34">
                <a:extLst>
                  <a:ext uri="{FF2B5EF4-FFF2-40B4-BE49-F238E27FC236}">
                    <a16:creationId xmlns:a16="http://schemas.microsoft.com/office/drawing/2014/main" id="{C7ECC96F-2BFA-A96B-F9AA-B73519EB60F9}"/>
                  </a:ext>
                </a:extLst>
              </p:cNvPr>
              <p:cNvGrpSpPr/>
              <p:nvPr/>
            </p:nvGrpSpPr>
            <p:grpSpPr>
              <a:xfrm>
                <a:off x="6030859" y="1620982"/>
                <a:ext cx="1634031" cy="1257106"/>
                <a:chOff x="566779" y="1620982"/>
                <a:chExt cx="1634031" cy="1257106"/>
              </a:xfrm>
            </p:grpSpPr>
            <p:sp>
              <p:nvSpPr>
                <p:cNvPr id="42" name="Oval 41">
                  <a:extLst>
                    <a:ext uri="{FF2B5EF4-FFF2-40B4-BE49-F238E27FC236}">
                      <a16:creationId xmlns:a16="http://schemas.microsoft.com/office/drawing/2014/main" id="{31C40AB3-0107-0CC1-1A1C-B913C530D98D}"/>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B985B93-D683-1923-0C33-E199CE90601F}"/>
                    </a:ext>
                  </a:extLst>
                </p:cNvPr>
                <p:cNvSpPr txBox="1"/>
                <p:nvPr/>
              </p:nvSpPr>
              <p:spPr>
                <a:xfrm>
                  <a:off x="566779" y="2601089"/>
                  <a:ext cx="16340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RETIREMENT</a:t>
                  </a:r>
                </a:p>
              </p:txBody>
            </p:sp>
          </p:grpSp>
          <p:grpSp>
            <p:nvGrpSpPr>
              <p:cNvPr id="36" name="Group 35">
                <a:extLst>
                  <a:ext uri="{FF2B5EF4-FFF2-40B4-BE49-F238E27FC236}">
                    <a16:creationId xmlns:a16="http://schemas.microsoft.com/office/drawing/2014/main" id="{D454C7E0-C225-0C0E-18A9-B009E9BD116F}"/>
                  </a:ext>
                </a:extLst>
              </p:cNvPr>
              <p:cNvGrpSpPr/>
              <p:nvPr/>
            </p:nvGrpSpPr>
            <p:grpSpPr>
              <a:xfrm>
                <a:off x="7852219" y="1620982"/>
                <a:ext cx="1634031" cy="1441772"/>
                <a:chOff x="566779" y="1620982"/>
                <a:chExt cx="1634031" cy="1441772"/>
              </a:xfrm>
            </p:grpSpPr>
            <p:sp>
              <p:nvSpPr>
                <p:cNvPr id="40" name="Oval 39">
                  <a:extLst>
                    <a:ext uri="{FF2B5EF4-FFF2-40B4-BE49-F238E27FC236}">
                      <a16:creationId xmlns:a16="http://schemas.microsoft.com/office/drawing/2014/main" id="{E99B3104-19FB-DE93-36A5-896687BE4ECF}"/>
                    </a:ext>
                  </a:extLst>
                </p:cNvPr>
                <p:cNvSpPr/>
                <p:nvPr/>
              </p:nvSpPr>
              <p:spPr>
                <a:xfrm>
                  <a:off x="939533" y="1620982"/>
                  <a:ext cx="888522" cy="888522"/>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EE004E9-D684-A099-71DF-E9B317114A26}"/>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PHILANTHROPIC INTERESTS</a:t>
                  </a:r>
                </a:p>
              </p:txBody>
            </p:sp>
          </p:grpSp>
          <p:grpSp>
            <p:nvGrpSpPr>
              <p:cNvPr id="37" name="Group 36">
                <a:extLst>
                  <a:ext uri="{FF2B5EF4-FFF2-40B4-BE49-F238E27FC236}">
                    <a16:creationId xmlns:a16="http://schemas.microsoft.com/office/drawing/2014/main" id="{D5A47FBA-C775-DB2D-52CA-92B5D789CA9F}"/>
                  </a:ext>
                </a:extLst>
              </p:cNvPr>
              <p:cNvGrpSpPr/>
              <p:nvPr/>
            </p:nvGrpSpPr>
            <p:grpSpPr>
              <a:xfrm>
                <a:off x="9673580" y="1620982"/>
                <a:ext cx="1634031" cy="1441772"/>
                <a:chOff x="566779" y="1620982"/>
                <a:chExt cx="1634031" cy="1441772"/>
              </a:xfrm>
            </p:grpSpPr>
            <p:sp>
              <p:nvSpPr>
                <p:cNvPr id="38" name="Oval 37">
                  <a:extLst>
                    <a:ext uri="{FF2B5EF4-FFF2-40B4-BE49-F238E27FC236}">
                      <a16:creationId xmlns:a16="http://schemas.microsoft.com/office/drawing/2014/main" id="{05F82834-30F9-F1A9-3C74-6475187AF9C6}"/>
                    </a:ext>
                  </a:extLst>
                </p:cNvPr>
                <p:cNvSpPr/>
                <p:nvPr/>
              </p:nvSpPr>
              <p:spPr>
                <a:xfrm>
                  <a:off x="939533" y="1620982"/>
                  <a:ext cx="888522" cy="8885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9FBA5064-2620-CCAF-1638-C1B4504C6959}"/>
                    </a:ext>
                  </a:extLst>
                </p:cNvPr>
                <p:cNvSpPr txBox="1"/>
                <p:nvPr/>
              </p:nvSpPr>
              <p:spPr>
                <a:xfrm>
                  <a:off x="566779" y="2601089"/>
                  <a:ext cx="16340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otham Light" pitchFamily="50" charset="0"/>
                    </a:rPr>
                    <a:t>ESTATE and LEGACY MATTERS</a:t>
                  </a:r>
                </a:p>
              </p:txBody>
            </p:sp>
          </p:grpSp>
        </p:grpSp>
      </p:grpSp>
      <p:pic>
        <p:nvPicPr>
          <p:cNvPr id="52" name="Graphic 51">
            <a:extLst>
              <a:ext uri="{FF2B5EF4-FFF2-40B4-BE49-F238E27FC236}">
                <a16:creationId xmlns:a16="http://schemas.microsoft.com/office/drawing/2014/main" id="{63770B06-0F6A-9431-AE23-17E3B0B63D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884" y="3850698"/>
            <a:ext cx="441734" cy="441734"/>
          </a:xfrm>
          <a:prstGeom prst="rect">
            <a:avLst/>
          </a:prstGeom>
        </p:spPr>
      </p:pic>
      <p:pic>
        <p:nvPicPr>
          <p:cNvPr id="54" name="Graphic 53">
            <a:extLst>
              <a:ext uri="{FF2B5EF4-FFF2-40B4-BE49-F238E27FC236}">
                <a16:creationId xmlns:a16="http://schemas.microsoft.com/office/drawing/2014/main" id="{E76D4DCB-D106-BB7B-9BC5-8B754F8809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59684" y="2002378"/>
            <a:ext cx="456416" cy="456416"/>
          </a:xfrm>
          <a:prstGeom prst="rect">
            <a:avLst/>
          </a:prstGeom>
        </p:spPr>
      </p:pic>
      <p:pic>
        <p:nvPicPr>
          <p:cNvPr id="56" name="Graphic 55">
            <a:extLst>
              <a:ext uri="{FF2B5EF4-FFF2-40B4-BE49-F238E27FC236}">
                <a16:creationId xmlns:a16="http://schemas.microsoft.com/office/drawing/2014/main" id="{60FB1294-8633-3D36-C3BF-6F4B283122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18615" y="1999570"/>
            <a:ext cx="506086" cy="506086"/>
          </a:xfrm>
          <a:prstGeom prst="rect">
            <a:avLst/>
          </a:prstGeom>
        </p:spPr>
      </p:pic>
      <p:pic>
        <p:nvPicPr>
          <p:cNvPr id="58" name="Graphic 57">
            <a:extLst>
              <a:ext uri="{FF2B5EF4-FFF2-40B4-BE49-F238E27FC236}">
                <a16:creationId xmlns:a16="http://schemas.microsoft.com/office/drawing/2014/main" id="{3BFEC799-0852-86C9-EDD1-755A181B0F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2748" y="1980617"/>
            <a:ext cx="547069" cy="547069"/>
          </a:xfrm>
          <a:prstGeom prst="rect">
            <a:avLst/>
          </a:prstGeom>
        </p:spPr>
      </p:pic>
      <p:pic>
        <p:nvPicPr>
          <p:cNvPr id="60" name="Graphic 59">
            <a:extLst>
              <a:ext uri="{FF2B5EF4-FFF2-40B4-BE49-F238E27FC236}">
                <a16:creationId xmlns:a16="http://schemas.microsoft.com/office/drawing/2014/main" id="{7113C5B6-9582-1C79-1EEE-43BAE4A0D8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82337" y="2015202"/>
            <a:ext cx="481538" cy="481538"/>
          </a:xfrm>
          <a:prstGeom prst="rect">
            <a:avLst/>
          </a:prstGeom>
        </p:spPr>
      </p:pic>
      <p:pic>
        <p:nvPicPr>
          <p:cNvPr id="62" name="Graphic 61">
            <a:extLst>
              <a:ext uri="{FF2B5EF4-FFF2-40B4-BE49-F238E27FC236}">
                <a16:creationId xmlns:a16="http://schemas.microsoft.com/office/drawing/2014/main" id="{8670B1FA-A3E1-30C3-9713-E0B382601D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0125" y="2016364"/>
            <a:ext cx="459836" cy="459836"/>
          </a:xfrm>
          <a:prstGeom prst="rect">
            <a:avLst/>
          </a:prstGeom>
        </p:spPr>
      </p:pic>
      <p:pic>
        <p:nvPicPr>
          <p:cNvPr id="67" name="Graphic 66">
            <a:extLst>
              <a:ext uri="{FF2B5EF4-FFF2-40B4-BE49-F238E27FC236}">
                <a16:creationId xmlns:a16="http://schemas.microsoft.com/office/drawing/2014/main" id="{A04AE863-4ED2-EF5C-AC55-CE87D250A76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80740" y="2019172"/>
            <a:ext cx="481476" cy="481476"/>
          </a:xfrm>
          <a:prstGeom prst="rect">
            <a:avLst/>
          </a:prstGeom>
        </p:spPr>
      </p:pic>
      <p:pic>
        <p:nvPicPr>
          <p:cNvPr id="69" name="Graphic 68">
            <a:extLst>
              <a:ext uri="{FF2B5EF4-FFF2-40B4-BE49-F238E27FC236}">
                <a16:creationId xmlns:a16="http://schemas.microsoft.com/office/drawing/2014/main" id="{E68B303D-EF55-70E2-C6D4-5EA5C487765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246619" y="3846186"/>
            <a:ext cx="487058" cy="487058"/>
          </a:xfrm>
          <a:prstGeom prst="rect">
            <a:avLst/>
          </a:prstGeom>
        </p:spPr>
      </p:pic>
      <p:pic>
        <p:nvPicPr>
          <p:cNvPr id="71" name="Graphic 70">
            <a:extLst>
              <a:ext uri="{FF2B5EF4-FFF2-40B4-BE49-F238E27FC236}">
                <a16:creationId xmlns:a16="http://schemas.microsoft.com/office/drawing/2014/main" id="{901245DE-5E01-542D-7DAC-95D0D97FC5D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36833" y="3839155"/>
            <a:ext cx="456986" cy="456986"/>
          </a:xfrm>
          <a:prstGeom prst="rect">
            <a:avLst/>
          </a:prstGeom>
        </p:spPr>
      </p:pic>
      <p:pic>
        <p:nvPicPr>
          <p:cNvPr id="73" name="Graphic 72">
            <a:extLst>
              <a:ext uri="{FF2B5EF4-FFF2-40B4-BE49-F238E27FC236}">
                <a16:creationId xmlns:a16="http://schemas.microsoft.com/office/drawing/2014/main" id="{6850A9C9-07A9-B4A1-0FF6-A99066EA56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615726" y="3874108"/>
            <a:ext cx="398584" cy="398584"/>
          </a:xfrm>
          <a:prstGeom prst="rect">
            <a:avLst/>
          </a:prstGeom>
        </p:spPr>
      </p:pic>
      <p:pic>
        <p:nvPicPr>
          <p:cNvPr id="77" name="Graphic 76">
            <a:extLst>
              <a:ext uri="{FF2B5EF4-FFF2-40B4-BE49-F238E27FC236}">
                <a16:creationId xmlns:a16="http://schemas.microsoft.com/office/drawing/2014/main" id="{52B6F5EF-04F7-BE66-E122-817FBF8246F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12731" y="3864745"/>
            <a:ext cx="419669" cy="419669"/>
          </a:xfrm>
          <a:prstGeom prst="rect">
            <a:avLst/>
          </a:prstGeom>
        </p:spPr>
      </p:pic>
      <p:pic>
        <p:nvPicPr>
          <p:cNvPr id="79" name="Graphic 78">
            <a:extLst>
              <a:ext uri="{FF2B5EF4-FFF2-40B4-BE49-F238E27FC236}">
                <a16:creationId xmlns:a16="http://schemas.microsoft.com/office/drawing/2014/main" id="{D4BC5EFC-A64E-106E-796C-CC1D97D66AB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965108" y="3849491"/>
            <a:ext cx="461665" cy="461665"/>
          </a:xfrm>
          <a:prstGeom prst="rect">
            <a:avLst/>
          </a:prstGeom>
        </p:spPr>
      </p:pic>
    </p:spTree>
    <p:extLst>
      <p:ext uri="{BB962C8B-B14F-4D97-AF65-F5344CB8AC3E}">
        <p14:creationId xmlns:p14="http://schemas.microsoft.com/office/powerpoint/2010/main" val="26746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4" name="Group 23">
            <a:extLst>
              <a:ext uri="{FF2B5EF4-FFF2-40B4-BE49-F238E27FC236}">
                <a16:creationId xmlns:a16="http://schemas.microsoft.com/office/drawing/2014/main" id="{CC60ABCD-D680-D2CA-E95D-27BCD88EDF51}"/>
              </a:ext>
            </a:extLst>
          </p:cNvPr>
          <p:cNvGrpSpPr/>
          <p:nvPr/>
        </p:nvGrpSpPr>
        <p:grpSpPr>
          <a:xfrm>
            <a:off x="741835" y="1146876"/>
            <a:ext cx="10773406" cy="772565"/>
            <a:chOff x="741835" y="1146876"/>
            <a:chExt cx="10773406" cy="772565"/>
          </a:xfrm>
        </p:grpSpPr>
        <p:sp>
          <p:nvSpPr>
            <p:cNvPr id="2" name="Rectangle 1">
              <a:extLst>
                <a:ext uri="{FF2B5EF4-FFF2-40B4-BE49-F238E27FC236}">
                  <a16:creationId xmlns:a16="http://schemas.microsoft.com/office/drawing/2014/main" id="{FF187146-E05B-0FBD-E343-E4593602F446}"/>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D40440-345A-CB89-C106-FBE1A79F2670}"/>
                </a:ext>
              </a:extLst>
            </p:cNvPr>
            <p:cNvSpPr txBox="1"/>
            <p:nvPr/>
          </p:nvSpPr>
          <p:spPr>
            <a:xfrm>
              <a:off x="912569" y="1300635"/>
              <a:ext cx="9548885" cy="461665"/>
            </a:xfrm>
            <a:prstGeom prst="rect">
              <a:avLst/>
            </a:prstGeom>
            <a:noFill/>
          </p:spPr>
          <p:txBody>
            <a:bodyPr wrap="square" rtlCol="0">
              <a:spAutoFit/>
            </a:bodyPr>
            <a:lstStyle/>
            <a:p>
              <a:r>
                <a:rPr lang="en-US" sz="2400" dirty="0">
                  <a:latin typeface="Gotham Medium" panose="02000604030000020004" pitchFamily="50" charset="0"/>
                </a:rPr>
                <a:t>Number of relevant elements of Client circumstances</a:t>
              </a:r>
            </a:p>
          </p:txBody>
        </p:sp>
      </p:grpSp>
      <p:grpSp>
        <p:nvGrpSpPr>
          <p:cNvPr id="25" name="Group 24">
            <a:extLst>
              <a:ext uri="{FF2B5EF4-FFF2-40B4-BE49-F238E27FC236}">
                <a16:creationId xmlns:a16="http://schemas.microsoft.com/office/drawing/2014/main" id="{357E3FC0-A24F-4B3D-DEC4-68E76C1859C0}"/>
              </a:ext>
            </a:extLst>
          </p:cNvPr>
          <p:cNvGrpSpPr/>
          <p:nvPr/>
        </p:nvGrpSpPr>
        <p:grpSpPr>
          <a:xfrm>
            <a:off x="741835" y="2082989"/>
            <a:ext cx="10773406" cy="772565"/>
            <a:chOff x="741835" y="2082989"/>
            <a:chExt cx="10773406" cy="772565"/>
          </a:xfrm>
        </p:grpSpPr>
        <p:sp>
          <p:nvSpPr>
            <p:cNvPr id="3" name="Rectangle 2">
              <a:extLst>
                <a:ext uri="{FF2B5EF4-FFF2-40B4-BE49-F238E27FC236}">
                  <a16:creationId xmlns:a16="http://schemas.microsoft.com/office/drawing/2014/main" id="{8290A608-AA63-1970-EC92-EB0945EC1EAD}"/>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DB3C8B5-112A-ED14-6DC5-EC605AACEC58}"/>
                </a:ext>
              </a:extLst>
            </p:cNvPr>
            <p:cNvSpPr txBox="1"/>
            <p:nvPr/>
          </p:nvSpPr>
          <p:spPr>
            <a:xfrm>
              <a:off x="912569" y="2237282"/>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Portion and amount of assets</a:t>
              </a:r>
            </a:p>
          </p:txBody>
        </p:sp>
      </p:grpSp>
      <p:grpSp>
        <p:nvGrpSpPr>
          <p:cNvPr id="26" name="Group 25">
            <a:extLst>
              <a:ext uri="{FF2B5EF4-FFF2-40B4-BE49-F238E27FC236}">
                <a16:creationId xmlns:a16="http://schemas.microsoft.com/office/drawing/2014/main" id="{1C8F4D85-E88A-9441-9DD0-37431977EB49}"/>
              </a:ext>
            </a:extLst>
          </p:cNvPr>
          <p:cNvGrpSpPr/>
          <p:nvPr/>
        </p:nvGrpSpPr>
        <p:grpSpPr>
          <a:xfrm>
            <a:off x="741835" y="3019102"/>
            <a:ext cx="10773406" cy="772565"/>
            <a:chOff x="741835" y="3019102"/>
            <a:chExt cx="10773406" cy="772565"/>
          </a:xfrm>
        </p:grpSpPr>
        <p:sp>
          <p:nvSpPr>
            <p:cNvPr id="14" name="Rectangle 13">
              <a:extLst>
                <a:ext uri="{FF2B5EF4-FFF2-40B4-BE49-F238E27FC236}">
                  <a16:creationId xmlns:a16="http://schemas.microsoft.com/office/drawing/2014/main" id="{565F695B-E21F-06D4-217C-58D013098BC6}"/>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AC863C-E534-4336-6327-42C33827AD5F}"/>
                </a:ext>
              </a:extLst>
            </p:cNvPr>
            <p:cNvSpPr txBox="1"/>
            <p:nvPr/>
          </p:nvSpPr>
          <p:spPr>
            <a:xfrm>
              <a:off x="912569" y="3173929"/>
              <a:ext cx="9548885" cy="461665"/>
            </a:xfrm>
            <a:prstGeom prst="rect">
              <a:avLst/>
            </a:prstGeom>
            <a:noFill/>
          </p:spPr>
          <p:txBody>
            <a:bodyPr wrap="square" rtlCol="0">
              <a:spAutoFit/>
            </a:bodyPr>
            <a:lstStyle/>
            <a:p>
              <a:r>
                <a:rPr lang="en-US" sz="2400" dirty="0">
                  <a:latin typeface="Gotham Medium" panose="02000604030000020004" pitchFamily="50" charset="0"/>
                </a:rPr>
                <a:t>Length of time Client affected</a:t>
              </a:r>
            </a:p>
          </p:txBody>
        </p:sp>
      </p:grpSp>
      <p:grpSp>
        <p:nvGrpSpPr>
          <p:cNvPr id="28" name="Group 27">
            <a:extLst>
              <a:ext uri="{FF2B5EF4-FFF2-40B4-BE49-F238E27FC236}">
                <a16:creationId xmlns:a16="http://schemas.microsoft.com/office/drawing/2014/main" id="{2DB91550-DD9B-BD62-B89A-AB509BAB8E35}"/>
              </a:ext>
            </a:extLst>
          </p:cNvPr>
          <p:cNvGrpSpPr/>
          <p:nvPr/>
        </p:nvGrpSpPr>
        <p:grpSpPr>
          <a:xfrm>
            <a:off x="741835" y="3955216"/>
            <a:ext cx="10773406" cy="772565"/>
            <a:chOff x="741835" y="3955216"/>
            <a:chExt cx="10773406" cy="772565"/>
          </a:xfrm>
        </p:grpSpPr>
        <p:sp>
          <p:nvSpPr>
            <p:cNvPr id="15" name="Rectangle 14">
              <a:extLst>
                <a:ext uri="{FF2B5EF4-FFF2-40B4-BE49-F238E27FC236}">
                  <a16:creationId xmlns:a16="http://schemas.microsoft.com/office/drawing/2014/main" id="{3D63C611-1F28-A32A-A951-2F0E9AA21E1D}"/>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073E5D-C5BD-2FE1-7AB2-F39029AA35F7}"/>
                </a:ext>
              </a:extLst>
            </p:cNvPr>
            <p:cNvSpPr txBox="1"/>
            <p:nvPr/>
          </p:nvSpPr>
          <p:spPr>
            <a:xfrm>
              <a:off x="912569" y="4110576"/>
              <a:ext cx="9548885" cy="461665"/>
            </a:xfrm>
            <a:prstGeom prst="rect">
              <a:avLst/>
            </a:prstGeom>
            <a:noFill/>
          </p:spPr>
          <p:txBody>
            <a:bodyPr wrap="square" rtlCol="0">
              <a:spAutoFit/>
            </a:bodyPr>
            <a:lstStyle/>
            <a:p>
              <a:r>
                <a:rPr lang="en-US" sz="2400" dirty="0">
                  <a:solidFill>
                    <a:schemeClr val="bg1"/>
                  </a:solidFill>
                  <a:latin typeface="Gotham Medium" panose="02000604030000020004" pitchFamily="50" charset="0"/>
                </a:rPr>
                <a:t>Effect on Client’s exposure to risk</a:t>
              </a:r>
            </a:p>
          </p:txBody>
        </p:sp>
      </p:grpSp>
      <p:grpSp>
        <p:nvGrpSpPr>
          <p:cNvPr id="29" name="Group 28">
            <a:extLst>
              <a:ext uri="{FF2B5EF4-FFF2-40B4-BE49-F238E27FC236}">
                <a16:creationId xmlns:a16="http://schemas.microsoft.com/office/drawing/2014/main" id="{DA418F2D-1EBA-42DD-B202-95BCAB8C53A5}"/>
              </a:ext>
            </a:extLst>
          </p:cNvPr>
          <p:cNvGrpSpPr/>
          <p:nvPr/>
        </p:nvGrpSpPr>
        <p:grpSpPr>
          <a:xfrm>
            <a:off x="741835" y="4891329"/>
            <a:ext cx="10773406" cy="772565"/>
            <a:chOff x="741835" y="4891329"/>
            <a:chExt cx="10773406" cy="772565"/>
          </a:xfrm>
        </p:grpSpPr>
        <p:sp>
          <p:nvSpPr>
            <p:cNvPr id="16" name="Rectangle 15">
              <a:extLst>
                <a:ext uri="{FF2B5EF4-FFF2-40B4-BE49-F238E27FC236}">
                  <a16:creationId xmlns:a16="http://schemas.microsoft.com/office/drawing/2014/main" id="{07DE50F2-4F4D-F245-BDAD-3C45D098A674}"/>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FBCB3FA-6849-2D82-C25E-6530FDE2ABC5}"/>
                </a:ext>
              </a:extLst>
            </p:cNvPr>
            <p:cNvSpPr txBox="1"/>
            <p:nvPr/>
          </p:nvSpPr>
          <p:spPr>
            <a:xfrm>
              <a:off x="912569" y="5047223"/>
              <a:ext cx="9548885" cy="461665"/>
            </a:xfrm>
            <a:prstGeom prst="rect">
              <a:avLst/>
            </a:prstGeom>
            <a:noFill/>
          </p:spPr>
          <p:txBody>
            <a:bodyPr wrap="square" rtlCol="0">
              <a:spAutoFit/>
            </a:bodyPr>
            <a:lstStyle/>
            <a:p>
              <a:r>
                <a:rPr lang="en-US" sz="2400" dirty="0">
                  <a:latin typeface="Gotham Medium" panose="02000604030000020004" pitchFamily="50" charset="0"/>
                </a:rPr>
                <a:t>Barriers to modification of advice</a:t>
              </a:r>
            </a:p>
          </p:txBody>
        </p:sp>
      </p:grpSp>
    </p:spTree>
    <p:extLst>
      <p:ext uri="{BB962C8B-B14F-4D97-AF65-F5344CB8AC3E}">
        <p14:creationId xmlns:p14="http://schemas.microsoft.com/office/powerpoint/2010/main" val="160171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5AD0E2-F53E-A4DD-BFC2-76A801E9C94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4249327" y="0"/>
            <a:ext cx="8011185" cy="6436524"/>
          </a:xfrm>
          <a:prstGeom prst="rect">
            <a:avLst/>
          </a:prstGeom>
        </p:spPr>
      </p:pic>
      <p:sp>
        <p:nvSpPr>
          <p:cNvPr id="28" name="Rectangle 27">
            <a:extLst>
              <a:ext uri="{FF2B5EF4-FFF2-40B4-BE49-F238E27FC236}">
                <a16:creationId xmlns:a16="http://schemas.microsoft.com/office/drawing/2014/main" id="{ED84ACE0-2F00-8E3D-C5E9-91A65C68189C}"/>
              </a:ext>
            </a:extLst>
          </p:cNvPr>
          <p:cNvSpPr/>
          <p:nvPr/>
        </p:nvSpPr>
        <p:spPr>
          <a:xfrm>
            <a:off x="3336758" y="0"/>
            <a:ext cx="7716253"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29422"/>
            <a:chOff x="517908" y="395066"/>
            <a:chExt cx="8038185" cy="629422"/>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01268"/>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Learning Objectives </a:t>
              </a:r>
              <a:r>
                <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rPr>
                <a:t>(continued)</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46AC04C5-2633-7714-B944-C1E43E428E3E}"/>
              </a:ext>
            </a:extLst>
          </p:cNvPr>
          <p:cNvSpPr txBox="1"/>
          <p:nvPr/>
        </p:nvSpPr>
        <p:spPr>
          <a:xfrm>
            <a:off x="549228" y="1252842"/>
            <a:ext cx="64772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otham Medium" panose="02000604030000020004" pitchFamily="50" charset="0"/>
                <a:ea typeface="+mn-ea"/>
                <a:cs typeface="+mn-cs"/>
              </a:rPr>
              <a:t>By the conclusion of this training, participants will have improved their ability to:</a:t>
            </a:r>
          </a:p>
        </p:txBody>
      </p:sp>
      <p:grpSp>
        <p:nvGrpSpPr>
          <p:cNvPr id="14" name="Group 13">
            <a:extLst>
              <a:ext uri="{FF2B5EF4-FFF2-40B4-BE49-F238E27FC236}">
                <a16:creationId xmlns:a16="http://schemas.microsoft.com/office/drawing/2014/main" id="{FB76BB5C-C88C-19B8-9690-A18274546CC0}"/>
              </a:ext>
            </a:extLst>
          </p:cNvPr>
          <p:cNvGrpSpPr/>
          <p:nvPr/>
        </p:nvGrpSpPr>
        <p:grpSpPr>
          <a:xfrm>
            <a:off x="549228" y="2317362"/>
            <a:ext cx="5757439" cy="781136"/>
            <a:chOff x="582062" y="3380715"/>
            <a:chExt cx="5757439" cy="781136"/>
          </a:xfrm>
        </p:grpSpPr>
        <p:grpSp>
          <p:nvGrpSpPr>
            <p:cNvPr id="71" name="Group 70">
              <a:extLst>
                <a:ext uri="{FF2B5EF4-FFF2-40B4-BE49-F238E27FC236}">
                  <a16:creationId xmlns:a16="http://schemas.microsoft.com/office/drawing/2014/main" id="{3E45CFF5-572B-2004-2AA6-A887F0FD0DFA}"/>
                </a:ext>
              </a:extLst>
            </p:cNvPr>
            <p:cNvGrpSpPr/>
            <p:nvPr/>
          </p:nvGrpSpPr>
          <p:grpSpPr>
            <a:xfrm>
              <a:off x="582062" y="3380715"/>
              <a:ext cx="5757439" cy="781136"/>
              <a:chOff x="598391" y="1978702"/>
              <a:chExt cx="5757439" cy="781136"/>
            </a:xfrm>
          </p:grpSpPr>
          <p:sp>
            <p:nvSpPr>
              <p:cNvPr id="72" name="Oval 71">
                <a:extLst>
                  <a:ext uri="{FF2B5EF4-FFF2-40B4-BE49-F238E27FC236}">
                    <a16:creationId xmlns:a16="http://schemas.microsoft.com/office/drawing/2014/main" id="{27DCBB83-8A15-49EA-7F72-D16DF371AD7C}"/>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961ECF8-565E-1DDF-00D0-B58EA501AD28}"/>
                  </a:ext>
                </a:extLst>
              </p:cNvPr>
              <p:cNvSpPr txBox="1"/>
              <p:nvPr/>
            </p:nvSpPr>
            <p:spPr>
              <a:xfrm>
                <a:off x="1470105" y="2112395"/>
                <a:ext cx="4885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Identify duties when using or referring other service providers or technologies.</a:t>
                </a:r>
              </a:p>
            </p:txBody>
          </p:sp>
        </p:grpSp>
        <p:pic>
          <p:nvPicPr>
            <p:cNvPr id="15" name="Graphic 14">
              <a:extLst>
                <a:ext uri="{FF2B5EF4-FFF2-40B4-BE49-F238E27FC236}">
                  <a16:creationId xmlns:a16="http://schemas.microsoft.com/office/drawing/2014/main" id="{4FAFD644-CFC1-56BF-A86D-B07B65E69B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783" y="3571892"/>
              <a:ext cx="398748" cy="398748"/>
            </a:xfrm>
            <a:prstGeom prst="rect">
              <a:avLst/>
            </a:prstGeom>
          </p:spPr>
        </p:pic>
      </p:grpSp>
      <p:grpSp>
        <p:nvGrpSpPr>
          <p:cNvPr id="16" name="Group 15">
            <a:extLst>
              <a:ext uri="{FF2B5EF4-FFF2-40B4-BE49-F238E27FC236}">
                <a16:creationId xmlns:a16="http://schemas.microsoft.com/office/drawing/2014/main" id="{6ED9DED3-99E3-3EAA-5BA4-79C9D8464126}"/>
              </a:ext>
            </a:extLst>
          </p:cNvPr>
          <p:cNvGrpSpPr/>
          <p:nvPr/>
        </p:nvGrpSpPr>
        <p:grpSpPr>
          <a:xfrm>
            <a:off x="549228" y="3459973"/>
            <a:ext cx="5757439" cy="781136"/>
            <a:chOff x="582062" y="4537532"/>
            <a:chExt cx="5757439" cy="781136"/>
          </a:xfrm>
        </p:grpSpPr>
        <p:grpSp>
          <p:nvGrpSpPr>
            <p:cNvPr id="74" name="Group 73">
              <a:extLst>
                <a:ext uri="{FF2B5EF4-FFF2-40B4-BE49-F238E27FC236}">
                  <a16:creationId xmlns:a16="http://schemas.microsoft.com/office/drawing/2014/main" id="{AF8164D6-747D-B49E-2159-7C8CA108E9EA}"/>
                </a:ext>
              </a:extLst>
            </p:cNvPr>
            <p:cNvGrpSpPr/>
            <p:nvPr/>
          </p:nvGrpSpPr>
          <p:grpSpPr>
            <a:xfrm>
              <a:off x="582062" y="4537532"/>
              <a:ext cx="5757439" cy="781136"/>
              <a:chOff x="598391" y="1978702"/>
              <a:chExt cx="5757439" cy="781136"/>
            </a:xfrm>
          </p:grpSpPr>
          <p:sp>
            <p:nvSpPr>
              <p:cNvPr id="75" name="Oval 74">
                <a:extLst>
                  <a:ext uri="{FF2B5EF4-FFF2-40B4-BE49-F238E27FC236}">
                    <a16:creationId xmlns:a16="http://schemas.microsoft.com/office/drawing/2014/main" id="{917802C6-CD49-CEFE-E4A0-82E983615BE9}"/>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2EB398D2-BE04-405C-CFC6-99F1F5BC8E3A}"/>
                  </a:ext>
                </a:extLst>
              </p:cNvPr>
              <p:cNvSpPr txBox="1"/>
              <p:nvPr/>
            </p:nvSpPr>
            <p:spPr>
              <a:xfrm>
                <a:off x="1470105" y="2213053"/>
                <a:ext cx="4885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Describe the process the CFP Board follows to uphold the </a:t>
                </a:r>
                <a:r>
                  <a:rPr kumimoji="0" lang="en-US" sz="1400" b="0" i="1"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Code and Standards.</a:t>
                </a:r>
              </a:p>
            </p:txBody>
          </p:sp>
        </p:grpSp>
        <p:pic>
          <p:nvPicPr>
            <p:cNvPr id="17" name="Graphic 16">
              <a:extLst>
                <a:ext uri="{FF2B5EF4-FFF2-40B4-BE49-F238E27FC236}">
                  <a16:creationId xmlns:a16="http://schemas.microsoft.com/office/drawing/2014/main" id="{99A79DD6-ABD8-C496-AC30-9F5AC78A35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828" y="4718845"/>
              <a:ext cx="428391" cy="428391"/>
            </a:xfrm>
            <a:prstGeom prst="rect">
              <a:avLst/>
            </a:prstGeom>
          </p:spPr>
        </p:pic>
      </p:grpSp>
      <p:grpSp>
        <p:nvGrpSpPr>
          <p:cNvPr id="2" name="Group 1">
            <a:extLst>
              <a:ext uri="{FF2B5EF4-FFF2-40B4-BE49-F238E27FC236}">
                <a16:creationId xmlns:a16="http://schemas.microsoft.com/office/drawing/2014/main" id="{6CC03F78-B175-99AD-ED7A-E9FAEDD6AF56}"/>
              </a:ext>
            </a:extLst>
          </p:cNvPr>
          <p:cNvGrpSpPr/>
          <p:nvPr/>
        </p:nvGrpSpPr>
        <p:grpSpPr>
          <a:xfrm>
            <a:off x="549228" y="4523233"/>
            <a:ext cx="5757439" cy="784692"/>
            <a:chOff x="582062" y="2223898"/>
            <a:chExt cx="5757439" cy="784692"/>
          </a:xfrm>
        </p:grpSpPr>
        <p:grpSp>
          <p:nvGrpSpPr>
            <p:cNvPr id="70" name="Group 69">
              <a:extLst>
                <a:ext uri="{FF2B5EF4-FFF2-40B4-BE49-F238E27FC236}">
                  <a16:creationId xmlns:a16="http://schemas.microsoft.com/office/drawing/2014/main" id="{83ADE5AB-3093-2AF2-0ADF-067F4397A41B}"/>
                </a:ext>
              </a:extLst>
            </p:cNvPr>
            <p:cNvGrpSpPr/>
            <p:nvPr/>
          </p:nvGrpSpPr>
          <p:grpSpPr>
            <a:xfrm>
              <a:off x="582062" y="2223898"/>
              <a:ext cx="5757439" cy="784692"/>
              <a:chOff x="598391" y="1978702"/>
              <a:chExt cx="5757439" cy="784692"/>
            </a:xfrm>
          </p:grpSpPr>
          <p:sp>
            <p:nvSpPr>
              <p:cNvPr id="68" name="Oval 67">
                <a:extLst>
                  <a:ext uri="{FF2B5EF4-FFF2-40B4-BE49-F238E27FC236}">
                    <a16:creationId xmlns:a16="http://schemas.microsoft.com/office/drawing/2014/main" id="{028241FD-7794-FD34-FA23-F9E4C31F5F64}"/>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1346C801-6BDF-3DD7-EA7E-E73BF7102F1F}"/>
                  </a:ext>
                </a:extLst>
              </p:cNvPr>
              <p:cNvSpPr txBox="1"/>
              <p:nvPr/>
            </p:nvSpPr>
            <p:spPr>
              <a:xfrm>
                <a:off x="1470105" y="2024730"/>
                <a:ext cx="48857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Determine what information must be provided to the Client and when to document the exchange of information.</a:t>
                </a:r>
              </a:p>
            </p:txBody>
          </p:sp>
        </p:grpSp>
        <p:pic>
          <p:nvPicPr>
            <p:cNvPr id="19" name="Graphic 18">
              <a:extLst>
                <a:ext uri="{FF2B5EF4-FFF2-40B4-BE49-F238E27FC236}">
                  <a16:creationId xmlns:a16="http://schemas.microsoft.com/office/drawing/2014/main" id="{7EC69028-5556-65D7-BE00-81395D430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3498" y="2409425"/>
              <a:ext cx="379417" cy="379417"/>
            </a:xfrm>
            <a:prstGeom prst="rect">
              <a:avLst/>
            </a:prstGeom>
          </p:spPr>
        </p:pic>
      </p:grpSp>
      <p:pic>
        <p:nvPicPr>
          <p:cNvPr id="20" name="Picture 19">
            <a:extLst>
              <a:ext uri="{FF2B5EF4-FFF2-40B4-BE49-F238E27FC236}">
                <a16:creationId xmlns:a16="http://schemas.microsoft.com/office/drawing/2014/main" id="{59A098E2-0ADC-6228-430B-41569CC14C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23724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71766D-EAFD-1C6B-4655-8CF699B2A72B}"/>
              </a:ext>
            </a:extLst>
          </p:cNvPr>
          <p:cNvPicPr>
            <a:picLocks noChangeAspect="1"/>
          </p:cNvPicPr>
          <p:nvPr/>
        </p:nvPicPr>
        <p:blipFill rotWithShape="1">
          <a:blip r:embed="rId3">
            <a:extLst>
              <a:ext uri="{28A0092B-C50C-407E-A947-70E740481C1C}">
                <a14:useLocalDpi xmlns:a14="http://schemas.microsoft.com/office/drawing/2010/main" val="0"/>
              </a:ext>
            </a:extLst>
          </a:blip>
          <a:srcRect l="-152"/>
          <a:stretch/>
        </p:blipFill>
        <p:spPr>
          <a:xfrm>
            <a:off x="5985513" y="1377888"/>
            <a:ext cx="6206487" cy="4122692"/>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0" y="1377888"/>
            <a:ext cx="11480534"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2026812"/>
            <a:ext cx="5283499" cy="1938992"/>
          </a:xfrm>
          <a:prstGeom prst="rect">
            <a:avLst/>
          </a:prstGeom>
          <a:noFill/>
        </p:spPr>
        <p:txBody>
          <a:bodyPr wrap="square" rtlCol="0">
            <a:spAutoFit/>
          </a:bodyPr>
          <a:lstStyle/>
          <a:p>
            <a:pPr lvl="0">
              <a:defRPr/>
            </a:pPr>
            <a:r>
              <a:rPr lang="en-US" sz="2400" dirty="0">
                <a:solidFill>
                  <a:schemeClr val="bg1"/>
                </a:solidFill>
                <a:latin typeface="Gotham" panose="02000604040000020004" pitchFamily="50" charset="0"/>
              </a:rPr>
              <a:t>Integration factors are used in determining </a:t>
            </a:r>
            <a:r>
              <a:rPr lang="en-US" sz="2400" dirty="0">
                <a:solidFill>
                  <a:srgbClr val="FFCE34"/>
                </a:solidFill>
                <a:latin typeface="Gotham" panose="02000604040000020004" pitchFamily="50" charset="0"/>
              </a:rPr>
              <a:t>whether a CFP® professional has agreed to provide </a:t>
            </a:r>
            <a:r>
              <a:rPr lang="en-US" sz="2400" dirty="0">
                <a:solidFill>
                  <a:schemeClr val="bg1"/>
                </a:solidFill>
                <a:latin typeface="Gotham" panose="02000604040000020004" pitchFamily="50" charset="0"/>
              </a:rPr>
              <a:t>or provided Financial Advice that requires Financial Planning. </a:t>
            </a:r>
          </a:p>
        </p:txBody>
      </p:sp>
    </p:spTree>
    <p:extLst>
      <p:ext uri="{BB962C8B-B14F-4D97-AF65-F5344CB8AC3E}">
        <p14:creationId xmlns:p14="http://schemas.microsoft.com/office/powerpoint/2010/main" val="225625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F1B754-0F12-87A7-C327-EACECAE2424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55888" y="1377886"/>
            <a:ext cx="6236112" cy="4143161"/>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Integration Factors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a:extLst>
              <a:ext uri="{FF2B5EF4-FFF2-40B4-BE49-F238E27FC236}">
                <a16:creationId xmlns:a16="http://schemas.microsoft.com/office/drawing/2014/main" id="{6DA2A9D8-49D5-CE1C-14F4-F098B5E91C0F}"/>
              </a:ext>
            </a:extLst>
          </p:cNvPr>
          <p:cNvSpPr/>
          <p:nvPr/>
        </p:nvSpPr>
        <p:spPr>
          <a:xfrm flipH="1">
            <a:off x="-2" y="1377888"/>
            <a:ext cx="10592780" cy="4143159"/>
          </a:xfrm>
          <a:prstGeom prst="rect">
            <a:avLst/>
          </a:prstGeom>
          <a:gradFill>
            <a:gsLst>
              <a:gs pos="0">
                <a:schemeClr val="tx1">
                  <a:alpha val="0"/>
                </a:schemeClr>
              </a:gs>
              <a:gs pos="4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C16518A-FF23-0395-7989-7155CF7BD134}"/>
              </a:ext>
            </a:extLst>
          </p:cNvPr>
          <p:cNvSpPr txBox="1"/>
          <p:nvPr/>
        </p:nvSpPr>
        <p:spPr>
          <a:xfrm>
            <a:off x="711466" y="1905846"/>
            <a:ext cx="5283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Pedro is a CFP</a:t>
            </a:r>
            <a:r>
              <a:rPr kumimoji="0" lang="pt-BR" sz="4000" i="0" u="none" strike="noStrike" kern="1200" cap="none" spc="0" normalizeH="0" baseline="0" noProof="0" dirty="0">
                <a:ln>
                  <a:noFill/>
                </a:ln>
                <a:solidFill>
                  <a:srgbClr val="FFCE34"/>
                </a:solidFill>
                <a:effectLst/>
                <a:uLnTx/>
                <a:uFillTx/>
                <a:latin typeface="Gotham Light" pitchFamily="50" charset="0"/>
              </a:rPr>
              <a:t>®</a:t>
            </a:r>
            <a:r>
              <a:rPr kumimoji="0" lang="pt-BR" sz="3200" i="0" u="none" strike="noStrike" kern="1200" cap="none" spc="0" normalizeH="0" baseline="0" noProof="0" dirty="0">
                <a:ln>
                  <a:noFill/>
                </a:ln>
                <a:solidFill>
                  <a:srgbClr val="FFCE34"/>
                </a:solidFill>
                <a:effectLst/>
                <a:uLnTx/>
                <a:uFillTx/>
                <a:latin typeface="Gotham" panose="02000604040000020004" pitchFamily="50" charset="0"/>
              </a:rPr>
              <a:t> professional.</a:t>
            </a:r>
          </a:p>
        </p:txBody>
      </p:sp>
      <p:sp>
        <p:nvSpPr>
          <p:cNvPr id="3" name="TextBox 2">
            <a:extLst>
              <a:ext uri="{FF2B5EF4-FFF2-40B4-BE49-F238E27FC236}">
                <a16:creationId xmlns:a16="http://schemas.microsoft.com/office/drawing/2014/main" id="{049FE9D4-D687-FFE9-3A64-B2D8CA9B2D52}"/>
              </a:ext>
            </a:extLst>
          </p:cNvPr>
          <p:cNvSpPr txBox="1"/>
          <p:nvPr/>
        </p:nvSpPr>
        <p:spPr>
          <a:xfrm>
            <a:off x="728448" y="3341620"/>
            <a:ext cx="4562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Gotham" panose="02000604040000020004" pitchFamily="50" charset="0"/>
              </a:rPr>
              <a:t>Malik, </a:t>
            </a:r>
            <a:r>
              <a:rPr kumimoji="0" lang="en-US" sz="2400" i="0" u="none" strike="noStrike" kern="1200" cap="none" spc="0" normalizeH="0" baseline="0" noProof="0" dirty="0">
                <a:ln>
                  <a:noFill/>
                </a:ln>
                <a:solidFill>
                  <a:schemeClr val="bg1"/>
                </a:solidFill>
                <a:effectLst/>
                <a:uLnTx/>
                <a:uFillTx/>
                <a:latin typeface="Gotham Light" pitchFamily="50" charset="0"/>
              </a:rPr>
              <a:t>35, is Pedro’s new Client who recently received </a:t>
            </a:r>
            <a:r>
              <a:rPr lang="en-US" sz="2400" dirty="0">
                <a:solidFill>
                  <a:schemeClr val="bg1"/>
                </a:solidFill>
                <a:latin typeface="Gotham Light" pitchFamily="50" charset="0"/>
              </a:rPr>
              <a:t>a small </a:t>
            </a:r>
            <a:r>
              <a:rPr kumimoji="0" lang="en-US" sz="2400" i="0" u="none" strike="noStrike" kern="1200" cap="none" spc="0" normalizeH="0" baseline="0" noProof="0" dirty="0">
                <a:ln>
                  <a:noFill/>
                </a:ln>
                <a:solidFill>
                  <a:schemeClr val="bg1"/>
                </a:solidFill>
                <a:effectLst/>
                <a:uLnTx/>
                <a:uFillTx/>
                <a:latin typeface="Gotham Light" pitchFamily="50" charset="0"/>
              </a:rPr>
              <a:t>inheritance.</a:t>
            </a:r>
          </a:p>
        </p:txBody>
      </p:sp>
    </p:spTree>
    <p:extLst>
      <p:ext uri="{BB962C8B-B14F-4D97-AF65-F5344CB8AC3E}">
        <p14:creationId xmlns:p14="http://schemas.microsoft.com/office/powerpoint/2010/main" val="396780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the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7" name="TextBox 16">
            <a:extLst>
              <a:ext uri="{FF2B5EF4-FFF2-40B4-BE49-F238E27FC236}">
                <a16:creationId xmlns:a16="http://schemas.microsoft.com/office/drawing/2014/main" id="{A55E470C-3D95-DA46-CC14-5CDF94C5F7B4}"/>
              </a:ext>
            </a:extLst>
          </p:cNvPr>
          <p:cNvSpPr txBox="1"/>
          <p:nvPr/>
        </p:nvSpPr>
        <p:spPr>
          <a:xfrm>
            <a:off x="726492" y="1330267"/>
            <a:ext cx="4868396" cy="2677656"/>
          </a:xfrm>
          <a:prstGeom prst="rect">
            <a:avLst/>
          </a:prstGeom>
          <a:noFill/>
        </p:spPr>
        <p:txBody>
          <a:bodyPr wrap="square" rtlCol="0">
            <a:spAutoFit/>
          </a:bodyPr>
          <a:lstStyle/>
          <a:p>
            <a:r>
              <a:rPr lang="en-US" sz="2400" dirty="0">
                <a:latin typeface="Gotham Medium" panose="02000604030000020004" pitchFamily="50" charset="0"/>
              </a:rPr>
              <a:t>Malik has no current plans for the inheritance, and he expresses that he just wants it invested in the market.</a:t>
            </a:r>
          </a:p>
          <a:p>
            <a:endParaRPr lang="en-US" sz="2400" dirty="0">
              <a:latin typeface="Gotham Medium" panose="02000604030000020004" pitchFamily="50" charset="0"/>
            </a:endParaRPr>
          </a:p>
          <a:p>
            <a:r>
              <a:rPr lang="en-US" sz="2400" dirty="0">
                <a:latin typeface="Gotham Medium" panose="02000604030000020004" pitchFamily="50" charset="0"/>
              </a:rPr>
              <a:t>The Engagement Agreement </a:t>
            </a:r>
          </a:p>
          <a:p>
            <a:r>
              <a:rPr lang="en-US" sz="2400" dirty="0">
                <a:latin typeface="Gotham Medium" panose="02000604030000020004" pitchFamily="50" charset="0"/>
              </a:rPr>
              <a:t>is explicitly limited to portfolio management of the inheritance.</a:t>
            </a:r>
          </a:p>
        </p:txBody>
      </p:sp>
      <p:grpSp>
        <p:nvGrpSpPr>
          <p:cNvPr id="2" name="Group 1">
            <a:extLst>
              <a:ext uri="{FF2B5EF4-FFF2-40B4-BE49-F238E27FC236}">
                <a16:creationId xmlns:a16="http://schemas.microsoft.com/office/drawing/2014/main" id="{8B71B141-4DC6-21B5-F381-6082E789ACB2}"/>
              </a:ext>
            </a:extLst>
          </p:cNvPr>
          <p:cNvGrpSpPr/>
          <p:nvPr/>
        </p:nvGrpSpPr>
        <p:grpSpPr>
          <a:xfrm>
            <a:off x="517908" y="4681313"/>
            <a:ext cx="5260433" cy="915034"/>
            <a:chOff x="741835" y="1201124"/>
            <a:chExt cx="5260433" cy="915034"/>
          </a:xfrm>
        </p:grpSpPr>
        <p:sp>
          <p:nvSpPr>
            <p:cNvPr id="14" name="TextBox 13">
              <a:extLst>
                <a:ext uri="{FF2B5EF4-FFF2-40B4-BE49-F238E27FC236}">
                  <a16:creationId xmlns:a16="http://schemas.microsoft.com/office/drawing/2014/main" id="{4ADD5B1B-33B5-4D9B-10C7-E67763C439E5}"/>
                </a:ext>
              </a:extLst>
            </p:cNvPr>
            <p:cNvSpPr txBox="1"/>
            <p:nvPr/>
          </p:nvSpPr>
          <p:spPr>
            <a:xfrm>
              <a:off x="1558357" y="1285161"/>
              <a:ext cx="4443911"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latin typeface="Gotham" panose="02000604040000020004" pitchFamily="50" charset="0"/>
                </a:rPr>
                <a:t>	Probably not.</a:t>
              </a:r>
              <a:endParaRPr kumimoji="0" lang="en-US" sz="2400" b="0" i="0" u="none" strike="noStrike" kern="1200" cap="none" spc="0" normalizeH="0" baseline="0" noProof="0" dirty="0">
                <a:ln>
                  <a:noFill/>
                </a:ln>
                <a:effectLst/>
                <a:uLnTx/>
                <a:uFillTx/>
                <a:latin typeface="Gotham" panose="02000604040000020004" pitchFamily="50" charset="0"/>
              </a:endParaRPr>
            </a:p>
          </p:txBody>
        </p:sp>
        <p:grpSp>
          <p:nvGrpSpPr>
            <p:cNvPr id="15" name="Group 14">
              <a:extLst>
                <a:ext uri="{FF2B5EF4-FFF2-40B4-BE49-F238E27FC236}">
                  <a16:creationId xmlns:a16="http://schemas.microsoft.com/office/drawing/2014/main" id="{205C27FB-2BA6-D360-F67A-9EB309F43675}"/>
                </a:ext>
              </a:extLst>
            </p:cNvPr>
            <p:cNvGrpSpPr/>
            <p:nvPr/>
          </p:nvGrpSpPr>
          <p:grpSpPr>
            <a:xfrm>
              <a:off x="741835" y="1201124"/>
              <a:ext cx="792480" cy="811137"/>
              <a:chOff x="2893521" y="2015438"/>
              <a:chExt cx="792480" cy="811137"/>
            </a:xfrm>
          </p:grpSpPr>
          <p:grpSp>
            <p:nvGrpSpPr>
              <p:cNvPr id="16" name="Group 15">
                <a:extLst>
                  <a:ext uri="{FF2B5EF4-FFF2-40B4-BE49-F238E27FC236}">
                    <a16:creationId xmlns:a16="http://schemas.microsoft.com/office/drawing/2014/main" id="{E7A21A95-EAB8-7AA8-CD82-48F0A6C34990}"/>
                  </a:ext>
                </a:extLst>
              </p:cNvPr>
              <p:cNvGrpSpPr/>
              <p:nvPr/>
            </p:nvGrpSpPr>
            <p:grpSpPr>
              <a:xfrm>
                <a:off x="2893521" y="2034095"/>
                <a:ext cx="792480" cy="792480"/>
                <a:chOff x="2194560" y="2994963"/>
                <a:chExt cx="1219200" cy="1219200"/>
              </a:xfrm>
            </p:grpSpPr>
            <p:sp>
              <p:nvSpPr>
                <p:cNvPr id="19" name="Oval 18">
                  <a:extLst>
                    <a:ext uri="{FF2B5EF4-FFF2-40B4-BE49-F238E27FC236}">
                      <a16:creationId xmlns:a16="http://schemas.microsoft.com/office/drawing/2014/main" id="{F2D10550-351D-4B1A-C6BA-69863D2E299B}"/>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059ED1D-40D2-D222-FAAE-A8074E2D7C8A}"/>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0C1CBA2E-6573-FF78-5D21-736AB0FFE44F}"/>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21" name="Group 20">
            <a:extLst>
              <a:ext uri="{FF2B5EF4-FFF2-40B4-BE49-F238E27FC236}">
                <a16:creationId xmlns:a16="http://schemas.microsoft.com/office/drawing/2014/main" id="{61B1FF3C-956C-73FD-6C0F-1CBAB6C754A3}"/>
              </a:ext>
            </a:extLst>
          </p:cNvPr>
          <p:cNvGrpSpPr/>
          <p:nvPr/>
        </p:nvGrpSpPr>
        <p:grpSpPr>
          <a:xfrm>
            <a:off x="6284059" y="1426045"/>
            <a:ext cx="5369508" cy="732611"/>
            <a:chOff x="741835" y="1146876"/>
            <a:chExt cx="10773406" cy="772565"/>
          </a:xfrm>
        </p:grpSpPr>
        <p:sp>
          <p:nvSpPr>
            <p:cNvPr id="22" name="Rectangle 21">
              <a:extLst>
                <a:ext uri="{FF2B5EF4-FFF2-40B4-BE49-F238E27FC236}">
                  <a16:creationId xmlns:a16="http://schemas.microsoft.com/office/drawing/2014/main" id="{00045BA5-AE6C-1C13-8E9C-55C81091E98C}"/>
                </a:ext>
              </a:extLst>
            </p:cNvPr>
            <p:cNvSpPr/>
            <p:nvPr/>
          </p:nvSpPr>
          <p:spPr>
            <a:xfrm>
              <a:off x="741835" y="1146876"/>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TextBox 22">
              <a:extLst>
                <a:ext uri="{FF2B5EF4-FFF2-40B4-BE49-F238E27FC236}">
                  <a16:creationId xmlns:a16="http://schemas.microsoft.com/office/drawing/2014/main" id="{A0E57191-F2E5-57A3-E517-B57CE1E07E96}"/>
                </a:ext>
              </a:extLst>
            </p:cNvPr>
            <p:cNvSpPr txBox="1"/>
            <p:nvPr/>
          </p:nvSpPr>
          <p:spPr>
            <a:xfrm>
              <a:off x="1178495" y="1350489"/>
              <a:ext cx="9956854" cy="400110"/>
            </a:xfrm>
            <a:prstGeom prst="rect">
              <a:avLst/>
            </a:prstGeom>
            <a:noFill/>
          </p:spPr>
          <p:txBody>
            <a:bodyPr wrap="square" rtlCol="0">
              <a:spAutoFit/>
            </a:bodyPr>
            <a:lstStyle/>
            <a:p>
              <a:r>
                <a:rPr lang="en-US" sz="2000" dirty="0">
                  <a:latin typeface="Gotham" panose="02000604040000020004" pitchFamily="50" charset="0"/>
                </a:rPr>
                <a:t>Number of relevant elements</a:t>
              </a:r>
            </a:p>
          </p:txBody>
        </p:sp>
      </p:grpSp>
      <p:grpSp>
        <p:nvGrpSpPr>
          <p:cNvPr id="24" name="Group 23">
            <a:extLst>
              <a:ext uri="{FF2B5EF4-FFF2-40B4-BE49-F238E27FC236}">
                <a16:creationId xmlns:a16="http://schemas.microsoft.com/office/drawing/2014/main" id="{62A6AB50-0D98-3A4F-AF25-BBFB8BB9A0B8}"/>
              </a:ext>
            </a:extLst>
          </p:cNvPr>
          <p:cNvGrpSpPr/>
          <p:nvPr/>
        </p:nvGrpSpPr>
        <p:grpSpPr>
          <a:xfrm>
            <a:off x="6284059" y="2313746"/>
            <a:ext cx="5369508" cy="732611"/>
            <a:chOff x="741835" y="2082989"/>
            <a:chExt cx="10773406" cy="772565"/>
          </a:xfrm>
        </p:grpSpPr>
        <p:sp>
          <p:nvSpPr>
            <p:cNvPr id="25" name="Rectangle 24">
              <a:extLst>
                <a:ext uri="{FF2B5EF4-FFF2-40B4-BE49-F238E27FC236}">
                  <a16:creationId xmlns:a16="http://schemas.microsoft.com/office/drawing/2014/main" id="{150A8170-ABFD-5DE1-B3FD-AEF367553A0B}"/>
                </a:ext>
              </a:extLst>
            </p:cNvPr>
            <p:cNvSpPr/>
            <p:nvPr/>
          </p:nvSpPr>
          <p:spPr>
            <a:xfrm>
              <a:off x="741835" y="2082989"/>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Box 25">
              <a:extLst>
                <a:ext uri="{FF2B5EF4-FFF2-40B4-BE49-F238E27FC236}">
                  <a16:creationId xmlns:a16="http://schemas.microsoft.com/office/drawing/2014/main" id="{229F20F8-139F-D45F-487E-49849F1F6191}"/>
                </a:ext>
              </a:extLst>
            </p:cNvPr>
            <p:cNvSpPr txBox="1"/>
            <p:nvPr/>
          </p:nvSpPr>
          <p:spPr>
            <a:xfrm>
              <a:off x="1178495" y="2286602"/>
              <a:ext cx="9548885" cy="421931"/>
            </a:xfrm>
            <a:prstGeom prst="rect">
              <a:avLst/>
            </a:prstGeom>
            <a:noFill/>
          </p:spPr>
          <p:txBody>
            <a:bodyPr wrap="square" rtlCol="0">
              <a:spAutoFit/>
            </a:bodyPr>
            <a:lstStyle/>
            <a:p>
              <a:r>
                <a:rPr lang="en-US" sz="2000" dirty="0">
                  <a:solidFill>
                    <a:schemeClr val="bg1"/>
                  </a:solidFill>
                  <a:latin typeface="Gotham" panose="02000604040000020004" pitchFamily="50" charset="0"/>
                </a:rPr>
                <a:t>Portion and amount of assets</a:t>
              </a:r>
            </a:p>
          </p:txBody>
        </p:sp>
      </p:grpSp>
      <p:grpSp>
        <p:nvGrpSpPr>
          <p:cNvPr id="28" name="Group 27">
            <a:extLst>
              <a:ext uri="{FF2B5EF4-FFF2-40B4-BE49-F238E27FC236}">
                <a16:creationId xmlns:a16="http://schemas.microsoft.com/office/drawing/2014/main" id="{115ABA69-4521-5661-034D-3C2C6DD40B93}"/>
              </a:ext>
            </a:extLst>
          </p:cNvPr>
          <p:cNvGrpSpPr/>
          <p:nvPr/>
        </p:nvGrpSpPr>
        <p:grpSpPr>
          <a:xfrm>
            <a:off x="6284059" y="3201448"/>
            <a:ext cx="5369508" cy="732611"/>
            <a:chOff x="741835" y="3019102"/>
            <a:chExt cx="10773406" cy="772565"/>
          </a:xfrm>
        </p:grpSpPr>
        <p:sp>
          <p:nvSpPr>
            <p:cNvPr id="29" name="Rectangle 28">
              <a:extLst>
                <a:ext uri="{FF2B5EF4-FFF2-40B4-BE49-F238E27FC236}">
                  <a16:creationId xmlns:a16="http://schemas.microsoft.com/office/drawing/2014/main" id="{91E77962-4DBC-D92C-169F-DDFE2494BA5C}"/>
                </a:ext>
              </a:extLst>
            </p:cNvPr>
            <p:cNvSpPr/>
            <p:nvPr/>
          </p:nvSpPr>
          <p:spPr>
            <a:xfrm>
              <a:off x="741835" y="3019102"/>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id="{6E7C8DEE-5E5A-9634-C8E4-5FE9E135980B}"/>
                </a:ext>
              </a:extLst>
            </p:cNvPr>
            <p:cNvSpPr txBox="1"/>
            <p:nvPr/>
          </p:nvSpPr>
          <p:spPr>
            <a:xfrm>
              <a:off x="1178495" y="3173929"/>
              <a:ext cx="9548886" cy="400110"/>
            </a:xfrm>
            <a:prstGeom prst="rect">
              <a:avLst/>
            </a:prstGeom>
            <a:noFill/>
          </p:spPr>
          <p:txBody>
            <a:bodyPr wrap="square" rtlCol="0">
              <a:spAutoFit/>
            </a:bodyPr>
            <a:lstStyle/>
            <a:p>
              <a:r>
                <a:rPr lang="en-US" sz="2000" dirty="0">
                  <a:latin typeface="Gotham" panose="02000604040000020004" pitchFamily="50" charset="0"/>
                </a:rPr>
                <a:t>Length of time</a:t>
              </a:r>
            </a:p>
          </p:txBody>
        </p:sp>
      </p:grpSp>
      <p:grpSp>
        <p:nvGrpSpPr>
          <p:cNvPr id="31" name="Group 30">
            <a:extLst>
              <a:ext uri="{FF2B5EF4-FFF2-40B4-BE49-F238E27FC236}">
                <a16:creationId xmlns:a16="http://schemas.microsoft.com/office/drawing/2014/main" id="{33EE8F6D-C65B-152F-7709-0BDDAE09B000}"/>
              </a:ext>
            </a:extLst>
          </p:cNvPr>
          <p:cNvGrpSpPr/>
          <p:nvPr/>
        </p:nvGrpSpPr>
        <p:grpSpPr>
          <a:xfrm>
            <a:off x="6284059" y="4089150"/>
            <a:ext cx="5369508" cy="732611"/>
            <a:chOff x="741835" y="3955216"/>
            <a:chExt cx="10773406" cy="772565"/>
          </a:xfrm>
        </p:grpSpPr>
        <p:sp>
          <p:nvSpPr>
            <p:cNvPr id="32" name="Rectangle 31">
              <a:extLst>
                <a:ext uri="{FF2B5EF4-FFF2-40B4-BE49-F238E27FC236}">
                  <a16:creationId xmlns:a16="http://schemas.microsoft.com/office/drawing/2014/main" id="{24E2F8AD-6D60-6832-F1B9-0E6D8D21A5FA}"/>
                </a:ext>
              </a:extLst>
            </p:cNvPr>
            <p:cNvSpPr/>
            <p:nvPr/>
          </p:nvSpPr>
          <p:spPr>
            <a:xfrm>
              <a:off x="741835" y="3955216"/>
              <a:ext cx="10773406" cy="7725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TextBox 32">
              <a:extLst>
                <a:ext uri="{FF2B5EF4-FFF2-40B4-BE49-F238E27FC236}">
                  <a16:creationId xmlns:a16="http://schemas.microsoft.com/office/drawing/2014/main" id="{1DCE2B7F-3099-AAC6-BAE9-2E2615AC7E8F}"/>
                </a:ext>
              </a:extLst>
            </p:cNvPr>
            <p:cNvSpPr txBox="1"/>
            <p:nvPr/>
          </p:nvSpPr>
          <p:spPr>
            <a:xfrm>
              <a:off x="1178495" y="4110576"/>
              <a:ext cx="9548886" cy="400110"/>
            </a:xfrm>
            <a:prstGeom prst="rect">
              <a:avLst/>
            </a:prstGeom>
            <a:noFill/>
          </p:spPr>
          <p:txBody>
            <a:bodyPr wrap="square" rtlCol="0">
              <a:spAutoFit/>
            </a:bodyPr>
            <a:lstStyle/>
            <a:p>
              <a:r>
                <a:rPr lang="en-US" sz="2000" dirty="0">
                  <a:solidFill>
                    <a:schemeClr val="bg1"/>
                  </a:solidFill>
                  <a:latin typeface="Gotham" panose="02000604040000020004" pitchFamily="50" charset="0"/>
                </a:rPr>
                <a:t>Exposure to Risk</a:t>
              </a:r>
            </a:p>
          </p:txBody>
        </p:sp>
      </p:grpSp>
      <p:grpSp>
        <p:nvGrpSpPr>
          <p:cNvPr id="34" name="Group 33">
            <a:extLst>
              <a:ext uri="{FF2B5EF4-FFF2-40B4-BE49-F238E27FC236}">
                <a16:creationId xmlns:a16="http://schemas.microsoft.com/office/drawing/2014/main" id="{F9EB6062-ABB6-3AE9-8BCC-F0EC5F53E8B7}"/>
              </a:ext>
            </a:extLst>
          </p:cNvPr>
          <p:cNvGrpSpPr/>
          <p:nvPr/>
        </p:nvGrpSpPr>
        <p:grpSpPr>
          <a:xfrm>
            <a:off x="6284059" y="4976852"/>
            <a:ext cx="5369508" cy="732611"/>
            <a:chOff x="741835" y="4891329"/>
            <a:chExt cx="10773406" cy="772565"/>
          </a:xfrm>
        </p:grpSpPr>
        <p:sp>
          <p:nvSpPr>
            <p:cNvPr id="35" name="Rectangle 34">
              <a:extLst>
                <a:ext uri="{FF2B5EF4-FFF2-40B4-BE49-F238E27FC236}">
                  <a16:creationId xmlns:a16="http://schemas.microsoft.com/office/drawing/2014/main" id="{E2CE01E6-CAA5-0534-36BA-745236A5B32A}"/>
                </a:ext>
              </a:extLst>
            </p:cNvPr>
            <p:cNvSpPr/>
            <p:nvPr/>
          </p:nvSpPr>
          <p:spPr>
            <a:xfrm>
              <a:off x="741835" y="4891329"/>
              <a:ext cx="10773406" cy="772565"/>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TextBox 35">
              <a:extLst>
                <a:ext uri="{FF2B5EF4-FFF2-40B4-BE49-F238E27FC236}">
                  <a16:creationId xmlns:a16="http://schemas.microsoft.com/office/drawing/2014/main" id="{9DD2A5DF-7B3A-A575-D19E-863973F6A001}"/>
                </a:ext>
              </a:extLst>
            </p:cNvPr>
            <p:cNvSpPr txBox="1"/>
            <p:nvPr/>
          </p:nvSpPr>
          <p:spPr>
            <a:xfrm>
              <a:off x="1178495" y="5047223"/>
              <a:ext cx="9548886" cy="400110"/>
            </a:xfrm>
            <a:prstGeom prst="rect">
              <a:avLst/>
            </a:prstGeom>
            <a:noFill/>
          </p:spPr>
          <p:txBody>
            <a:bodyPr wrap="square" rtlCol="0">
              <a:spAutoFit/>
            </a:bodyPr>
            <a:lstStyle/>
            <a:p>
              <a:r>
                <a:rPr lang="en-US" sz="2000" dirty="0">
                  <a:latin typeface="Gotham" panose="02000604040000020004" pitchFamily="50" charset="0"/>
                </a:rPr>
                <a:t>Barriers to modification</a:t>
              </a:r>
            </a:p>
          </p:txBody>
        </p:sp>
      </p:grpSp>
      <p:cxnSp>
        <p:nvCxnSpPr>
          <p:cNvPr id="39" name="Straight Connector 38">
            <a:extLst>
              <a:ext uri="{FF2B5EF4-FFF2-40B4-BE49-F238E27FC236}">
                <a16:creationId xmlns:a16="http://schemas.microsoft.com/office/drawing/2014/main" id="{984C2C4B-4880-29DA-A4E5-B1CA9AED142D}"/>
              </a:ext>
            </a:extLst>
          </p:cNvPr>
          <p:cNvCxnSpPr>
            <a:cxnSpLocks/>
          </p:cNvCxnSpPr>
          <p:nvPr/>
        </p:nvCxnSpPr>
        <p:spPr>
          <a:xfrm>
            <a:off x="741835" y="2639957"/>
            <a:ext cx="4887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6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Integration Factors (2)</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0C971A9F-0BC7-8B61-61CB-F1196C7A93D1}"/>
              </a:ext>
            </a:extLst>
          </p:cNvPr>
          <p:cNvGrpSpPr/>
          <p:nvPr/>
        </p:nvGrpSpPr>
        <p:grpSpPr>
          <a:xfrm>
            <a:off x="741835" y="1950816"/>
            <a:ext cx="2944166" cy="2884182"/>
            <a:chOff x="741835" y="1950816"/>
            <a:chExt cx="2944166" cy="2884182"/>
          </a:xfrm>
        </p:grpSpPr>
        <p:sp>
          <p:nvSpPr>
            <p:cNvPr id="16" name="Oval 15">
              <a:extLst>
                <a:ext uri="{FF2B5EF4-FFF2-40B4-BE49-F238E27FC236}">
                  <a16:creationId xmlns:a16="http://schemas.microsoft.com/office/drawing/2014/main" id="{B3B43FF8-C409-4370-E530-6A5F83590174}"/>
                </a:ext>
              </a:extLst>
            </p:cNvPr>
            <p:cNvSpPr/>
            <p:nvPr/>
          </p:nvSpPr>
          <p:spPr>
            <a:xfrm>
              <a:off x="741835" y="1950816"/>
              <a:ext cx="2884182" cy="2884182"/>
            </a:xfrm>
            <a:prstGeom prst="ellipse">
              <a:avLst/>
            </a:prstGeom>
            <a:solidFill>
              <a:srgbClr val="FFCE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568CE4A-B23B-B1CF-18EA-FED549C19FC9}"/>
                </a:ext>
              </a:extLst>
            </p:cNvPr>
            <p:cNvSpPr txBox="1"/>
            <p:nvPr/>
          </p:nvSpPr>
          <p:spPr>
            <a:xfrm>
              <a:off x="1159589" y="2465053"/>
              <a:ext cx="20462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latin typeface="Gotham Light" pitchFamily="50" charset="0"/>
              </a:endParaRPr>
            </a:p>
          </p:txBody>
        </p:sp>
        <p:grpSp>
          <p:nvGrpSpPr>
            <p:cNvPr id="28" name="Group 27">
              <a:extLst>
                <a:ext uri="{FF2B5EF4-FFF2-40B4-BE49-F238E27FC236}">
                  <a16:creationId xmlns:a16="http://schemas.microsoft.com/office/drawing/2014/main" id="{E0D8B5E6-8A3B-4B3C-51D1-95665CCF8BB8}"/>
                </a:ext>
              </a:extLst>
            </p:cNvPr>
            <p:cNvGrpSpPr/>
            <p:nvPr/>
          </p:nvGrpSpPr>
          <p:grpSpPr>
            <a:xfrm>
              <a:off x="2893521" y="2015438"/>
              <a:ext cx="792480" cy="811137"/>
              <a:chOff x="2893521" y="2015438"/>
              <a:chExt cx="792480" cy="811137"/>
            </a:xfrm>
          </p:grpSpPr>
          <p:grpSp>
            <p:nvGrpSpPr>
              <p:cNvPr id="24" name="Group 23">
                <a:extLst>
                  <a:ext uri="{FF2B5EF4-FFF2-40B4-BE49-F238E27FC236}">
                    <a16:creationId xmlns:a16="http://schemas.microsoft.com/office/drawing/2014/main" id="{8B434C43-0307-E92C-C540-42A0E43E0975}"/>
                  </a:ext>
                </a:extLst>
              </p:cNvPr>
              <p:cNvGrpSpPr/>
              <p:nvPr/>
            </p:nvGrpSpPr>
            <p:grpSpPr>
              <a:xfrm>
                <a:off x="2893521" y="2034095"/>
                <a:ext cx="792480" cy="792480"/>
                <a:chOff x="2194560" y="2994963"/>
                <a:chExt cx="1219200" cy="1219200"/>
              </a:xfrm>
            </p:grpSpPr>
            <p:sp>
              <p:nvSpPr>
                <p:cNvPr id="25" name="Oval 24">
                  <a:extLst>
                    <a:ext uri="{FF2B5EF4-FFF2-40B4-BE49-F238E27FC236}">
                      <a16:creationId xmlns:a16="http://schemas.microsoft.com/office/drawing/2014/main" id="{2969ECA4-A2AB-5B1C-3427-325EF531394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925DB-AB04-D6AD-4AF3-E10030E22450}"/>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2FE88884-5E2C-87AD-849D-DFE07B15040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14" name="TextBox 13">
              <a:extLst>
                <a:ext uri="{FF2B5EF4-FFF2-40B4-BE49-F238E27FC236}">
                  <a16:creationId xmlns:a16="http://schemas.microsoft.com/office/drawing/2014/main" id="{74C24950-4CE3-7AEB-E17C-CFD5258210F2}"/>
                </a:ext>
              </a:extLst>
            </p:cNvPr>
            <p:cNvSpPr txBox="1"/>
            <p:nvPr/>
          </p:nvSpPr>
          <p:spPr>
            <a:xfrm>
              <a:off x="1159588" y="2810641"/>
              <a:ext cx="20462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Gotham" panose="02000604040000020004" pitchFamily="50" charset="0"/>
                </a:rPr>
                <a:t>Is Financial Planning required?</a:t>
              </a:r>
            </a:p>
          </p:txBody>
        </p:sp>
      </p:grpSp>
      <p:sp>
        <p:nvSpPr>
          <p:cNvPr id="15" name="TextBox 14">
            <a:extLst>
              <a:ext uri="{FF2B5EF4-FFF2-40B4-BE49-F238E27FC236}">
                <a16:creationId xmlns:a16="http://schemas.microsoft.com/office/drawing/2014/main" id="{D6B373AB-59D4-9689-E419-B6797695E001}"/>
              </a:ext>
            </a:extLst>
          </p:cNvPr>
          <p:cNvSpPr txBox="1"/>
          <p:nvPr/>
        </p:nvSpPr>
        <p:spPr>
          <a:xfrm>
            <a:off x="4476323" y="2062076"/>
            <a:ext cx="69253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Several years later, Malik gets a much larger inheritance.</a:t>
            </a:r>
            <a:r>
              <a:rPr kumimoji="0" lang="en-US" sz="2400" b="0" i="0" u="none" strike="noStrike" kern="1200" cap="none" spc="0" normalizeH="0" noProof="0" dirty="0">
                <a:ln>
                  <a:noFill/>
                </a:ln>
                <a:solidFill>
                  <a:srgbClr val="FFCE34"/>
                </a:solidFill>
                <a:effectLst/>
                <a:uLnTx/>
                <a:uFillTx/>
                <a:latin typeface="Gotham" panose="02000604040000020004" pitchFamily="50" charset="0"/>
                <a:ea typeface="+mn-ea"/>
                <a:cs typeface="+mn-cs"/>
              </a:rPr>
              <a:t>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He meets with Pedro and asks:</a:t>
            </a:r>
          </a:p>
        </p:txBody>
      </p:sp>
      <p:grpSp>
        <p:nvGrpSpPr>
          <p:cNvPr id="32" name="Group 31">
            <a:extLst>
              <a:ext uri="{FF2B5EF4-FFF2-40B4-BE49-F238E27FC236}">
                <a16:creationId xmlns:a16="http://schemas.microsoft.com/office/drawing/2014/main" id="{C1B36794-1609-272C-0C63-E1F4D26BC40B}"/>
              </a:ext>
            </a:extLst>
          </p:cNvPr>
          <p:cNvGrpSpPr/>
          <p:nvPr/>
        </p:nvGrpSpPr>
        <p:grpSpPr>
          <a:xfrm>
            <a:off x="4573314" y="2841082"/>
            <a:ext cx="6511349" cy="400110"/>
            <a:chOff x="624080" y="2997449"/>
            <a:chExt cx="6511349" cy="400110"/>
          </a:xfrm>
        </p:grpSpPr>
        <p:sp>
          <p:nvSpPr>
            <p:cNvPr id="33" name="TextBox 32">
              <a:extLst>
                <a:ext uri="{FF2B5EF4-FFF2-40B4-BE49-F238E27FC236}">
                  <a16:creationId xmlns:a16="http://schemas.microsoft.com/office/drawing/2014/main" id="{7E6C441E-3EAD-043F-6D06-D2E0A7CED8AC}"/>
                </a:ext>
              </a:extLst>
            </p:cNvPr>
            <p:cNvSpPr txBox="1"/>
            <p:nvPr/>
          </p:nvSpPr>
          <p:spPr>
            <a:xfrm>
              <a:off x="967909" y="2997449"/>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Do I have enough to buy a larger home?</a:t>
              </a:r>
            </a:p>
          </p:txBody>
        </p:sp>
        <p:grpSp>
          <p:nvGrpSpPr>
            <p:cNvPr id="34" name="Group 33">
              <a:extLst>
                <a:ext uri="{FF2B5EF4-FFF2-40B4-BE49-F238E27FC236}">
                  <a16:creationId xmlns:a16="http://schemas.microsoft.com/office/drawing/2014/main" id="{2A3BCE7A-818E-355B-0A03-D36E715A46B6}"/>
                </a:ext>
              </a:extLst>
            </p:cNvPr>
            <p:cNvGrpSpPr/>
            <p:nvPr/>
          </p:nvGrpSpPr>
          <p:grpSpPr>
            <a:xfrm>
              <a:off x="624080" y="3007459"/>
              <a:ext cx="313905" cy="313905"/>
              <a:chOff x="1181047" y="3749416"/>
              <a:chExt cx="230102" cy="230102"/>
            </a:xfrm>
            <a:solidFill>
              <a:srgbClr val="FFCE34"/>
            </a:solidFill>
          </p:grpSpPr>
          <p:sp>
            <p:nvSpPr>
              <p:cNvPr id="35" name="Freeform: Shape 34">
                <a:extLst>
                  <a:ext uri="{FF2B5EF4-FFF2-40B4-BE49-F238E27FC236}">
                    <a16:creationId xmlns:a16="http://schemas.microsoft.com/office/drawing/2014/main" id="{D6E9A767-13E5-48C5-CB58-5ED7A0818151}"/>
                  </a:ext>
                </a:extLst>
              </p:cNvPr>
              <p:cNvSpPr/>
              <p:nvPr/>
            </p:nvSpPr>
            <p:spPr>
              <a:xfrm>
                <a:off x="1212341" y="3780867"/>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36" name="Freeform: Shape 35">
                <a:extLst>
                  <a:ext uri="{FF2B5EF4-FFF2-40B4-BE49-F238E27FC236}">
                    <a16:creationId xmlns:a16="http://schemas.microsoft.com/office/drawing/2014/main" id="{E8D9B737-57E2-5BEC-7AD3-02EE16881C76}"/>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37" name="Group 36">
            <a:extLst>
              <a:ext uri="{FF2B5EF4-FFF2-40B4-BE49-F238E27FC236}">
                <a16:creationId xmlns:a16="http://schemas.microsoft.com/office/drawing/2014/main" id="{82CFC4CB-B693-2A09-7A4B-747B4066A726}"/>
              </a:ext>
            </a:extLst>
          </p:cNvPr>
          <p:cNvGrpSpPr/>
          <p:nvPr/>
        </p:nvGrpSpPr>
        <p:grpSpPr>
          <a:xfrm>
            <a:off x="4569941" y="3448417"/>
            <a:ext cx="6527143" cy="400110"/>
            <a:chOff x="624080" y="2973888"/>
            <a:chExt cx="6527143" cy="400110"/>
          </a:xfrm>
        </p:grpSpPr>
        <p:sp>
          <p:nvSpPr>
            <p:cNvPr id="38" name="TextBox 37">
              <a:extLst>
                <a:ext uri="{FF2B5EF4-FFF2-40B4-BE49-F238E27FC236}">
                  <a16:creationId xmlns:a16="http://schemas.microsoft.com/office/drawing/2014/main" id="{F74E52F4-BB79-AA94-41E0-C7784A36D1DD}"/>
                </a:ext>
              </a:extLst>
            </p:cNvPr>
            <p:cNvSpPr txBox="1"/>
            <p:nvPr/>
          </p:nvSpPr>
          <p:spPr>
            <a:xfrm>
              <a:off x="983703" y="2973888"/>
              <a:ext cx="61675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provide for my 2-year-old twins’ college? </a:t>
              </a:r>
            </a:p>
          </p:txBody>
        </p:sp>
        <p:grpSp>
          <p:nvGrpSpPr>
            <p:cNvPr id="39" name="Group 38">
              <a:extLst>
                <a:ext uri="{FF2B5EF4-FFF2-40B4-BE49-F238E27FC236}">
                  <a16:creationId xmlns:a16="http://schemas.microsoft.com/office/drawing/2014/main" id="{5255330F-831B-5CFA-C5D3-E73EB17890D3}"/>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1DBBC15E-55E3-A091-1094-8E059D014ED9}"/>
                  </a:ext>
                </a:extLst>
              </p:cNvPr>
              <p:cNvSpPr/>
              <p:nvPr/>
            </p:nvSpPr>
            <p:spPr>
              <a:xfrm>
                <a:off x="1210882" y="3779891"/>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1" name="Freeform: Shape 40">
                <a:extLst>
                  <a:ext uri="{FF2B5EF4-FFF2-40B4-BE49-F238E27FC236}">
                    <a16:creationId xmlns:a16="http://schemas.microsoft.com/office/drawing/2014/main" id="{730A8810-B18D-441B-A2F8-7E9D422F334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grpSp>
        <p:nvGrpSpPr>
          <p:cNvPr id="42" name="Group 41">
            <a:extLst>
              <a:ext uri="{FF2B5EF4-FFF2-40B4-BE49-F238E27FC236}">
                <a16:creationId xmlns:a16="http://schemas.microsoft.com/office/drawing/2014/main" id="{068EE024-88C8-507F-641C-E08ACDB4D5C3}"/>
              </a:ext>
            </a:extLst>
          </p:cNvPr>
          <p:cNvGrpSpPr/>
          <p:nvPr/>
        </p:nvGrpSpPr>
        <p:grpSpPr>
          <a:xfrm>
            <a:off x="4557520" y="3971269"/>
            <a:ext cx="6527143" cy="1015663"/>
            <a:chOff x="624080" y="2973888"/>
            <a:chExt cx="6527143" cy="1015663"/>
          </a:xfrm>
        </p:grpSpPr>
        <p:sp>
          <p:nvSpPr>
            <p:cNvPr id="43" name="TextBox 42">
              <a:extLst>
                <a:ext uri="{FF2B5EF4-FFF2-40B4-BE49-F238E27FC236}">
                  <a16:creationId xmlns:a16="http://schemas.microsoft.com/office/drawing/2014/main" id="{5A9786E4-B7BC-56FD-9D5F-5761F746035E}"/>
                </a:ext>
              </a:extLst>
            </p:cNvPr>
            <p:cNvSpPr txBox="1"/>
            <p:nvPr/>
          </p:nvSpPr>
          <p:spPr>
            <a:xfrm>
              <a:off x="983703" y="2973888"/>
              <a:ext cx="61675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Gotham Medium" panose="02000604030000020004" pitchFamily="50" charset="0"/>
                </a:rPr>
                <a:t>Can I leave my current job and begin investing my inheritance in real estate? Can you help with that?</a:t>
              </a:r>
            </a:p>
          </p:txBody>
        </p:sp>
        <p:grpSp>
          <p:nvGrpSpPr>
            <p:cNvPr id="44" name="Group 43">
              <a:extLst>
                <a:ext uri="{FF2B5EF4-FFF2-40B4-BE49-F238E27FC236}">
                  <a16:creationId xmlns:a16="http://schemas.microsoft.com/office/drawing/2014/main" id="{FEE1FACC-46C4-E0B4-B9E0-7D1A5B16B309}"/>
                </a:ext>
              </a:extLst>
            </p:cNvPr>
            <p:cNvGrpSpPr/>
            <p:nvPr/>
          </p:nvGrpSpPr>
          <p:grpSpPr>
            <a:xfrm>
              <a:off x="624080" y="3007459"/>
              <a:ext cx="313905" cy="313905"/>
              <a:chOff x="1181047" y="3749416"/>
              <a:chExt cx="230102" cy="230102"/>
            </a:xfrm>
            <a:solidFill>
              <a:srgbClr val="FFCE34"/>
            </a:solidFill>
          </p:grpSpPr>
          <p:sp>
            <p:nvSpPr>
              <p:cNvPr id="45" name="Freeform: Shape 44">
                <a:extLst>
                  <a:ext uri="{FF2B5EF4-FFF2-40B4-BE49-F238E27FC236}">
                    <a16:creationId xmlns:a16="http://schemas.microsoft.com/office/drawing/2014/main" id="{43811B7A-B2EB-53E1-FA11-64C918879BA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dirty="0">
                  <a:solidFill>
                    <a:schemeClr val="bg1"/>
                  </a:solidFill>
                </a:endParaRPr>
              </a:p>
            </p:txBody>
          </p:sp>
          <p:sp>
            <p:nvSpPr>
              <p:cNvPr id="46" name="Freeform: Shape 45">
                <a:extLst>
                  <a:ext uri="{FF2B5EF4-FFF2-40B4-BE49-F238E27FC236}">
                    <a16:creationId xmlns:a16="http://schemas.microsoft.com/office/drawing/2014/main" id="{37B764E2-44BE-5E8E-4F9F-87042F02744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bg1"/>
              </a:solidFill>
              <a:ln w="15327" cap="flat">
                <a:noFill/>
                <a:prstDash val="solid"/>
                <a:miter/>
              </a:ln>
            </p:spPr>
            <p:txBody>
              <a:bodyPr rtlCol="0" anchor="ctr"/>
              <a:lstStyle/>
              <a:p>
                <a:endParaRPr lang="en-US" dirty="0">
                  <a:solidFill>
                    <a:schemeClr val="bg1"/>
                  </a:solidFill>
                </a:endParaRPr>
              </a:p>
            </p:txBody>
          </p:sp>
        </p:grpSp>
      </p:grpSp>
      <p:sp>
        <p:nvSpPr>
          <p:cNvPr id="18" name="TextBox 17">
            <a:extLst>
              <a:ext uri="{FF2B5EF4-FFF2-40B4-BE49-F238E27FC236}">
                <a16:creationId xmlns:a16="http://schemas.microsoft.com/office/drawing/2014/main" id="{460F2FFE-BEBA-3390-2A4C-2C17EAB9A622}"/>
              </a:ext>
            </a:extLst>
          </p:cNvPr>
          <p:cNvSpPr txBox="1"/>
          <p:nvPr/>
        </p:nvSpPr>
        <p:spPr>
          <a:xfrm>
            <a:off x="4476323" y="1534130"/>
            <a:ext cx="63748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IF?</a:t>
            </a:r>
          </a:p>
        </p:txBody>
      </p:sp>
    </p:spTree>
    <p:extLst>
      <p:ext uri="{BB962C8B-B14F-4D97-AF65-F5344CB8AC3E}">
        <p14:creationId xmlns:p14="http://schemas.microsoft.com/office/powerpoint/2010/main" val="19332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Applying the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E8AAF2EF-4D7A-7075-30B4-5505CBA7C01B}"/>
              </a:ext>
            </a:extLst>
          </p:cNvPr>
          <p:cNvGrpSpPr/>
          <p:nvPr/>
        </p:nvGrpSpPr>
        <p:grpSpPr>
          <a:xfrm>
            <a:off x="757487" y="1141490"/>
            <a:ext cx="10896079" cy="369332"/>
            <a:chOff x="624080" y="2972991"/>
            <a:chExt cx="10787487" cy="369332"/>
          </a:xfrm>
        </p:grpSpPr>
        <p:sp>
          <p:nvSpPr>
            <p:cNvPr id="27" name="TextBox 26">
              <a:extLst>
                <a:ext uri="{FF2B5EF4-FFF2-40B4-BE49-F238E27FC236}">
                  <a16:creationId xmlns:a16="http://schemas.microsoft.com/office/drawing/2014/main" id="{14B9CE14-469B-BC4D-AF06-F71E87DEEE9F}"/>
                </a:ext>
              </a:extLst>
            </p:cNvPr>
            <p:cNvSpPr txBox="1"/>
            <p:nvPr/>
          </p:nvSpPr>
          <p:spPr>
            <a:xfrm>
              <a:off x="937985" y="2972991"/>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Pedro is providing Financial Advice that requires Financial Planning. </a:t>
              </a:r>
            </a:p>
          </p:txBody>
        </p:sp>
        <p:grpSp>
          <p:nvGrpSpPr>
            <p:cNvPr id="37" name="Group 36">
              <a:extLst>
                <a:ext uri="{FF2B5EF4-FFF2-40B4-BE49-F238E27FC236}">
                  <a16:creationId xmlns:a16="http://schemas.microsoft.com/office/drawing/2014/main" id="{167902A6-6C7F-184E-42DA-99EFE1A90587}"/>
                </a:ext>
              </a:extLst>
            </p:cNvPr>
            <p:cNvGrpSpPr/>
            <p:nvPr/>
          </p:nvGrpSpPr>
          <p:grpSpPr>
            <a:xfrm>
              <a:off x="624080" y="3007459"/>
              <a:ext cx="313905" cy="313905"/>
              <a:chOff x="1181047" y="3749416"/>
              <a:chExt cx="230102" cy="230102"/>
            </a:xfrm>
            <a:solidFill>
              <a:srgbClr val="FFCE34"/>
            </a:solidFill>
          </p:grpSpPr>
          <p:sp>
            <p:nvSpPr>
              <p:cNvPr id="38" name="Freeform: Shape 37">
                <a:extLst>
                  <a:ext uri="{FF2B5EF4-FFF2-40B4-BE49-F238E27FC236}">
                    <a16:creationId xmlns:a16="http://schemas.microsoft.com/office/drawing/2014/main" id="{ACB7B013-C051-CECF-89B9-85FDEFE7274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D17E19F-AAC5-C6BD-52A8-B708AEEB8EF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86E983F0-018B-957A-CDA3-EF2673BB6EA6}"/>
              </a:ext>
            </a:extLst>
          </p:cNvPr>
          <p:cNvGrpSpPr/>
          <p:nvPr/>
        </p:nvGrpSpPr>
        <p:grpSpPr>
          <a:xfrm>
            <a:off x="757487" y="1714737"/>
            <a:ext cx="10896079" cy="369332"/>
            <a:chOff x="624080" y="2972991"/>
            <a:chExt cx="10787487" cy="369332"/>
          </a:xfrm>
        </p:grpSpPr>
        <p:sp>
          <p:nvSpPr>
            <p:cNvPr id="42" name="TextBox 41">
              <a:extLst>
                <a:ext uri="{FF2B5EF4-FFF2-40B4-BE49-F238E27FC236}">
                  <a16:creationId xmlns:a16="http://schemas.microsoft.com/office/drawing/2014/main" id="{5E43E877-D75A-665C-1599-EB634EB5C707}"/>
                </a:ext>
              </a:extLst>
            </p:cNvPr>
            <p:cNvSpPr txBox="1"/>
            <p:nvPr/>
          </p:nvSpPr>
          <p:spPr>
            <a:xfrm>
              <a:off x="937985" y="2972991"/>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These integration factors favor Financial Planning:</a:t>
              </a:r>
            </a:p>
          </p:txBody>
        </p:sp>
        <p:grpSp>
          <p:nvGrpSpPr>
            <p:cNvPr id="43" name="Group 42">
              <a:extLst>
                <a:ext uri="{FF2B5EF4-FFF2-40B4-BE49-F238E27FC236}">
                  <a16:creationId xmlns:a16="http://schemas.microsoft.com/office/drawing/2014/main" id="{7723DB95-628E-0AAF-EFA2-3109EA0DB890}"/>
                </a:ext>
              </a:extLst>
            </p:cNvPr>
            <p:cNvGrpSpPr/>
            <p:nvPr/>
          </p:nvGrpSpPr>
          <p:grpSpPr>
            <a:xfrm>
              <a:off x="624080" y="3007459"/>
              <a:ext cx="313905" cy="313905"/>
              <a:chOff x="1181047" y="3749416"/>
              <a:chExt cx="230102" cy="230102"/>
            </a:xfrm>
            <a:solidFill>
              <a:srgbClr val="FFCE34"/>
            </a:solidFill>
          </p:grpSpPr>
          <p:sp>
            <p:nvSpPr>
              <p:cNvPr id="44" name="Freeform: Shape 43">
                <a:extLst>
                  <a:ext uri="{FF2B5EF4-FFF2-40B4-BE49-F238E27FC236}">
                    <a16:creationId xmlns:a16="http://schemas.microsoft.com/office/drawing/2014/main" id="{07CBDBF2-D0EB-6DB7-2803-095060D8A6B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027028C-FE0D-A5DB-355D-EB4F1DB75C0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6" name="Group 45">
            <a:extLst>
              <a:ext uri="{FF2B5EF4-FFF2-40B4-BE49-F238E27FC236}">
                <a16:creationId xmlns:a16="http://schemas.microsoft.com/office/drawing/2014/main" id="{008A7D15-EAD5-A047-C825-D760A83F0F90}"/>
              </a:ext>
            </a:extLst>
          </p:cNvPr>
          <p:cNvGrpSpPr/>
          <p:nvPr/>
        </p:nvGrpSpPr>
        <p:grpSpPr>
          <a:xfrm>
            <a:off x="1291991" y="2129720"/>
            <a:ext cx="9926993" cy="369332"/>
            <a:chOff x="624080" y="2861247"/>
            <a:chExt cx="15613547" cy="586749"/>
          </a:xfrm>
        </p:grpSpPr>
        <p:sp>
          <p:nvSpPr>
            <p:cNvPr id="47" name="TextBox 46">
              <a:extLst>
                <a:ext uri="{FF2B5EF4-FFF2-40B4-BE49-F238E27FC236}">
                  <a16:creationId xmlns:a16="http://schemas.microsoft.com/office/drawing/2014/main" id="{C5C59C4A-2640-2A44-5DD2-9C4A02F2F2F2}"/>
                </a:ext>
              </a:extLst>
            </p:cNvPr>
            <p:cNvSpPr txBox="1"/>
            <p:nvPr/>
          </p:nvSpPr>
          <p:spPr>
            <a:xfrm>
              <a:off x="937984" y="2861247"/>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Number of elements: </a:t>
              </a:r>
              <a:r>
                <a:rPr kumimoji="0" lang="en-US" b="0" i="0" u="none" strike="noStrike" kern="1200" cap="none" spc="0" normalizeH="0" baseline="0" noProof="0" dirty="0">
                  <a:ln>
                    <a:noFill/>
                  </a:ln>
                  <a:solidFill>
                    <a:prstClr val="black"/>
                  </a:solidFill>
                  <a:effectLst/>
                  <a:uLnTx/>
                  <a:uFillTx/>
                  <a:latin typeface="Gotham Book" panose="02000604040000020004" pitchFamily="50" charset="0"/>
                </a:rPr>
                <a:t>work, home, education, investments, retirement </a:t>
              </a:r>
            </a:p>
          </p:txBody>
        </p:sp>
        <p:grpSp>
          <p:nvGrpSpPr>
            <p:cNvPr id="48" name="Group 47">
              <a:extLst>
                <a:ext uri="{FF2B5EF4-FFF2-40B4-BE49-F238E27FC236}">
                  <a16:creationId xmlns:a16="http://schemas.microsoft.com/office/drawing/2014/main" id="{6756AF27-BFCC-A8C3-FC75-5E6FD806B474}"/>
                </a:ext>
              </a:extLst>
            </p:cNvPr>
            <p:cNvGrpSpPr/>
            <p:nvPr/>
          </p:nvGrpSpPr>
          <p:grpSpPr>
            <a:xfrm>
              <a:off x="624080" y="3007459"/>
              <a:ext cx="313905" cy="313905"/>
              <a:chOff x="1181047" y="3749416"/>
              <a:chExt cx="230102" cy="230102"/>
            </a:xfrm>
            <a:solidFill>
              <a:srgbClr val="FFCE34"/>
            </a:solidFill>
          </p:grpSpPr>
          <p:sp>
            <p:nvSpPr>
              <p:cNvPr id="49" name="Freeform: Shape 48">
                <a:extLst>
                  <a:ext uri="{FF2B5EF4-FFF2-40B4-BE49-F238E27FC236}">
                    <a16:creationId xmlns:a16="http://schemas.microsoft.com/office/drawing/2014/main" id="{0F1F11EB-FACF-50C6-CD17-7D5A0455D86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6C0427-4D47-0BA1-7550-4B6D5A2F7E5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1" name="Group 50">
            <a:extLst>
              <a:ext uri="{FF2B5EF4-FFF2-40B4-BE49-F238E27FC236}">
                <a16:creationId xmlns:a16="http://schemas.microsoft.com/office/drawing/2014/main" id="{2D552B9F-04A1-8033-E3C2-BC2CACEC9940}"/>
              </a:ext>
            </a:extLst>
          </p:cNvPr>
          <p:cNvGrpSpPr/>
          <p:nvPr/>
        </p:nvGrpSpPr>
        <p:grpSpPr>
          <a:xfrm>
            <a:off x="1291991" y="2583778"/>
            <a:ext cx="9926993" cy="369332"/>
            <a:chOff x="624080" y="2861247"/>
            <a:chExt cx="15613547" cy="586749"/>
          </a:xfrm>
        </p:grpSpPr>
        <p:sp>
          <p:nvSpPr>
            <p:cNvPr id="52" name="TextBox 51">
              <a:extLst>
                <a:ext uri="{FF2B5EF4-FFF2-40B4-BE49-F238E27FC236}">
                  <a16:creationId xmlns:a16="http://schemas.microsoft.com/office/drawing/2014/main" id="{4BBBB671-7001-5A1B-983A-32AE23194B42}"/>
                </a:ext>
              </a:extLst>
            </p:cNvPr>
            <p:cNvSpPr txBox="1"/>
            <p:nvPr/>
          </p:nvSpPr>
          <p:spPr>
            <a:xfrm>
              <a:off x="937984" y="2861247"/>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Length of time: </a:t>
              </a:r>
              <a:r>
                <a:rPr kumimoji="0" lang="en-US" b="0" i="0" u="none" strike="noStrike" kern="1200" cap="none" spc="0" normalizeH="0" baseline="0" noProof="0" dirty="0">
                  <a:ln>
                    <a:noFill/>
                  </a:ln>
                  <a:solidFill>
                    <a:prstClr val="black"/>
                  </a:solidFill>
                  <a:effectLst/>
                  <a:uLnTx/>
                  <a:uFillTx/>
                  <a:latin typeface="Gotham Light" pitchFamily="50" charset="0"/>
                </a:rPr>
                <a:t>early retirement and long-term college planning</a:t>
              </a:r>
            </a:p>
          </p:txBody>
        </p:sp>
        <p:grpSp>
          <p:nvGrpSpPr>
            <p:cNvPr id="53" name="Group 52">
              <a:extLst>
                <a:ext uri="{FF2B5EF4-FFF2-40B4-BE49-F238E27FC236}">
                  <a16:creationId xmlns:a16="http://schemas.microsoft.com/office/drawing/2014/main" id="{ED532C67-191E-F660-F119-7B2B445C0D0F}"/>
                </a:ext>
              </a:extLst>
            </p:cNvPr>
            <p:cNvGrpSpPr/>
            <p:nvPr/>
          </p:nvGrpSpPr>
          <p:grpSpPr>
            <a:xfrm>
              <a:off x="624080" y="3007459"/>
              <a:ext cx="313905" cy="313905"/>
              <a:chOff x="1181047" y="3749416"/>
              <a:chExt cx="230102" cy="230102"/>
            </a:xfrm>
            <a:solidFill>
              <a:srgbClr val="FFCE34"/>
            </a:solidFill>
          </p:grpSpPr>
          <p:sp>
            <p:nvSpPr>
              <p:cNvPr id="54" name="Freeform: Shape 53">
                <a:extLst>
                  <a:ext uri="{FF2B5EF4-FFF2-40B4-BE49-F238E27FC236}">
                    <a16:creationId xmlns:a16="http://schemas.microsoft.com/office/drawing/2014/main" id="{2F05942F-32CF-F0A6-41F1-5F003D8FAE7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EDFB775-0989-F525-07BD-1F7C30DD044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6" name="Group 55">
            <a:extLst>
              <a:ext uri="{FF2B5EF4-FFF2-40B4-BE49-F238E27FC236}">
                <a16:creationId xmlns:a16="http://schemas.microsoft.com/office/drawing/2014/main" id="{C8CC6178-F43F-AAD1-41B3-69C2E0269C7F}"/>
              </a:ext>
            </a:extLst>
          </p:cNvPr>
          <p:cNvGrpSpPr/>
          <p:nvPr/>
        </p:nvGrpSpPr>
        <p:grpSpPr>
          <a:xfrm>
            <a:off x="1291991" y="3037836"/>
            <a:ext cx="9926993" cy="646331"/>
            <a:chOff x="624080" y="2861247"/>
            <a:chExt cx="15613547" cy="1026811"/>
          </a:xfrm>
        </p:grpSpPr>
        <p:sp>
          <p:nvSpPr>
            <p:cNvPr id="57" name="TextBox 56">
              <a:extLst>
                <a:ext uri="{FF2B5EF4-FFF2-40B4-BE49-F238E27FC236}">
                  <a16:creationId xmlns:a16="http://schemas.microsoft.com/office/drawing/2014/main" id="{C9DFA9E3-D983-EFA7-8687-7B33B80A7FD4}"/>
                </a:ext>
              </a:extLst>
            </p:cNvPr>
            <p:cNvSpPr txBox="1"/>
            <p:nvPr/>
          </p:nvSpPr>
          <p:spPr>
            <a:xfrm>
              <a:off x="937984" y="2861247"/>
              <a:ext cx="15299643" cy="10268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Exposure to risk and Barriers to Modifying the Actions after implementing the Financial Advice: </a:t>
              </a:r>
            </a:p>
          </p:txBody>
        </p:sp>
        <p:grpSp>
          <p:nvGrpSpPr>
            <p:cNvPr id="58" name="Group 57">
              <a:extLst>
                <a:ext uri="{FF2B5EF4-FFF2-40B4-BE49-F238E27FC236}">
                  <a16:creationId xmlns:a16="http://schemas.microsoft.com/office/drawing/2014/main" id="{796D7CEC-B86E-A086-6DE1-E62B3C4EE9DF}"/>
                </a:ext>
              </a:extLst>
            </p:cNvPr>
            <p:cNvGrpSpPr/>
            <p:nvPr/>
          </p:nvGrpSpPr>
          <p:grpSpPr>
            <a:xfrm>
              <a:off x="624080" y="3007459"/>
              <a:ext cx="313905" cy="313905"/>
              <a:chOff x="1181047" y="3749416"/>
              <a:chExt cx="230102" cy="230102"/>
            </a:xfrm>
            <a:solidFill>
              <a:srgbClr val="FFCE34"/>
            </a:solidFill>
          </p:grpSpPr>
          <p:sp>
            <p:nvSpPr>
              <p:cNvPr id="59" name="Freeform: Shape 58">
                <a:extLst>
                  <a:ext uri="{FF2B5EF4-FFF2-40B4-BE49-F238E27FC236}">
                    <a16:creationId xmlns:a16="http://schemas.microsoft.com/office/drawing/2014/main" id="{39B3A8E7-BCA8-2924-9A22-4DD1B76C3D6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295C745-303D-5BB0-2619-F95EF139362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
        <p:nvSpPr>
          <p:cNvPr id="62" name="TextBox 61">
            <a:extLst>
              <a:ext uri="{FF2B5EF4-FFF2-40B4-BE49-F238E27FC236}">
                <a16:creationId xmlns:a16="http://schemas.microsoft.com/office/drawing/2014/main" id="{35242886-CB18-C7C7-B98E-5717856B188D}"/>
              </a:ext>
            </a:extLst>
          </p:cNvPr>
          <p:cNvSpPr txBox="1"/>
          <p:nvPr/>
        </p:nvSpPr>
        <p:spPr>
          <a:xfrm>
            <a:off x="1452186" y="3684167"/>
            <a:ext cx="972741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Investments might include illiquid assets (real estate).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Actions might include a 529 plan, which is tax-advantaged and therefore has conditions for withdrawal.</a:t>
            </a:r>
          </a:p>
        </p:txBody>
      </p:sp>
      <p:grpSp>
        <p:nvGrpSpPr>
          <p:cNvPr id="67" name="Group 66">
            <a:extLst>
              <a:ext uri="{FF2B5EF4-FFF2-40B4-BE49-F238E27FC236}">
                <a16:creationId xmlns:a16="http://schemas.microsoft.com/office/drawing/2014/main" id="{B9C3EB7A-1CA3-3895-818B-5DCDF86AED63}"/>
              </a:ext>
            </a:extLst>
          </p:cNvPr>
          <p:cNvGrpSpPr/>
          <p:nvPr/>
        </p:nvGrpSpPr>
        <p:grpSpPr>
          <a:xfrm>
            <a:off x="757487" y="4681383"/>
            <a:ext cx="10896079" cy="369332"/>
            <a:chOff x="624080" y="2990576"/>
            <a:chExt cx="10787487" cy="369332"/>
          </a:xfrm>
        </p:grpSpPr>
        <p:sp>
          <p:nvSpPr>
            <p:cNvPr id="68" name="TextBox 67">
              <a:extLst>
                <a:ext uri="{FF2B5EF4-FFF2-40B4-BE49-F238E27FC236}">
                  <a16:creationId xmlns:a16="http://schemas.microsoft.com/office/drawing/2014/main" id="{E350D8B6-0818-A6DB-BAE2-766710D25FAC}"/>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The changed circumstances indicate that the Financial Advice requires Financial Planning.</a:t>
              </a:r>
            </a:p>
          </p:txBody>
        </p:sp>
        <p:grpSp>
          <p:nvGrpSpPr>
            <p:cNvPr id="69" name="Group 68">
              <a:extLst>
                <a:ext uri="{FF2B5EF4-FFF2-40B4-BE49-F238E27FC236}">
                  <a16:creationId xmlns:a16="http://schemas.microsoft.com/office/drawing/2014/main" id="{8531E081-606D-4F4D-7962-43D11A776CCA}"/>
                </a:ext>
              </a:extLst>
            </p:cNvPr>
            <p:cNvGrpSpPr/>
            <p:nvPr/>
          </p:nvGrpSpPr>
          <p:grpSpPr>
            <a:xfrm>
              <a:off x="624080" y="3007459"/>
              <a:ext cx="313905" cy="313905"/>
              <a:chOff x="1181047" y="3749416"/>
              <a:chExt cx="230102" cy="230102"/>
            </a:xfrm>
            <a:solidFill>
              <a:srgbClr val="FFCE34"/>
            </a:solidFill>
          </p:grpSpPr>
          <p:sp>
            <p:nvSpPr>
              <p:cNvPr id="70" name="Freeform: Shape 69">
                <a:extLst>
                  <a:ext uri="{FF2B5EF4-FFF2-40B4-BE49-F238E27FC236}">
                    <a16:creationId xmlns:a16="http://schemas.microsoft.com/office/drawing/2014/main" id="{9E2C2604-4E16-69E2-31CD-86AB4F4A945F}"/>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0BE3B57-9223-F166-9A93-A892CDE71FD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8046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1000"/>
                                        <p:tgtEl>
                                          <p:spTgt spid="62"/>
                                        </p:tgtEl>
                                      </p:cBhvr>
                                    </p:animEffect>
                                    <p:anim calcmode="lin" valueType="num">
                                      <p:cBhvr>
                                        <p:cTn id="41" dur="1000" fill="hold"/>
                                        <p:tgtEl>
                                          <p:spTgt spid="62"/>
                                        </p:tgtEl>
                                        <p:attrNameLst>
                                          <p:attrName>ppt_x</p:attrName>
                                        </p:attrNameLst>
                                      </p:cBhvr>
                                      <p:tavLst>
                                        <p:tav tm="0">
                                          <p:val>
                                            <p:strVal val="#ppt_x"/>
                                          </p:val>
                                        </p:tav>
                                        <p:tav tm="100000">
                                          <p:val>
                                            <p:strVal val="#ppt_x"/>
                                          </p:val>
                                        </p:tav>
                                      </p:tavLst>
                                    </p:anim>
                                    <p:anim calcmode="lin" valueType="num">
                                      <p:cBhvr>
                                        <p:cTn id="4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1000"/>
                                        <p:tgtEl>
                                          <p:spTgt spid="67"/>
                                        </p:tgtEl>
                                      </p:cBhvr>
                                    </p:animEffect>
                                    <p:anim calcmode="lin" valueType="num">
                                      <p:cBhvr>
                                        <p:cTn id="48" dur="1000" fill="hold"/>
                                        <p:tgtEl>
                                          <p:spTgt spid="67"/>
                                        </p:tgtEl>
                                        <p:attrNameLst>
                                          <p:attrName>ppt_x</p:attrName>
                                        </p:attrNameLst>
                                      </p:cBhvr>
                                      <p:tavLst>
                                        <p:tav tm="0">
                                          <p:val>
                                            <p:strVal val="#ppt_x"/>
                                          </p:val>
                                        </p:tav>
                                        <p:tav tm="100000">
                                          <p:val>
                                            <p:strVal val="#ppt_x"/>
                                          </p:val>
                                        </p:tav>
                                      </p:tavLst>
                                    </p:anim>
                                    <p:anim calcmode="lin" valueType="num">
                                      <p:cBhvr>
                                        <p:cTn id="4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2" name="Group 1">
            <a:extLst>
              <a:ext uri="{FF2B5EF4-FFF2-40B4-BE49-F238E27FC236}">
                <a16:creationId xmlns:a16="http://schemas.microsoft.com/office/drawing/2014/main" id="{C66463FF-D7AE-69A4-5229-B2950BD0AA0D}"/>
              </a:ext>
            </a:extLst>
          </p:cNvPr>
          <p:cNvGrpSpPr/>
          <p:nvPr/>
        </p:nvGrpSpPr>
        <p:grpSpPr>
          <a:xfrm>
            <a:off x="538434" y="329824"/>
            <a:ext cx="8038185" cy="702700"/>
            <a:chOff x="517908" y="395066"/>
            <a:chExt cx="8038185" cy="702700"/>
          </a:xfrm>
        </p:grpSpPr>
        <p:sp>
          <p:nvSpPr>
            <p:cNvPr id="3" name="TextBox 2">
              <a:extLst>
                <a:ext uri="{FF2B5EF4-FFF2-40B4-BE49-F238E27FC236}">
                  <a16:creationId xmlns:a16="http://schemas.microsoft.com/office/drawing/2014/main" id="{7315A617-F182-329D-C21D-999D523A26C0}"/>
                </a:ext>
              </a:extLst>
            </p:cNvPr>
            <p:cNvSpPr txBox="1"/>
            <p:nvPr/>
          </p:nvSpPr>
          <p:spPr>
            <a:xfrm>
              <a:off x="741835" y="512991"/>
              <a:ext cx="7814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Next Steps</a:t>
              </a:r>
            </a:p>
          </p:txBody>
        </p:sp>
        <p:grpSp>
          <p:nvGrpSpPr>
            <p:cNvPr id="14" name="Group 13">
              <a:extLst>
                <a:ext uri="{FF2B5EF4-FFF2-40B4-BE49-F238E27FC236}">
                  <a16:creationId xmlns:a16="http://schemas.microsoft.com/office/drawing/2014/main" id="{DD689340-C754-FCE2-1E7A-A4C302276488}"/>
                </a:ext>
              </a:extLst>
            </p:cNvPr>
            <p:cNvGrpSpPr/>
            <p:nvPr/>
          </p:nvGrpSpPr>
          <p:grpSpPr>
            <a:xfrm>
              <a:off x="517908" y="395066"/>
              <a:ext cx="479157" cy="479155"/>
              <a:chOff x="668212" y="3077308"/>
              <a:chExt cx="2732655" cy="2732644"/>
            </a:xfrm>
          </p:grpSpPr>
          <p:sp>
            <p:nvSpPr>
              <p:cNvPr id="15" name="Rectangle 14">
                <a:extLst>
                  <a:ext uri="{FF2B5EF4-FFF2-40B4-BE49-F238E27FC236}">
                    <a16:creationId xmlns:a16="http://schemas.microsoft.com/office/drawing/2014/main" id="{3DD3E879-4789-B1CC-0DDD-EA6F25117FF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D3F0AB-1892-AB73-E0FC-B57641293DCA}"/>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4" name="Group 73">
            <a:extLst>
              <a:ext uri="{FF2B5EF4-FFF2-40B4-BE49-F238E27FC236}">
                <a16:creationId xmlns:a16="http://schemas.microsoft.com/office/drawing/2014/main" id="{A67D8003-28A8-2BB0-1546-5526F449DE67}"/>
              </a:ext>
            </a:extLst>
          </p:cNvPr>
          <p:cNvGrpSpPr/>
          <p:nvPr/>
        </p:nvGrpSpPr>
        <p:grpSpPr>
          <a:xfrm>
            <a:off x="538433" y="1099266"/>
            <a:ext cx="11063755" cy="1146032"/>
            <a:chOff x="538433" y="1099266"/>
            <a:chExt cx="11063755" cy="1146032"/>
          </a:xfrm>
        </p:grpSpPr>
        <p:sp>
          <p:nvSpPr>
            <p:cNvPr id="19" name="Rectangle 18">
              <a:extLst>
                <a:ext uri="{FF2B5EF4-FFF2-40B4-BE49-F238E27FC236}">
                  <a16:creationId xmlns:a16="http://schemas.microsoft.com/office/drawing/2014/main" id="{7DFD3668-22ED-139F-47D3-43C62310E786}"/>
                </a:ext>
              </a:extLst>
            </p:cNvPr>
            <p:cNvSpPr/>
            <p:nvPr/>
          </p:nvSpPr>
          <p:spPr>
            <a:xfrm>
              <a:off x="538433" y="1099266"/>
              <a:ext cx="11063755" cy="11460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7BD4859-5809-8AE4-BB63-9BB5A91B4348}"/>
                </a:ext>
              </a:extLst>
            </p:cNvPr>
            <p:cNvSpPr txBox="1"/>
            <p:nvPr/>
          </p:nvSpPr>
          <p:spPr>
            <a:xfrm>
              <a:off x="1711383" y="1375593"/>
              <a:ext cx="7145796" cy="523220"/>
            </a:xfrm>
            <a:prstGeom prst="rect">
              <a:avLst/>
            </a:prstGeom>
            <a:noFill/>
          </p:spPr>
          <p:txBody>
            <a:bodyPr wrap="square" rtlCol="0">
              <a:spAutoFit/>
            </a:bodyPr>
            <a:lstStyle/>
            <a:p>
              <a:r>
                <a:rPr lang="en-US" sz="2800" dirty="0">
                  <a:solidFill>
                    <a:srgbClr val="FFCE34"/>
                  </a:solidFill>
                  <a:latin typeface="Gotham" panose="02000604040000020004" pitchFamily="50" charset="0"/>
                </a:rPr>
                <a:t>What does Pedro need to do now?</a:t>
              </a:r>
            </a:p>
          </p:txBody>
        </p:sp>
        <p:grpSp>
          <p:nvGrpSpPr>
            <p:cNvPr id="28" name="Group 27">
              <a:extLst>
                <a:ext uri="{FF2B5EF4-FFF2-40B4-BE49-F238E27FC236}">
                  <a16:creationId xmlns:a16="http://schemas.microsoft.com/office/drawing/2014/main" id="{A956A2E5-A045-64AD-46F0-AC9209B41589}"/>
                </a:ext>
              </a:extLst>
            </p:cNvPr>
            <p:cNvGrpSpPr/>
            <p:nvPr/>
          </p:nvGrpSpPr>
          <p:grpSpPr>
            <a:xfrm>
              <a:off x="829481" y="1240869"/>
              <a:ext cx="792480" cy="811137"/>
              <a:chOff x="2893521" y="2015438"/>
              <a:chExt cx="792480" cy="811137"/>
            </a:xfrm>
          </p:grpSpPr>
          <p:grpSp>
            <p:nvGrpSpPr>
              <p:cNvPr id="30" name="Group 29">
                <a:extLst>
                  <a:ext uri="{FF2B5EF4-FFF2-40B4-BE49-F238E27FC236}">
                    <a16:creationId xmlns:a16="http://schemas.microsoft.com/office/drawing/2014/main" id="{978089DC-FC38-908E-CCA9-DE06B510855A}"/>
                  </a:ext>
                </a:extLst>
              </p:cNvPr>
              <p:cNvGrpSpPr/>
              <p:nvPr/>
            </p:nvGrpSpPr>
            <p:grpSpPr>
              <a:xfrm>
                <a:off x="2893521" y="2034095"/>
                <a:ext cx="792480" cy="792480"/>
                <a:chOff x="2194560" y="2994963"/>
                <a:chExt cx="1219200" cy="1219200"/>
              </a:xfrm>
            </p:grpSpPr>
            <p:sp>
              <p:nvSpPr>
                <p:cNvPr id="33" name="Oval 32">
                  <a:extLst>
                    <a:ext uri="{FF2B5EF4-FFF2-40B4-BE49-F238E27FC236}">
                      <a16:creationId xmlns:a16="http://schemas.microsoft.com/office/drawing/2014/main" id="{2750942E-4FCD-BC32-17A8-DF3F1C3E981F}"/>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D9AC95-1CE7-BB3D-58E7-80AC8E04EACB}"/>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D6518522-F615-4BBC-1A2D-C793F1049826}"/>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35" name="Group 34">
            <a:extLst>
              <a:ext uri="{FF2B5EF4-FFF2-40B4-BE49-F238E27FC236}">
                <a16:creationId xmlns:a16="http://schemas.microsoft.com/office/drawing/2014/main" id="{901F7A87-83C4-9F5B-2295-9672610E5DBE}"/>
              </a:ext>
            </a:extLst>
          </p:cNvPr>
          <p:cNvGrpSpPr/>
          <p:nvPr/>
        </p:nvGrpSpPr>
        <p:grpSpPr>
          <a:xfrm>
            <a:off x="829481" y="2449796"/>
            <a:ext cx="10896079" cy="369332"/>
            <a:chOff x="624080" y="2990576"/>
            <a:chExt cx="10787487" cy="369332"/>
          </a:xfrm>
        </p:grpSpPr>
        <p:sp>
          <p:nvSpPr>
            <p:cNvPr id="38" name="TextBox 37">
              <a:extLst>
                <a:ext uri="{FF2B5EF4-FFF2-40B4-BE49-F238E27FC236}">
                  <a16:creationId xmlns:a16="http://schemas.microsoft.com/office/drawing/2014/main" id="{4A7BC1D9-9C0E-EF20-2C7A-BC927F3C2C83}"/>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Provide, in writing, the Terms of Engagement, including:</a:t>
              </a:r>
            </a:p>
          </p:txBody>
        </p:sp>
        <p:grpSp>
          <p:nvGrpSpPr>
            <p:cNvPr id="39" name="Group 38">
              <a:extLst>
                <a:ext uri="{FF2B5EF4-FFF2-40B4-BE49-F238E27FC236}">
                  <a16:creationId xmlns:a16="http://schemas.microsoft.com/office/drawing/2014/main" id="{3A05F6F5-9A6A-1DB2-9EBE-13221A2EBCCC}"/>
                </a:ext>
              </a:extLst>
            </p:cNvPr>
            <p:cNvGrpSpPr/>
            <p:nvPr/>
          </p:nvGrpSpPr>
          <p:grpSpPr>
            <a:xfrm>
              <a:off x="624080" y="3007459"/>
              <a:ext cx="313905" cy="313905"/>
              <a:chOff x="1181047" y="3749416"/>
              <a:chExt cx="230102" cy="230102"/>
            </a:xfrm>
            <a:solidFill>
              <a:srgbClr val="FFCE34"/>
            </a:solidFill>
          </p:grpSpPr>
          <p:sp>
            <p:nvSpPr>
              <p:cNvPr id="40" name="Freeform: Shape 39">
                <a:extLst>
                  <a:ext uri="{FF2B5EF4-FFF2-40B4-BE49-F238E27FC236}">
                    <a16:creationId xmlns:a16="http://schemas.microsoft.com/office/drawing/2014/main" id="{42BF0D4C-737A-BC97-06CE-175BEC11731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8A80868-C361-2600-E322-4B8FB39ECE9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7" name="Group 46">
            <a:extLst>
              <a:ext uri="{FF2B5EF4-FFF2-40B4-BE49-F238E27FC236}">
                <a16:creationId xmlns:a16="http://schemas.microsoft.com/office/drawing/2014/main" id="{7719B591-B5AF-61A9-D96D-9A8A5CECA638}"/>
              </a:ext>
            </a:extLst>
          </p:cNvPr>
          <p:cNvGrpSpPr/>
          <p:nvPr/>
        </p:nvGrpSpPr>
        <p:grpSpPr>
          <a:xfrm>
            <a:off x="1225720" y="2881129"/>
            <a:ext cx="9926993" cy="895225"/>
            <a:chOff x="624080" y="2889184"/>
            <a:chExt cx="15613547" cy="1422221"/>
          </a:xfrm>
        </p:grpSpPr>
        <p:sp>
          <p:nvSpPr>
            <p:cNvPr id="48" name="TextBox 47">
              <a:extLst>
                <a:ext uri="{FF2B5EF4-FFF2-40B4-BE49-F238E27FC236}">
                  <a16:creationId xmlns:a16="http://schemas.microsoft.com/office/drawing/2014/main" id="{A397728F-0A0D-7373-0906-A4422D157F5C}"/>
                </a:ext>
              </a:extLst>
            </p:cNvPr>
            <p:cNvSpPr txBox="1"/>
            <p:nvPr/>
          </p:nvSpPr>
          <p:spPr>
            <a:xfrm>
              <a:off x="937984" y="2889184"/>
              <a:ext cx="15299643" cy="5867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Scope of Engagement</a:t>
              </a:r>
            </a:p>
          </p:txBody>
        </p:sp>
        <p:grpSp>
          <p:nvGrpSpPr>
            <p:cNvPr id="49" name="Group 48">
              <a:extLst>
                <a:ext uri="{FF2B5EF4-FFF2-40B4-BE49-F238E27FC236}">
                  <a16:creationId xmlns:a16="http://schemas.microsoft.com/office/drawing/2014/main" id="{B2F6D8C1-9C17-41FB-74A0-602993A8C4DF}"/>
                </a:ext>
              </a:extLst>
            </p:cNvPr>
            <p:cNvGrpSpPr/>
            <p:nvPr/>
          </p:nvGrpSpPr>
          <p:grpSpPr>
            <a:xfrm>
              <a:off x="624080" y="3007459"/>
              <a:ext cx="313905" cy="313905"/>
              <a:chOff x="1181047" y="3749416"/>
              <a:chExt cx="230102" cy="230102"/>
            </a:xfrm>
            <a:solidFill>
              <a:srgbClr val="FFCE34"/>
            </a:solidFill>
          </p:grpSpPr>
          <p:sp>
            <p:nvSpPr>
              <p:cNvPr id="50" name="Freeform: Shape 49">
                <a:extLst>
                  <a:ext uri="{FF2B5EF4-FFF2-40B4-BE49-F238E27FC236}">
                    <a16:creationId xmlns:a16="http://schemas.microsoft.com/office/drawing/2014/main" id="{9174BB74-F02D-75EB-F8C0-6307FF98694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B8F7732-E4AB-06C4-FB78-5B7E8B2BD73A}"/>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sp>
          <p:nvSpPr>
            <p:cNvPr id="52" name="TextBox 51">
              <a:extLst>
                <a:ext uri="{FF2B5EF4-FFF2-40B4-BE49-F238E27FC236}">
                  <a16:creationId xmlns:a16="http://schemas.microsoft.com/office/drawing/2014/main" id="{6BBFD5A3-45D4-D7EF-8B9B-695CBA3B6D84}"/>
                </a:ext>
              </a:extLst>
            </p:cNvPr>
            <p:cNvSpPr txBox="1"/>
            <p:nvPr/>
          </p:nvSpPr>
          <p:spPr>
            <a:xfrm>
              <a:off x="937984" y="3382388"/>
              <a:ext cx="15299643" cy="9290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Light" pitchFamily="50" charset="0"/>
                </a:rPr>
                <a:t>A CFP® professional is responsible for implementing, monitoring, and updating the Financial Planning recommendation unless specifically excluded from the Scope of Engagement. </a:t>
              </a:r>
            </a:p>
          </p:txBody>
        </p:sp>
      </p:grpSp>
      <p:grpSp>
        <p:nvGrpSpPr>
          <p:cNvPr id="53" name="Group 52">
            <a:extLst>
              <a:ext uri="{FF2B5EF4-FFF2-40B4-BE49-F238E27FC236}">
                <a16:creationId xmlns:a16="http://schemas.microsoft.com/office/drawing/2014/main" id="{27781397-B4BF-2370-5E63-B2B0177C8DE9}"/>
              </a:ext>
            </a:extLst>
          </p:cNvPr>
          <p:cNvGrpSpPr/>
          <p:nvPr/>
        </p:nvGrpSpPr>
        <p:grpSpPr>
          <a:xfrm>
            <a:off x="1225720" y="3878343"/>
            <a:ext cx="9926993" cy="369332"/>
            <a:chOff x="624080" y="2889184"/>
            <a:chExt cx="15613547" cy="586749"/>
          </a:xfrm>
        </p:grpSpPr>
        <p:sp>
          <p:nvSpPr>
            <p:cNvPr id="54" name="TextBox 53">
              <a:extLst>
                <a:ext uri="{FF2B5EF4-FFF2-40B4-BE49-F238E27FC236}">
                  <a16:creationId xmlns:a16="http://schemas.microsoft.com/office/drawing/2014/main" id="{5714AE91-707B-1584-4550-656C6B0526A9}"/>
                </a:ext>
              </a:extLst>
            </p:cNvPr>
            <p:cNvSpPr txBox="1"/>
            <p:nvPr/>
          </p:nvSpPr>
          <p:spPr>
            <a:xfrm>
              <a:off x="937984" y="2889184"/>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Period of time service is provided</a:t>
              </a:r>
            </a:p>
          </p:txBody>
        </p:sp>
        <p:grpSp>
          <p:nvGrpSpPr>
            <p:cNvPr id="55" name="Group 54">
              <a:extLst>
                <a:ext uri="{FF2B5EF4-FFF2-40B4-BE49-F238E27FC236}">
                  <a16:creationId xmlns:a16="http://schemas.microsoft.com/office/drawing/2014/main" id="{7BF04D57-A0A8-DDF3-2641-1FEF6D8328D6}"/>
                </a:ext>
              </a:extLst>
            </p:cNvPr>
            <p:cNvGrpSpPr/>
            <p:nvPr/>
          </p:nvGrpSpPr>
          <p:grpSpPr>
            <a:xfrm>
              <a:off x="624080" y="3007459"/>
              <a:ext cx="313905" cy="313905"/>
              <a:chOff x="1181047" y="3749416"/>
              <a:chExt cx="230102" cy="230102"/>
            </a:xfrm>
            <a:solidFill>
              <a:srgbClr val="FFCE34"/>
            </a:solidFill>
          </p:grpSpPr>
          <p:sp>
            <p:nvSpPr>
              <p:cNvPr id="57" name="Freeform: Shape 56">
                <a:extLst>
                  <a:ext uri="{FF2B5EF4-FFF2-40B4-BE49-F238E27FC236}">
                    <a16:creationId xmlns:a16="http://schemas.microsoft.com/office/drawing/2014/main" id="{205BBC7D-16D2-B5DE-6E07-215EB529A99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D99F0F8-B043-FC11-21D2-27F69DAB55A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9" name="Group 58">
            <a:extLst>
              <a:ext uri="{FF2B5EF4-FFF2-40B4-BE49-F238E27FC236}">
                <a16:creationId xmlns:a16="http://schemas.microsoft.com/office/drawing/2014/main" id="{BA3C747E-06C3-DCF7-9B84-A77FC9DE8A47}"/>
              </a:ext>
            </a:extLst>
          </p:cNvPr>
          <p:cNvGrpSpPr/>
          <p:nvPr/>
        </p:nvGrpSpPr>
        <p:grpSpPr>
          <a:xfrm>
            <a:off x="1225720" y="4350332"/>
            <a:ext cx="9926993" cy="369332"/>
            <a:chOff x="624080" y="2889184"/>
            <a:chExt cx="15613547" cy="586749"/>
          </a:xfrm>
        </p:grpSpPr>
        <p:sp>
          <p:nvSpPr>
            <p:cNvPr id="60" name="TextBox 59">
              <a:extLst>
                <a:ext uri="{FF2B5EF4-FFF2-40B4-BE49-F238E27FC236}">
                  <a16:creationId xmlns:a16="http://schemas.microsoft.com/office/drawing/2014/main" id="{30A2665B-397E-4D9A-81AF-247B876C6D56}"/>
                </a:ext>
              </a:extLst>
            </p:cNvPr>
            <p:cNvSpPr txBox="1"/>
            <p:nvPr/>
          </p:nvSpPr>
          <p:spPr>
            <a:xfrm>
              <a:off x="937984" y="2889184"/>
              <a:ext cx="15299643" cy="586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Client responsibilities </a:t>
              </a:r>
            </a:p>
          </p:txBody>
        </p:sp>
        <p:grpSp>
          <p:nvGrpSpPr>
            <p:cNvPr id="61" name="Group 60">
              <a:extLst>
                <a:ext uri="{FF2B5EF4-FFF2-40B4-BE49-F238E27FC236}">
                  <a16:creationId xmlns:a16="http://schemas.microsoft.com/office/drawing/2014/main" id="{97720FC5-8E11-BC3B-4FC8-58738D13421A}"/>
                </a:ext>
              </a:extLst>
            </p:cNvPr>
            <p:cNvGrpSpPr/>
            <p:nvPr/>
          </p:nvGrpSpPr>
          <p:grpSpPr>
            <a:xfrm>
              <a:off x="624080" y="3007459"/>
              <a:ext cx="313905" cy="313905"/>
              <a:chOff x="1181047" y="3749416"/>
              <a:chExt cx="230102" cy="230102"/>
            </a:xfrm>
            <a:solidFill>
              <a:srgbClr val="FFCE34"/>
            </a:solidFill>
          </p:grpSpPr>
          <p:sp>
            <p:nvSpPr>
              <p:cNvPr id="62" name="Freeform: Shape 61">
                <a:extLst>
                  <a:ext uri="{FF2B5EF4-FFF2-40B4-BE49-F238E27FC236}">
                    <a16:creationId xmlns:a16="http://schemas.microsoft.com/office/drawing/2014/main" id="{BCA93734-B895-54D7-32D8-A48137BA7E3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solidFill>
                <a:schemeClr val="tx1"/>
              </a:solidFill>
              <a:ln w="15327"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7CDC264-83A1-2C5C-E9A9-9D62232AC4C4}"/>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64" name="Group 63">
            <a:extLst>
              <a:ext uri="{FF2B5EF4-FFF2-40B4-BE49-F238E27FC236}">
                <a16:creationId xmlns:a16="http://schemas.microsoft.com/office/drawing/2014/main" id="{B3B202C0-F4F7-B1CF-5A7C-527F2CB139E0}"/>
              </a:ext>
            </a:extLst>
          </p:cNvPr>
          <p:cNvGrpSpPr/>
          <p:nvPr/>
        </p:nvGrpSpPr>
        <p:grpSpPr>
          <a:xfrm>
            <a:off x="829481" y="4852904"/>
            <a:ext cx="10896079" cy="369332"/>
            <a:chOff x="624080" y="2990576"/>
            <a:chExt cx="10787487" cy="369332"/>
          </a:xfrm>
        </p:grpSpPr>
        <p:sp>
          <p:nvSpPr>
            <p:cNvPr id="65" name="TextBox 64">
              <a:extLst>
                <a:ext uri="{FF2B5EF4-FFF2-40B4-BE49-F238E27FC236}">
                  <a16:creationId xmlns:a16="http://schemas.microsoft.com/office/drawing/2014/main" id="{A4ED5847-E121-BDCD-305D-B93CFEC8B566}"/>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Apply the Practice Standards for the Financial Planning process</a:t>
              </a:r>
            </a:p>
          </p:txBody>
        </p:sp>
        <p:grpSp>
          <p:nvGrpSpPr>
            <p:cNvPr id="66" name="Group 65">
              <a:extLst>
                <a:ext uri="{FF2B5EF4-FFF2-40B4-BE49-F238E27FC236}">
                  <a16:creationId xmlns:a16="http://schemas.microsoft.com/office/drawing/2014/main" id="{7F40DE7B-BF76-9C35-5B77-B875E88D36CB}"/>
                </a:ext>
              </a:extLst>
            </p:cNvPr>
            <p:cNvGrpSpPr/>
            <p:nvPr/>
          </p:nvGrpSpPr>
          <p:grpSpPr>
            <a:xfrm>
              <a:off x="624080" y="3007459"/>
              <a:ext cx="313905" cy="313905"/>
              <a:chOff x="1181047" y="3749416"/>
              <a:chExt cx="230102" cy="230102"/>
            </a:xfrm>
            <a:solidFill>
              <a:srgbClr val="FFCE34"/>
            </a:solidFill>
          </p:grpSpPr>
          <p:sp>
            <p:nvSpPr>
              <p:cNvPr id="67" name="Freeform: Shape 66">
                <a:extLst>
                  <a:ext uri="{FF2B5EF4-FFF2-40B4-BE49-F238E27FC236}">
                    <a16:creationId xmlns:a16="http://schemas.microsoft.com/office/drawing/2014/main" id="{6216035B-89C5-1BDB-9BC0-0FA7F0ADCD74}"/>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84FD945-2A2B-66A1-A0D4-E462D8ACE40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69" name="Group 68">
            <a:extLst>
              <a:ext uri="{FF2B5EF4-FFF2-40B4-BE49-F238E27FC236}">
                <a16:creationId xmlns:a16="http://schemas.microsoft.com/office/drawing/2014/main" id="{2D111031-97AE-FEAF-4328-54EF6BD2A70F}"/>
              </a:ext>
            </a:extLst>
          </p:cNvPr>
          <p:cNvGrpSpPr/>
          <p:nvPr/>
        </p:nvGrpSpPr>
        <p:grpSpPr>
          <a:xfrm>
            <a:off x="823734" y="5462243"/>
            <a:ext cx="10896079" cy="369332"/>
            <a:chOff x="624080" y="2990576"/>
            <a:chExt cx="10787487" cy="369332"/>
          </a:xfrm>
        </p:grpSpPr>
        <p:sp>
          <p:nvSpPr>
            <p:cNvPr id="70" name="TextBox 69">
              <a:extLst>
                <a:ext uri="{FF2B5EF4-FFF2-40B4-BE49-F238E27FC236}">
                  <a16:creationId xmlns:a16="http://schemas.microsoft.com/office/drawing/2014/main" id="{F42CD377-D2AE-6E38-4AB1-167E41AC7010}"/>
                </a:ext>
              </a:extLst>
            </p:cNvPr>
            <p:cNvSpPr txBox="1"/>
            <p:nvPr/>
          </p:nvSpPr>
          <p:spPr>
            <a:xfrm>
              <a:off x="937985" y="2990576"/>
              <a:ext cx="10473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Provide Malik additional information in writing (discussed later in the course).</a:t>
              </a:r>
            </a:p>
          </p:txBody>
        </p:sp>
        <p:grpSp>
          <p:nvGrpSpPr>
            <p:cNvPr id="71" name="Group 70">
              <a:extLst>
                <a:ext uri="{FF2B5EF4-FFF2-40B4-BE49-F238E27FC236}">
                  <a16:creationId xmlns:a16="http://schemas.microsoft.com/office/drawing/2014/main" id="{50F315B8-C3BD-BFE5-9B24-41DDA8571D2E}"/>
                </a:ext>
              </a:extLst>
            </p:cNvPr>
            <p:cNvGrpSpPr/>
            <p:nvPr/>
          </p:nvGrpSpPr>
          <p:grpSpPr>
            <a:xfrm>
              <a:off x="624080" y="3007459"/>
              <a:ext cx="313905" cy="313905"/>
              <a:chOff x="1181047" y="3749416"/>
              <a:chExt cx="230102" cy="230102"/>
            </a:xfrm>
            <a:solidFill>
              <a:srgbClr val="FFCE34"/>
            </a:solidFill>
          </p:grpSpPr>
          <p:sp>
            <p:nvSpPr>
              <p:cNvPr id="72" name="Freeform: Shape 71">
                <a:extLst>
                  <a:ext uri="{FF2B5EF4-FFF2-40B4-BE49-F238E27FC236}">
                    <a16:creationId xmlns:a16="http://schemas.microsoft.com/office/drawing/2014/main" id="{0FF3E24D-BAA2-07B8-61BB-8B2B9DB72EAE}"/>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5823D7B-692E-F5D1-F95E-0EC2E17E11C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4921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anim calcmode="lin" valueType="num">
                                      <p:cBhvr>
                                        <p:cTn id="29" dur="1000" fill="hold"/>
                                        <p:tgtEl>
                                          <p:spTgt spid="53"/>
                                        </p:tgtEl>
                                        <p:attrNameLst>
                                          <p:attrName>ppt_x</p:attrName>
                                        </p:attrNameLst>
                                      </p:cBhvr>
                                      <p:tavLst>
                                        <p:tav tm="0">
                                          <p:val>
                                            <p:strVal val="#ppt_x"/>
                                          </p:val>
                                        </p:tav>
                                        <p:tav tm="100000">
                                          <p:val>
                                            <p:strVal val="#ppt_x"/>
                                          </p:val>
                                        </p:tav>
                                      </p:tavLst>
                                    </p:anim>
                                    <p:anim calcmode="lin" valueType="num">
                                      <p:cBhvr>
                                        <p:cTn id="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1000"/>
                                        <p:tgtEl>
                                          <p:spTgt spid="59"/>
                                        </p:tgtEl>
                                      </p:cBhvr>
                                    </p:animEffect>
                                    <p:anim calcmode="lin" valueType="num">
                                      <p:cBhvr>
                                        <p:cTn id="36" dur="1000" fill="hold"/>
                                        <p:tgtEl>
                                          <p:spTgt spid="59"/>
                                        </p:tgtEl>
                                        <p:attrNameLst>
                                          <p:attrName>ppt_x</p:attrName>
                                        </p:attrNameLst>
                                      </p:cBhvr>
                                      <p:tavLst>
                                        <p:tav tm="0">
                                          <p:val>
                                            <p:strVal val="#ppt_x"/>
                                          </p:val>
                                        </p:tav>
                                        <p:tav tm="100000">
                                          <p:val>
                                            <p:strVal val="#ppt_x"/>
                                          </p:val>
                                        </p:tav>
                                      </p:tavLst>
                                    </p:anim>
                                    <p:anim calcmode="lin" valueType="num">
                                      <p:cBhvr>
                                        <p:cTn id="37"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000"/>
                                        <p:tgtEl>
                                          <p:spTgt spid="64"/>
                                        </p:tgtEl>
                                      </p:cBhvr>
                                    </p:animEffect>
                                    <p:anim calcmode="lin" valueType="num">
                                      <p:cBhvr>
                                        <p:cTn id="43" dur="1000" fill="hold"/>
                                        <p:tgtEl>
                                          <p:spTgt spid="64"/>
                                        </p:tgtEl>
                                        <p:attrNameLst>
                                          <p:attrName>ppt_x</p:attrName>
                                        </p:attrNameLst>
                                      </p:cBhvr>
                                      <p:tavLst>
                                        <p:tav tm="0">
                                          <p:val>
                                            <p:strVal val="#ppt_x"/>
                                          </p:val>
                                        </p:tav>
                                        <p:tav tm="100000">
                                          <p:val>
                                            <p:strVal val="#ppt_x"/>
                                          </p:val>
                                        </p:tav>
                                      </p:tavLst>
                                    </p:anim>
                                    <p:anim calcmode="lin" valueType="num">
                                      <p:cBhvr>
                                        <p:cTn id="4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1000"/>
                                        <p:tgtEl>
                                          <p:spTgt spid="69"/>
                                        </p:tgtEl>
                                      </p:cBhvr>
                                    </p:animEffect>
                                    <p:anim calcmode="lin" valueType="num">
                                      <p:cBhvr>
                                        <p:cTn id="50" dur="1000" fill="hold"/>
                                        <p:tgtEl>
                                          <p:spTgt spid="69"/>
                                        </p:tgtEl>
                                        <p:attrNameLst>
                                          <p:attrName>ppt_x</p:attrName>
                                        </p:attrNameLst>
                                      </p:cBhvr>
                                      <p:tavLst>
                                        <p:tav tm="0">
                                          <p:val>
                                            <p:strVal val="#ppt_x"/>
                                          </p:val>
                                        </p:tav>
                                        <p:tav tm="100000">
                                          <p:val>
                                            <p:strVal val="#ppt_x"/>
                                          </p:val>
                                        </p:tav>
                                      </p:tavLst>
                                    </p:anim>
                                    <p:anim calcmode="lin" valueType="num">
                                      <p:cBhvr>
                                        <p:cTn id="5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3301057" cy="1502920"/>
            <a:chOff x="517908" y="395066"/>
            <a:chExt cx="3301057" cy="1502920"/>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307713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The Financial Planning Process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0" name="Freeform: Shape 39">
            <a:extLst>
              <a:ext uri="{FF2B5EF4-FFF2-40B4-BE49-F238E27FC236}">
                <a16:creationId xmlns:a16="http://schemas.microsoft.com/office/drawing/2014/main" id="{5488CC8E-99FC-BABE-5B1F-6ECC284AC524}"/>
              </a:ext>
            </a:extLst>
          </p:cNvPr>
          <p:cNvSpPr/>
          <p:nvPr/>
        </p:nvSpPr>
        <p:spPr>
          <a:xfrm>
            <a:off x="5100829" y="1292773"/>
            <a:ext cx="174828" cy="217440"/>
          </a:xfrm>
          <a:custGeom>
            <a:avLst/>
            <a:gdLst>
              <a:gd name="connsiteX0" fmla="*/ 114989 w 191095"/>
              <a:gd name="connsiteY0" fmla="*/ 237575 h 237672"/>
              <a:gd name="connsiteX1" fmla="*/ 108702 w 191095"/>
              <a:gd name="connsiteY1" fmla="*/ 236528 h 237672"/>
              <a:gd name="connsiteX2" fmla="*/ 97082 w 191095"/>
              <a:gd name="connsiteY2" fmla="*/ 212239 h 237672"/>
              <a:gd name="connsiteX3" fmla="*/ 142516 w 191095"/>
              <a:gd name="connsiteY3" fmla="*/ 82413 h 237672"/>
              <a:gd name="connsiteX4" fmla="*/ 12690 w 191095"/>
              <a:gd name="connsiteY4" fmla="*/ 36979 h 237672"/>
              <a:gd name="connsiteX5" fmla="*/ 974 w 191095"/>
              <a:gd name="connsiteY5" fmla="*/ 12690 h 237672"/>
              <a:gd name="connsiteX6" fmla="*/ 25263 w 191095"/>
              <a:gd name="connsiteY6" fmla="*/ 974 h 237672"/>
              <a:gd name="connsiteX7" fmla="*/ 190998 w 191095"/>
              <a:gd name="connsiteY7" fmla="*/ 58982 h 237672"/>
              <a:gd name="connsiteX8" fmla="*/ 132991 w 191095"/>
              <a:gd name="connsiteY8" fmla="*/ 224812 h 237672"/>
              <a:gd name="connsiteX9" fmla="*/ 114989 w 191095"/>
              <a:gd name="connsiteY9" fmla="*/ 237575 h 23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095" h="237672">
                <a:moveTo>
                  <a:pt x="114989" y="237575"/>
                </a:moveTo>
                <a:cubicBezTo>
                  <a:pt x="112852" y="237553"/>
                  <a:pt x="110731" y="237200"/>
                  <a:pt x="108702" y="236528"/>
                </a:cubicBezTo>
                <a:cubicBezTo>
                  <a:pt x="98791" y="233025"/>
                  <a:pt x="93590" y="222155"/>
                  <a:pt x="97082" y="212239"/>
                </a:cubicBezTo>
                <a:lnTo>
                  <a:pt x="142516" y="82413"/>
                </a:lnTo>
                <a:lnTo>
                  <a:pt x="12690" y="36979"/>
                </a:lnTo>
                <a:cubicBezTo>
                  <a:pt x="2748" y="33507"/>
                  <a:pt x="-2498" y="22632"/>
                  <a:pt x="974" y="12690"/>
                </a:cubicBezTo>
                <a:cubicBezTo>
                  <a:pt x="4446" y="2748"/>
                  <a:pt x="15321" y="-2498"/>
                  <a:pt x="25263" y="974"/>
                </a:cubicBezTo>
                <a:lnTo>
                  <a:pt x="190998" y="58982"/>
                </a:lnTo>
                <a:lnTo>
                  <a:pt x="132991" y="224812"/>
                </a:lnTo>
                <a:cubicBezTo>
                  <a:pt x="130316" y="232463"/>
                  <a:pt x="123094" y="237584"/>
                  <a:pt x="114989" y="237575"/>
                </a:cubicBezTo>
                <a:close/>
              </a:path>
            </a:pathLst>
          </a:custGeom>
          <a:solidFill>
            <a:srgbClr val="18366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BE62B8E-1B90-D60A-1962-8A86C1B5B51F}"/>
              </a:ext>
            </a:extLst>
          </p:cNvPr>
          <p:cNvSpPr/>
          <p:nvPr/>
        </p:nvSpPr>
        <p:spPr>
          <a:xfrm>
            <a:off x="3987781" y="2650201"/>
            <a:ext cx="233410" cy="162781"/>
          </a:xfrm>
          <a:custGeom>
            <a:avLst/>
            <a:gdLst>
              <a:gd name="connsiteX0" fmla="*/ 236036 w 255128"/>
              <a:gd name="connsiteY0" fmla="*/ 177830 h 177927"/>
              <a:gd name="connsiteX1" fmla="*/ 219843 w 255128"/>
              <a:gd name="connsiteY1" fmla="*/ 168876 h 177927"/>
              <a:gd name="connsiteX2" fmla="*/ 146691 w 255128"/>
              <a:gd name="connsiteY2" fmla="*/ 52386 h 177927"/>
              <a:gd name="connsiteX3" fmla="*/ 30201 w 255128"/>
              <a:gd name="connsiteY3" fmla="*/ 125538 h 177927"/>
              <a:gd name="connsiteX4" fmla="*/ 3578 w 255128"/>
              <a:gd name="connsiteY4" fmla="*/ 121408 h 177927"/>
              <a:gd name="connsiteX5" fmla="*/ 7708 w 255128"/>
              <a:gd name="connsiteY5" fmla="*/ 94786 h 177927"/>
              <a:gd name="connsiteX6" fmla="*/ 10007 w 255128"/>
              <a:gd name="connsiteY6" fmla="*/ 93344 h 177927"/>
              <a:gd name="connsiteX7" fmla="*/ 158693 w 255128"/>
              <a:gd name="connsiteY7" fmla="*/ -97 h 177927"/>
              <a:gd name="connsiteX8" fmla="*/ 252133 w 255128"/>
              <a:gd name="connsiteY8" fmla="*/ 148683 h 177927"/>
              <a:gd name="connsiteX9" fmla="*/ 246075 w 255128"/>
              <a:gd name="connsiteY9" fmla="*/ 174934 h 177927"/>
              <a:gd name="connsiteX10" fmla="*/ 236036 w 255128"/>
              <a:gd name="connsiteY10" fmla="*/ 177830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128" h="177927">
                <a:moveTo>
                  <a:pt x="236036" y="177830"/>
                </a:moveTo>
                <a:cubicBezTo>
                  <a:pt x="229454" y="177843"/>
                  <a:pt x="223332" y="174458"/>
                  <a:pt x="219843" y="168876"/>
                </a:cubicBezTo>
                <a:lnTo>
                  <a:pt x="146691" y="52386"/>
                </a:lnTo>
                <a:lnTo>
                  <a:pt x="30201" y="125538"/>
                </a:lnTo>
                <a:cubicBezTo>
                  <a:pt x="21709" y="131749"/>
                  <a:pt x="9789" y="129900"/>
                  <a:pt x="3578" y="121408"/>
                </a:cubicBezTo>
                <a:cubicBezTo>
                  <a:pt x="-2633" y="112916"/>
                  <a:pt x="-784" y="100997"/>
                  <a:pt x="7708" y="94786"/>
                </a:cubicBezTo>
                <a:cubicBezTo>
                  <a:pt x="8439" y="94251"/>
                  <a:pt x="9208" y="93769"/>
                  <a:pt x="10007" y="93344"/>
                </a:cubicBezTo>
                <a:lnTo>
                  <a:pt x="158693" y="-97"/>
                </a:lnTo>
                <a:lnTo>
                  <a:pt x="252133" y="148683"/>
                </a:lnTo>
                <a:cubicBezTo>
                  <a:pt x="257709" y="157605"/>
                  <a:pt x="254997" y="169358"/>
                  <a:pt x="246075" y="174934"/>
                </a:cubicBezTo>
                <a:cubicBezTo>
                  <a:pt x="243064" y="176817"/>
                  <a:pt x="239587" y="177819"/>
                  <a:pt x="236036" y="177830"/>
                </a:cubicBezTo>
                <a:close/>
              </a:path>
            </a:pathLst>
          </a:custGeom>
          <a:solidFill>
            <a:srgbClr val="18366A"/>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37EAFDC-3A76-25E6-A180-B23D1EBCA754}"/>
              </a:ext>
            </a:extLst>
          </p:cNvPr>
          <p:cNvSpPr/>
          <p:nvPr/>
        </p:nvSpPr>
        <p:spPr>
          <a:xfrm>
            <a:off x="4421461" y="4356263"/>
            <a:ext cx="193467" cy="178991"/>
          </a:xfrm>
          <a:custGeom>
            <a:avLst/>
            <a:gdLst>
              <a:gd name="connsiteX0" fmla="*/ 18702 w 211468"/>
              <a:gd name="connsiteY0" fmla="*/ 195546 h 195646"/>
              <a:gd name="connsiteX1" fmla="*/ 16892 w 211468"/>
              <a:gd name="connsiteY1" fmla="*/ 195546 h 195646"/>
              <a:gd name="connsiteX2" fmla="*/ 17 w 211468"/>
              <a:gd name="connsiteY2" fmla="*/ 174546 h 195646"/>
              <a:gd name="connsiteX3" fmla="*/ 33 w 211468"/>
              <a:gd name="connsiteY3" fmla="*/ 174400 h 195646"/>
              <a:gd name="connsiteX4" fmla="*/ 19845 w 211468"/>
              <a:gd name="connsiteY4" fmla="*/ -97 h 195646"/>
              <a:gd name="connsiteX5" fmla="*/ 194343 w 211468"/>
              <a:gd name="connsiteY5" fmla="*/ 19619 h 195646"/>
              <a:gd name="connsiteX6" fmla="*/ 211250 w 211468"/>
              <a:gd name="connsiteY6" fmla="*/ 40812 h 195646"/>
              <a:gd name="connsiteX7" fmla="*/ 190057 w 211468"/>
              <a:gd name="connsiteY7" fmla="*/ 57719 h 195646"/>
              <a:gd name="connsiteX8" fmla="*/ 53373 w 211468"/>
              <a:gd name="connsiteY8" fmla="*/ 42194 h 195646"/>
              <a:gd name="connsiteX9" fmla="*/ 37943 w 211468"/>
              <a:gd name="connsiteY9" fmla="*/ 178878 h 195646"/>
              <a:gd name="connsiteX10" fmla="*/ 18702 w 211468"/>
              <a:gd name="connsiteY10" fmla="*/ 195546 h 1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468" h="195646">
                <a:moveTo>
                  <a:pt x="18702" y="195546"/>
                </a:moveTo>
                <a:lnTo>
                  <a:pt x="16892" y="195546"/>
                </a:lnTo>
                <a:cubicBezTo>
                  <a:pt x="6433" y="194407"/>
                  <a:pt x="-1122" y="185005"/>
                  <a:pt x="17" y="174546"/>
                </a:cubicBezTo>
                <a:cubicBezTo>
                  <a:pt x="22" y="174498"/>
                  <a:pt x="27" y="174449"/>
                  <a:pt x="33" y="174400"/>
                </a:cubicBezTo>
                <a:lnTo>
                  <a:pt x="19845" y="-97"/>
                </a:lnTo>
                <a:lnTo>
                  <a:pt x="194343" y="19619"/>
                </a:lnTo>
                <a:cubicBezTo>
                  <a:pt x="204864" y="20803"/>
                  <a:pt x="212433" y="30291"/>
                  <a:pt x="211250" y="40812"/>
                </a:cubicBezTo>
                <a:cubicBezTo>
                  <a:pt x="210066" y="51333"/>
                  <a:pt x="200578" y="58903"/>
                  <a:pt x="190057" y="57719"/>
                </a:cubicBezTo>
                <a:lnTo>
                  <a:pt x="53373" y="42194"/>
                </a:lnTo>
                <a:lnTo>
                  <a:pt x="37943" y="178878"/>
                </a:lnTo>
                <a:cubicBezTo>
                  <a:pt x="36728" y="188532"/>
                  <a:pt x="28431" y="195720"/>
                  <a:pt x="18702" y="195546"/>
                </a:cubicBezTo>
                <a:close/>
              </a:path>
            </a:pathLst>
          </a:custGeom>
          <a:solidFill>
            <a:srgbClr val="18366A"/>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08F6B58-4F3A-7869-553B-8170FA0EDD4C}"/>
              </a:ext>
            </a:extLst>
          </p:cNvPr>
          <p:cNvSpPr/>
          <p:nvPr/>
        </p:nvSpPr>
        <p:spPr>
          <a:xfrm>
            <a:off x="5964338" y="5061985"/>
            <a:ext cx="144042" cy="237413"/>
          </a:xfrm>
          <a:custGeom>
            <a:avLst/>
            <a:gdLst>
              <a:gd name="connsiteX0" fmla="*/ 137254 w 157445"/>
              <a:gd name="connsiteY0" fmla="*/ 259407 h 259504"/>
              <a:gd name="connsiteX1" fmla="*/ 123728 w 157445"/>
              <a:gd name="connsiteY1" fmla="*/ 253787 h 259504"/>
              <a:gd name="connsiteX2" fmla="*/ -97 w 157445"/>
              <a:gd name="connsiteY2" fmla="*/ 129962 h 259504"/>
              <a:gd name="connsiteX3" fmla="*/ 124204 w 157445"/>
              <a:gd name="connsiteY3" fmla="*/ 6137 h 259504"/>
              <a:gd name="connsiteX4" fmla="*/ 151115 w 157445"/>
              <a:gd name="connsiteY4" fmla="*/ 4859 h 259504"/>
              <a:gd name="connsiteX5" fmla="*/ 152392 w 157445"/>
              <a:gd name="connsiteY5" fmla="*/ 31770 h 259504"/>
              <a:gd name="connsiteX6" fmla="*/ 151065 w 157445"/>
              <a:gd name="connsiteY6" fmla="*/ 33093 h 259504"/>
              <a:gd name="connsiteX7" fmla="*/ 53529 w 157445"/>
              <a:gd name="connsiteY7" fmla="*/ 129581 h 259504"/>
              <a:gd name="connsiteX8" fmla="*/ 150684 w 157445"/>
              <a:gd name="connsiteY8" fmla="*/ 226831 h 259504"/>
              <a:gd name="connsiteX9" fmla="*/ 150794 w 157445"/>
              <a:gd name="connsiteY9" fmla="*/ 253772 h 259504"/>
              <a:gd name="connsiteX10" fmla="*/ 137254 w 157445"/>
              <a:gd name="connsiteY10" fmla="*/ 259407 h 25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445" h="259504">
                <a:moveTo>
                  <a:pt x="137254" y="259407"/>
                </a:moveTo>
                <a:cubicBezTo>
                  <a:pt x="132176" y="259411"/>
                  <a:pt x="127308" y="257388"/>
                  <a:pt x="123728" y="253787"/>
                </a:cubicBezTo>
                <a:lnTo>
                  <a:pt x="-97" y="129962"/>
                </a:lnTo>
                <a:lnTo>
                  <a:pt x="124204" y="6137"/>
                </a:lnTo>
                <a:cubicBezTo>
                  <a:pt x="131283" y="-1647"/>
                  <a:pt x="143331" y="-2219"/>
                  <a:pt x="151115" y="4859"/>
                </a:cubicBezTo>
                <a:cubicBezTo>
                  <a:pt x="158899" y="11938"/>
                  <a:pt x="159471" y="23986"/>
                  <a:pt x="152392" y="31770"/>
                </a:cubicBezTo>
                <a:cubicBezTo>
                  <a:pt x="151972" y="32232"/>
                  <a:pt x="151529" y="32674"/>
                  <a:pt x="151065" y="33093"/>
                </a:cubicBezTo>
                <a:lnTo>
                  <a:pt x="53529" y="129581"/>
                </a:lnTo>
                <a:lnTo>
                  <a:pt x="150684" y="226831"/>
                </a:lnTo>
                <a:cubicBezTo>
                  <a:pt x="158154" y="234240"/>
                  <a:pt x="158203" y="246302"/>
                  <a:pt x="150794" y="253772"/>
                </a:cubicBezTo>
                <a:cubicBezTo>
                  <a:pt x="147214" y="257382"/>
                  <a:pt x="142339" y="259411"/>
                  <a:pt x="137254" y="259407"/>
                </a:cubicBezTo>
                <a:close/>
              </a:path>
            </a:pathLst>
          </a:custGeom>
          <a:solidFill>
            <a:srgbClr val="18366A"/>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91731EB-D985-9D70-5530-9EAF817CABC0}"/>
              </a:ext>
            </a:extLst>
          </p:cNvPr>
          <p:cNvSpPr/>
          <p:nvPr/>
        </p:nvSpPr>
        <p:spPr>
          <a:xfrm>
            <a:off x="7541753" y="4323604"/>
            <a:ext cx="193459" cy="179143"/>
          </a:xfrm>
          <a:custGeom>
            <a:avLst/>
            <a:gdLst>
              <a:gd name="connsiteX0" fmla="*/ 19075 w 211460"/>
              <a:gd name="connsiteY0" fmla="*/ 195716 h 195812"/>
              <a:gd name="connsiteX1" fmla="*/ 25 w 211460"/>
              <a:gd name="connsiteY1" fmla="*/ 21218 h 195812"/>
              <a:gd name="connsiteX2" fmla="*/ 16932 w 211460"/>
              <a:gd name="connsiteY2" fmla="*/ 25 h 195812"/>
              <a:gd name="connsiteX3" fmla="*/ 38125 w 211460"/>
              <a:gd name="connsiteY3" fmla="*/ 16932 h 195812"/>
              <a:gd name="connsiteX4" fmla="*/ 53365 w 211460"/>
              <a:gd name="connsiteY4" fmla="*/ 153615 h 195812"/>
              <a:gd name="connsiteX5" fmla="*/ 190049 w 211460"/>
              <a:gd name="connsiteY5" fmla="*/ 138375 h 195812"/>
              <a:gd name="connsiteX6" fmla="*/ 211242 w 211460"/>
              <a:gd name="connsiteY6" fmla="*/ 155282 h 195812"/>
              <a:gd name="connsiteX7" fmla="*/ 194335 w 211460"/>
              <a:gd name="connsiteY7" fmla="*/ 176475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60" h="195812">
                <a:moveTo>
                  <a:pt x="19075" y="195716"/>
                </a:moveTo>
                <a:lnTo>
                  <a:pt x="25" y="21218"/>
                </a:lnTo>
                <a:cubicBezTo>
                  <a:pt x="-1159" y="10697"/>
                  <a:pt x="6411" y="1209"/>
                  <a:pt x="16932" y="25"/>
                </a:cubicBezTo>
                <a:cubicBezTo>
                  <a:pt x="27453" y="-1159"/>
                  <a:pt x="36941" y="6411"/>
                  <a:pt x="38125" y="16932"/>
                </a:cubicBezTo>
                <a:lnTo>
                  <a:pt x="53365" y="153615"/>
                </a:lnTo>
                <a:lnTo>
                  <a:pt x="190049" y="138375"/>
                </a:lnTo>
                <a:cubicBezTo>
                  <a:pt x="200570" y="137192"/>
                  <a:pt x="210058" y="144761"/>
                  <a:pt x="211242" y="155282"/>
                </a:cubicBezTo>
                <a:cubicBezTo>
                  <a:pt x="212425" y="165803"/>
                  <a:pt x="204856" y="175292"/>
                  <a:pt x="194335" y="176475"/>
                </a:cubicBezTo>
                <a:close/>
              </a:path>
            </a:pathLst>
          </a:custGeom>
          <a:solidFill>
            <a:srgbClr val="18366A"/>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AC80059-E208-D03F-12C9-7C1DD4B5B2C4}"/>
              </a:ext>
            </a:extLst>
          </p:cNvPr>
          <p:cNvSpPr/>
          <p:nvPr/>
        </p:nvSpPr>
        <p:spPr>
          <a:xfrm>
            <a:off x="7880087" y="2669646"/>
            <a:ext cx="232929" cy="163378"/>
          </a:xfrm>
          <a:custGeom>
            <a:avLst/>
            <a:gdLst>
              <a:gd name="connsiteX0" fmla="*/ 157514 w 254602"/>
              <a:gd name="connsiteY0" fmla="*/ 178483 h 178580"/>
              <a:gd name="connsiteX1" fmla="*/ 8829 w 254602"/>
              <a:gd name="connsiteY1" fmla="*/ 84948 h 178580"/>
              <a:gd name="connsiteX2" fmla="*/ 2828 w 254602"/>
              <a:gd name="connsiteY2" fmla="*/ 58659 h 178580"/>
              <a:gd name="connsiteX3" fmla="*/ 29117 w 254602"/>
              <a:gd name="connsiteY3" fmla="*/ 52658 h 178580"/>
              <a:gd name="connsiteX4" fmla="*/ 145608 w 254602"/>
              <a:gd name="connsiteY4" fmla="*/ 126000 h 178580"/>
              <a:gd name="connsiteX5" fmla="*/ 218855 w 254602"/>
              <a:gd name="connsiteY5" fmla="*/ 9605 h 178580"/>
              <a:gd name="connsiteX6" fmla="*/ 244803 w 254602"/>
              <a:gd name="connsiteY6" fmla="*/ 2360 h 178580"/>
              <a:gd name="connsiteX7" fmla="*/ 252049 w 254602"/>
              <a:gd name="connsiteY7" fmla="*/ 28308 h 178580"/>
              <a:gd name="connsiteX8" fmla="*/ 251050 w 254602"/>
              <a:gd name="connsiteY8" fmla="*/ 29893 h 1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02" h="178580">
                <a:moveTo>
                  <a:pt x="157514" y="178483"/>
                </a:moveTo>
                <a:lnTo>
                  <a:pt x="8829" y="84948"/>
                </a:lnTo>
                <a:cubicBezTo>
                  <a:pt x="-88" y="79345"/>
                  <a:pt x="-2775" y="67575"/>
                  <a:pt x="2828" y="58659"/>
                </a:cubicBezTo>
                <a:cubicBezTo>
                  <a:pt x="8430" y="49742"/>
                  <a:pt x="20200" y="47055"/>
                  <a:pt x="29117" y="52658"/>
                </a:cubicBezTo>
                <a:lnTo>
                  <a:pt x="145608" y="126000"/>
                </a:lnTo>
                <a:lnTo>
                  <a:pt x="218855" y="9605"/>
                </a:lnTo>
                <a:cubicBezTo>
                  <a:pt x="224020" y="439"/>
                  <a:pt x="235637" y="-2805"/>
                  <a:pt x="244803" y="2360"/>
                </a:cubicBezTo>
                <a:cubicBezTo>
                  <a:pt x="253970" y="7524"/>
                  <a:pt x="257213" y="19142"/>
                  <a:pt x="252049" y="28308"/>
                </a:cubicBezTo>
                <a:cubicBezTo>
                  <a:pt x="251742" y="28852"/>
                  <a:pt x="251409" y="29381"/>
                  <a:pt x="251050" y="29893"/>
                </a:cubicBezTo>
                <a:close/>
              </a:path>
            </a:pathLst>
          </a:custGeom>
          <a:solidFill>
            <a:srgbClr val="18366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657EC8E-46BE-04E6-A3AA-9E8DCCF4E176}"/>
              </a:ext>
            </a:extLst>
          </p:cNvPr>
          <p:cNvSpPr/>
          <p:nvPr/>
        </p:nvSpPr>
        <p:spPr>
          <a:xfrm>
            <a:off x="6833962" y="1264887"/>
            <a:ext cx="174945" cy="217353"/>
          </a:xfrm>
          <a:custGeom>
            <a:avLst/>
            <a:gdLst>
              <a:gd name="connsiteX0" fmla="*/ 19009 w 191223"/>
              <a:gd name="connsiteY0" fmla="*/ 237480 h 237577"/>
              <a:gd name="connsiteX1" fmla="*/ -97 w 191223"/>
              <a:gd name="connsiteY1" fmla="*/ 218486 h 237577"/>
              <a:gd name="connsiteX2" fmla="*/ 12723 w 191223"/>
              <a:gd name="connsiteY2" fmla="*/ 200428 h 237577"/>
              <a:gd name="connsiteX3" fmla="*/ 142644 w 191223"/>
              <a:gd name="connsiteY3" fmla="*/ 155089 h 237577"/>
              <a:gd name="connsiteX4" fmla="*/ 97305 w 191223"/>
              <a:gd name="connsiteY4" fmla="*/ 25263 h 237577"/>
              <a:gd name="connsiteX5" fmla="*/ 109021 w 191223"/>
              <a:gd name="connsiteY5" fmla="*/ 974 h 237577"/>
              <a:gd name="connsiteX6" fmla="*/ 133309 w 191223"/>
              <a:gd name="connsiteY6" fmla="*/ 12690 h 237577"/>
              <a:gd name="connsiteX7" fmla="*/ 191126 w 191223"/>
              <a:gd name="connsiteY7" fmla="*/ 178520 h 237577"/>
              <a:gd name="connsiteX8" fmla="*/ 25296 w 191223"/>
              <a:gd name="connsiteY8" fmla="*/ 236337 h 237577"/>
              <a:gd name="connsiteX9" fmla="*/ 19009 w 191223"/>
              <a:gd name="connsiteY9" fmla="*/ 237480 h 23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223" h="237577">
                <a:moveTo>
                  <a:pt x="19009" y="237480"/>
                </a:moveTo>
                <a:cubicBezTo>
                  <a:pt x="8488" y="237511"/>
                  <a:pt x="-66" y="229007"/>
                  <a:pt x="-97" y="218486"/>
                </a:cubicBezTo>
                <a:cubicBezTo>
                  <a:pt x="-121" y="210346"/>
                  <a:pt x="5030" y="203090"/>
                  <a:pt x="12723" y="200428"/>
                </a:cubicBezTo>
                <a:lnTo>
                  <a:pt x="142644" y="155089"/>
                </a:lnTo>
                <a:lnTo>
                  <a:pt x="97305" y="25263"/>
                </a:lnTo>
                <a:cubicBezTo>
                  <a:pt x="93833" y="15321"/>
                  <a:pt x="99078" y="4446"/>
                  <a:pt x="109021" y="974"/>
                </a:cubicBezTo>
                <a:cubicBezTo>
                  <a:pt x="118963" y="-2498"/>
                  <a:pt x="129837" y="2748"/>
                  <a:pt x="133309" y="12690"/>
                </a:cubicBezTo>
                <a:lnTo>
                  <a:pt x="191126" y="178520"/>
                </a:lnTo>
                <a:lnTo>
                  <a:pt x="25296" y="236337"/>
                </a:lnTo>
                <a:cubicBezTo>
                  <a:pt x="23284" y="237084"/>
                  <a:pt x="21156" y="237471"/>
                  <a:pt x="19009" y="237480"/>
                </a:cubicBezTo>
                <a:close/>
              </a:path>
            </a:pathLst>
          </a:custGeom>
          <a:solidFill>
            <a:srgbClr val="18366A"/>
          </a:solidFill>
          <a:ln w="9525" cap="flat">
            <a:noFill/>
            <a:prstDash val="solid"/>
            <a:miter/>
          </a:ln>
        </p:spPr>
        <p:txBody>
          <a:bodyPr rtlCol="0" anchor="ctr"/>
          <a:lstStyle/>
          <a:p>
            <a:endParaRPr lang="en-US"/>
          </a:p>
        </p:txBody>
      </p:sp>
      <p:grpSp>
        <p:nvGrpSpPr>
          <p:cNvPr id="64" name="Group 63">
            <a:extLst>
              <a:ext uri="{FF2B5EF4-FFF2-40B4-BE49-F238E27FC236}">
                <a16:creationId xmlns:a16="http://schemas.microsoft.com/office/drawing/2014/main" id="{0EDE484D-EE01-0A4D-2F25-CD840F7CD57F}"/>
              </a:ext>
            </a:extLst>
          </p:cNvPr>
          <p:cNvGrpSpPr/>
          <p:nvPr/>
        </p:nvGrpSpPr>
        <p:grpSpPr>
          <a:xfrm>
            <a:off x="4962730" y="570475"/>
            <a:ext cx="2189785" cy="1843229"/>
            <a:chOff x="4962730" y="570475"/>
            <a:chExt cx="2189785" cy="1843229"/>
          </a:xfrm>
        </p:grpSpPr>
        <p:sp>
          <p:nvSpPr>
            <p:cNvPr id="30" name="Freeform: Shape 29">
              <a:extLst>
                <a:ext uri="{FF2B5EF4-FFF2-40B4-BE49-F238E27FC236}">
                  <a16:creationId xmlns:a16="http://schemas.microsoft.com/office/drawing/2014/main" id="{8DF0BE52-893A-938A-EB88-8DE7230A64A5}"/>
                </a:ext>
              </a:extLst>
            </p:cNvPr>
            <p:cNvSpPr/>
            <p:nvPr/>
          </p:nvSpPr>
          <p:spPr>
            <a:xfrm>
              <a:off x="4962730" y="570475"/>
              <a:ext cx="2189785" cy="1732728"/>
            </a:xfrm>
            <a:custGeom>
              <a:avLst/>
              <a:gdLst>
                <a:gd name="connsiteX0" fmla="*/ 465199 w 2393537"/>
                <a:gd name="connsiteY0" fmla="*/ 789241 h 1893952"/>
                <a:gd name="connsiteX1" fmla="*/ 394809 w 2393537"/>
                <a:gd name="connsiteY1" fmla="*/ 1082135 h 1893952"/>
                <a:gd name="connsiteX2" fmla="*/ 785335 w 2393537"/>
                <a:gd name="connsiteY2" fmla="*/ 1893856 h 1893952"/>
                <a:gd name="connsiteX3" fmla="*/ 1607914 w 2393537"/>
                <a:gd name="connsiteY3" fmla="*/ 1893856 h 1893952"/>
                <a:gd name="connsiteX4" fmla="*/ 1998915 w 2393537"/>
                <a:gd name="connsiteY4" fmla="*/ 1081659 h 1893952"/>
                <a:gd name="connsiteX5" fmla="*/ 1956733 w 2393537"/>
                <a:gd name="connsiteY5" fmla="*/ 747552 h 1893952"/>
                <a:gd name="connsiteX6" fmla="*/ 2200940 w 2393537"/>
                <a:gd name="connsiteY6" fmla="*/ 662083 h 1893952"/>
                <a:gd name="connsiteX7" fmla="*/ 2393441 w 2393537"/>
                <a:gd name="connsiteY7" fmla="*/ 262033 h 1893952"/>
                <a:gd name="connsiteX8" fmla="*/ -97 w 2393537"/>
                <a:gd name="connsiteY8" fmla="*/ 262033 h 1893952"/>
                <a:gd name="connsiteX9" fmla="*/ 192022 w 2393537"/>
                <a:gd name="connsiteY9" fmla="*/ 661225 h 1893952"/>
                <a:gd name="connsiteX10" fmla="*/ 465199 w 2393537"/>
                <a:gd name="connsiteY10" fmla="*/ 789241 h 189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3537" h="1893952">
                  <a:moveTo>
                    <a:pt x="465199" y="789241"/>
                  </a:moveTo>
                  <a:cubicBezTo>
                    <a:pt x="514315" y="891195"/>
                    <a:pt x="484890" y="1013634"/>
                    <a:pt x="394809" y="1082135"/>
                  </a:cubicBezTo>
                  <a:lnTo>
                    <a:pt x="785335" y="1893856"/>
                  </a:lnTo>
                  <a:cubicBezTo>
                    <a:pt x="1048140" y="1782098"/>
                    <a:pt x="1345109" y="1782098"/>
                    <a:pt x="1607914" y="1893856"/>
                  </a:cubicBezTo>
                  <a:lnTo>
                    <a:pt x="1998915" y="1081659"/>
                  </a:lnTo>
                  <a:cubicBezTo>
                    <a:pt x="1895005" y="1001046"/>
                    <a:pt x="1876120" y="851461"/>
                    <a:pt x="1956733" y="747552"/>
                  </a:cubicBezTo>
                  <a:cubicBezTo>
                    <a:pt x="2014208" y="673466"/>
                    <a:pt x="2109810" y="640007"/>
                    <a:pt x="2200940" y="662083"/>
                  </a:cubicBezTo>
                  <a:lnTo>
                    <a:pt x="2393441" y="262033"/>
                  </a:lnTo>
                  <a:cubicBezTo>
                    <a:pt x="1633871" y="-87474"/>
                    <a:pt x="759472" y="-87474"/>
                    <a:pt x="-97" y="262033"/>
                  </a:cubicBezTo>
                  <a:lnTo>
                    <a:pt x="192022" y="661225"/>
                  </a:lnTo>
                  <a:cubicBezTo>
                    <a:pt x="301947" y="633416"/>
                    <a:pt x="416232" y="686973"/>
                    <a:pt x="465199" y="789241"/>
                  </a:cubicBezTo>
                  <a:close/>
                </a:path>
              </a:pathLst>
            </a:custGeom>
            <a:solidFill>
              <a:srgbClr val="FFCE34"/>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90E36D7-7389-452E-93B0-214F8B3E5985}"/>
                </a:ext>
              </a:extLst>
            </p:cNvPr>
            <p:cNvSpPr/>
            <p:nvPr/>
          </p:nvSpPr>
          <p:spPr>
            <a:xfrm>
              <a:off x="5483228" y="1769028"/>
              <a:ext cx="1149748" cy="534175"/>
            </a:xfrm>
            <a:custGeom>
              <a:avLst/>
              <a:gdLst>
                <a:gd name="connsiteX0" fmla="*/ 627982 w 1256728"/>
                <a:gd name="connsiteY0" fmla="*/ 499961 h 583878"/>
                <a:gd name="connsiteX1" fmla="*/ 1039271 w 1256728"/>
                <a:gd name="connsiteY1" fmla="*/ 583781 h 583878"/>
                <a:gd name="connsiteX2" fmla="*/ 1256632 w 1256728"/>
                <a:gd name="connsiteY2" fmla="*/ 132868 h 583878"/>
                <a:gd name="connsiteX3" fmla="*/ -97 w 1256728"/>
                <a:gd name="connsiteY3" fmla="*/ 132868 h 583878"/>
                <a:gd name="connsiteX4" fmla="*/ 216978 w 1256728"/>
                <a:gd name="connsiteY4" fmla="*/ 583781 h 583878"/>
                <a:gd name="connsiteX5" fmla="*/ 627982 w 1256728"/>
                <a:gd name="connsiteY5" fmla="*/ 499961 h 58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728" h="583878">
                  <a:moveTo>
                    <a:pt x="627982" y="499961"/>
                  </a:moveTo>
                  <a:cubicBezTo>
                    <a:pt x="769336" y="499796"/>
                    <a:pt x="909255" y="528312"/>
                    <a:pt x="1039271" y="583781"/>
                  </a:cubicBezTo>
                  <a:lnTo>
                    <a:pt x="1256632" y="132868"/>
                  </a:lnTo>
                  <a:cubicBezTo>
                    <a:pt x="856480" y="-44419"/>
                    <a:pt x="400055" y="-44419"/>
                    <a:pt x="-97" y="132868"/>
                  </a:cubicBezTo>
                  <a:lnTo>
                    <a:pt x="216978" y="583781"/>
                  </a:lnTo>
                  <a:cubicBezTo>
                    <a:pt x="346906" y="528349"/>
                    <a:pt x="486723" y="499835"/>
                    <a:pt x="627982" y="499961"/>
                  </a:cubicBezTo>
                  <a:close/>
                </a:path>
              </a:pathLst>
            </a:custGeom>
            <a:solidFill>
              <a:srgbClr val="FFCE34"/>
            </a:solidFill>
            <a:ln w="9525" cap="flat">
              <a:noFill/>
              <a:prstDash val="solid"/>
              <a:miter/>
            </a:ln>
          </p:spPr>
          <p:txBody>
            <a:bodyPr rtlCol="0" anchor="ctr"/>
            <a:lstStyle/>
            <a:p>
              <a:endParaRPr lang="en-US"/>
            </a:p>
          </p:txBody>
        </p:sp>
        <p:sp>
          <p:nvSpPr>
            <p:cNvPr id="49" name="TextBox 48">
              <a:extLst>
                <a:ext uri="{FF2B5EF4-FFF2-40B4-BE49-F238E27FC236}">
                  <a16:creationId xmlns:a16="http://schemas.microsoft.com/office/drawing/2014/main" id="{B0C95A04-AD7E-2031-FC8A-D43BC6A65429}"/>
                </a:ext>
              </a:extLst>
            </p:cNvPr>
            <p:cNvSpPr txBox="1"/>
            <p:nvPr/>
          </p:nvSpPr>
          <p:spPr>
            <a:xfrm>
              <a:off x="5493752" y="907253"/>
              <a:ext cx="11942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Understanding the Client’s Personal and Financial Circumstances</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16" name="Group 15">
              <a:extLst>
                <a:ext uri="{FF2B5EF4-FFF2-40B4-BE49-F238E27FC236}">
                  <a16:creationId xmlns:a16="http://schemas.microsoft.com/office/drawing/2014/main" id="{E6656982-3D27-47BF-74FE-27CE327932A4}"/>
                </a:ext>
              </a:extLst>
            </p:cNvPr>
            <p:cNvGrpSpPr/>
            <p:nvPr/>
          </p:nvGrpSpPr>
          <p:grpSpPr>
            <a:xfrm>
              <a:off x="5841345" y="2047454"/>
              <a:ext cx="395789" cy="366250"/>
              <a:chOff x="5841345" y="2047454"/>
              <a:chExt cx="395789" cy="366250"/>
            </a:xfrm>
          </p:grpSpPr>
          <p:sp>
            <p:nvSpPr>
              <p:cNvPr id="14" name="Oval 13">
                <a:extLst>
                  <a:ext uri="{FF2B5EF4-FFF2-40B4-BE49-F238E27FC236}">
                    <a16:creationId xmlns:a16="http://schemas.microsoft.com/office/drawing/2014/main" id="{5431FE2F-09DF-7575-2D93-10DACA2BE3B6}"/>
                  </a:ext>
                </a:extLst>
              </p:cNvPr>
              <p:cNvSpPr/>
              <p:nvPr/>
            </p:nvSpPr>
            <p:spPr>
              <a:xfrm>
                <a:off x="5856529" y="2047454"/>
                <a:ext cx="366250" cy="366250"/>
              </a:xfrm>
              <a:prstGeom prst="ellipse">
                <a:avLst/>
              </a:prstGeom>
              <a:solidFill>
                <a:srgbClr val="FFCE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5" name="TextBox 14">
                <a:extLst>
                  <a:ext uri="{FF2B5EF4-FFF2-40B4-BE49-F238E27FC236}">
                    <a16:creationId xmlns:a16="http://schemas.microsoft.com/office/drawing/2014/main" id="{EA26E0C7-8340-C366-3211-2770C24D9006}"/>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1</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5" name="Group 64">
            <a:extLst>
              <a:ext uri="{FF2B5EF4-FFF2-40B4-BE49-F238E27FC236}">
                <a16:creationId xmlns:a16="http://schemas.microsoft.com/office/drawing/2014/main" id="{D74190B5-AE3D-41E8-BB17-968D82CB544D}"/>
              </a:ext>
            </a:extLst>
          </p:cNvPr>
          <p:cNvGrpSpPr/>
          <p:nvPr/>
        </p:nvGrpSpPr>
        <p:grpSpPr>
          <a:xfrm>
            <a:off x="6512721" y="848459"/>
            <a:ext cx="2084866" cy="2082252"/>
            <a:chOff x="6512721" y="848459"/>
            <a:chExt cx="2084866" cy="2082252"/>
          </a:xfrm>
        </p:grpSpPr>
        <p:sp>
          <p:nvSpPr>
            <p:cNvPr id="28" name="Freeform: Shape 27">
              <a:extLst>
                <a:ext uri="{FF2B5EF4-FFF2-40B4-BE49-F238E27FC236}">
                  <a16:creationId xmlns:a16="http://schemas.microsoft.com/office/drawing/2014/main" id="{FC685313-4833-F5CA-3886-B08A9C40D194}"/>
                </a:ext>
              </a:extLst>
            </p:cNvPr>
            <p:cNvSpPr/>
            <p:nvPr/>
          </p:nvSpPr>
          <p:spPr>
            <a:xfrm>
              <a:off x="6512721" y="848459"/>
              <a:ext cx="2084866" cy="2082252"/>
            </a:xfrm>
            <a:custGeom>
              <a:avLst/>
              <a:gdLst>
                <a:gd name="connsiteX0" fmla="*/ 665415 w 2278856"/>
                <a:gd name="connsiteY0" fmla="*/ 693132 h 2275998"/>
                <a:gd name="connsiteX1" fmla="*/ 390428 w 2278856"/>
                <a:gd name="connsiteY1" fmla="*/ 820386 h 2275998"/>
                <a:gd name="connsiteX2" fmla="*/ -97 w 2278856"/>
                <a:gd name="connsiteY2" fmla="*/ 1631821 h 2275998"/>
                <a:gd name="connsiteX3" fmla="*/ 513110 w 2278856"/>
                <a:gd name="connsiteY3" fmla="*/ 2275902 h 2275998"/>
                <a:gd name="connsiteX4" fmla="*/ 1391696 w 2278856"/>
                <a:gd name="connsiteY4" fmla="*/ 2075877 h 2275998"/>
                <a:gd name="connsiteX5" fmla="*/ 1624275 w 2278856"/>
                <a:gd name="connsiteY5" fmla="*/ 1832332 h 2275998"/>
                <a:gd name="connsiteX6" fmla="*/ 1846800 w 2278856"/>
                <a:gd name="connsiteY6" fmla="*/ 1972435 h 2275998"/>
                <a:gd name="connsiteX7" fmla="*/ 2278759 w 2278856"/>
                <a:gd name="connsiteY7" fmla="*/ 1874233 h 2275998"/>
                <a:gd name="connsiteX8" fmla="*/ 785239 w 2278856"/>
                <a:gd name="connsiteY8" fmla="*/ -97 h 2275998"/>
                <a:gd name="connsiteX9" fmla="*/ 593310 w 2278856"/>
                <a:gd name="connsiteY9" fmla="*/ 398715 h 2275998"/>
                <a:gd name="connsiteX10" fmla="*/ 665415 w 2278856"/>
                <a:gd name="connsiteY10" fmla="*/ 693132 h 227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856" h="2275998">
                  <a:moveTo>
                    <a:pt x="665415" y="693132"/>
                  </a:moveTo>
                  <a:cubicBezTo>
                    <a:pt x="616045" y="795919"/>
                    <a:pt x="500736" y="849280"/>
                    <a:pt x="390428" y="820386"/>
                  </a:cubicBezTo>
                  <a:lnTo>
                    <a:pt x="-97" y="1631821"/>
                  </a:lnTo>
                  <a:cubicBezTo>
                    <a:pt x="251510" y="1767709"/>
                    <a:pt x="436842" y="2000302"/>
                    <a:pt x="513110" y="2275902"/>
                  </a:cubicBezTo>
                  <a:lnTo>
                    <a:pt x="1391696" y="2075877"/>
                  </a:lnTo>
                  <a:cubicBezTo>
                    <a:pt x="1388668" y="1944399"/>
                    <a:pt x="1492798" y="1835360"/>
                    <a:pt x="1624275" y="1832332"/>
                  </a:cubicBezTo>
                  <a:cubicBezTo>
                    <a:pt x="1719849" y="1830131"/>
                    <a:pt x="1807473" y="1885300"/>
                    <a:pt x="1846800" y="1972435"/>
                  </a:cubicBezTo>
                  <a:lnTo>
                    <a:pt x="2278759" y="1874233"/>
                  </a:lnTo>
                  <a:cubicBezTo>
                    <a:pt x="2078924" y="1061133"/>
                    <a:pt x="1533189" y="376249"/>
                    <a:pt x="785239" y="-97"/>
                  </a:cubicBezTo>
                  <a:lnTo>
                    <a:pt x="593310" y="398715"/>
                  </a:lnTo>
                  <a:cubicBezTo>
                    <a:pt x="684769" y="466910"/>
                    <a:pt x="715011" y="590392"/>
                    <a:pt x="665415" y="693132"/>
                  </a:cubicBezTo>
                  <a:close/>
                </a:path>
              </a:pathLst>
            </a:custGeom>
            <a:solidFill>
              <a:srgbClr val="957F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965DBB0-A772-965B-3206-A27CC0CD3EF1}"/>
                </a:ext>
              </a:extLst>
            </p:cNvPr>
            <p:cNvSpPr/>
            <p:nvPr/>
          </p:nvSpPr>
          <p:spPr>
            <a:xfrm>
              <a:off x="6512721" y="1928494"/>
              <a:ext cx="915946" cy="1001782"/>
            </a:xfrm>
            <a:custGeom>
              <a:avLst/>
              <a:gdLst>
                <a:gd name="connsiteX0" fmla="*/ 512919 w 1001172"/>
                <a:gd name="connsiteY0" fmla="*/ 1094897 h 1094994"/>
                <a:gd name="connsiteX1" fmla="*/ 1001076 w 1001172"/>
                <a:gd name="connsiteY1" fmla="*/ 983836 h 1094994"/>
                <a:gd name="connsiteX2" fmla="*/ 217073 w 1001172"/>
                <a:gd name="connsiteY2" fmla="*/ -97 h 1094994"/>
                <a:gd name="connsiteX3" fmla="*/ -97 w 1001172"/>
                <a:gd name="connsiteY3" fmla="*/ 450817 h 1094994"/>
                <a:gd name="connsiteX4" fmla="*/ 512919 w 1001172"/>
                <a:gd name="connsiteY4" fmla="*/ 1094897 h 1094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72" h="1094994">
                  <a:moveTo>
                    <a:pt x="512919" y="1094897"/>
                  </a:moveTo>
                  <a:lnTo>
                    <a:pt x="1001076" y="983836"/>
                  </a:lnTo>
                  <a:cubicBezTo>
                    <a:pt x="890416" y="559859"/>
                    <a:pt x="605629" y="202449"/>
                    <a:pt x="217073" y="-97"/>
                  </a:cubicBezTo>
                  <a:lnTo>
                    <a:pt x="-97" y="450817"/>
                  </a:lnTo>
                  <a:cubicBezTo>
                    <a:pt x="251438" y="586744"/>
                    <a:pt x="436697" y="819332"/>
                    <a:pt x="512919" y="1094897"/>
                  </a:cubicBezTo>
                  <a:close/>
                </a:path>
              </a:pathLst>
            </a:custGeom>
            <a:solidFill>
              <a:srgbClr val="957F5A"/>
            </a:solidFill>
            <a:ln w="9525" cap="flat">
              <a:noFill/>
              <a:prstDash val="solid"/>
              <a:miter/>
            </a:ln>
          </p:spPr>
          <p:txBody>
            <a:bodyPr rtlCol="0" anchor="ctr"/>
            <a:lstStyle/>
            <a:p>
              <a:endParaRPr lang="en-US"/>
            </a:p>
          </p:txBody>
        </p:sp>
        <p:sp>
          <p:nvSpPr>
            <p:cNvPr id="50" name="TextBox 49">
              <a:extLst>
                <a:ext uri="{FF2B5EF4-FFF2-40B4-BE49-F238E27FC236}">
                  <a16:creationId xmlns:a16="http://schemas.microsoft.com/office/drawing/2014/main" id="{D968CC16-E02F-B4F2-9B3E-B2004B4DB361}"/>
                </a:ext>
              </a:extLst>
            </p:cNvPr>
            <p:cNvSpPr txBox="1"/>
            <p:nvPr/>
          </p:nvSpPr>
          <p:spPr>
            <a:xfrm>
              <a:off x="6977639" y="178637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Identifying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And Selecting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Goals</a:t>
              </a:r>
            </a:p>
          </p:txBody>
        </p:sp>
        <p:grpSp>
          <p:nvGrpSpPr>
            <p:cNvPr id="17" name="Group 16">
              <a:extLst>
                <a:ext uri="{FF2B5EF4-FFF2-40B4-BE49-F238E27FC236}">
                  <a16:creationId xmlns:a16="http://schemas.microsoft.com/office/drawing/2014/main" id="{2A3A10C2-82C9-734B-1A33-987D88CE8E7F}"/>
                </a:ext>
              </a:extLst>
            </p:cNvPr>
            <p:cNvGrpSpPr/>
            <p:nvPr/>
          </p:nvGrpSpPr>
          <p:grpSpPr>
            <a:xfrm>
              <a:off x="6594458" y="2404933"/>
              <a:ext cx="395789" cy="366250"/>
              <a:chOff x="5841345" y="2047454"/>
              <a:chExt cx="395789" cy="366250"/>
            </a:xfrm>
          </p:grpSpPr>
          <p:sp>
            <p:nvSpPr>
              <p:cNvPr id="18" name="Oval 17">
                <a:extLst>
                  <a:ext uri="{FF2B5EF4-FFF2-40B4-BE49-F238E27FC236}">
                    <a16:creationId xmlns:a16="http://schemas.microsoft.com/office/drawing/2014/main" id="{C9F644CE-3857-D2EC-ACF6-BCC0FECD9319}"/>
                  </a:ext>
                </a:extLst>
              </p:cNvPr>
              <p:cNvSpPr/>
              <p:nvPr/>
            </p:nvSpPr>
            <p:spPr>
              <a:xfrm>
                <a:off x="5856529" y="2047454"/>
                <a:ext cx="366250" cy="366250"/>
              </a:xfrm>
              <a:prstGeom prst="ellipse">
                <a:avLst/>
              </a:prstGeom>
              <a:solidFill>
                <a:srgbClr val="957F5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19" name="TextBox 18">
                <a:extLst>
                  <a:ext uri="{FF2B5EF4-FFF2-40B4-BE49-F238E27FC236}">
                    <a16:creationId xmlns:a16="http://schemas.microsoft.com/office/drawing/2014/main" id="{52CA7DB2-0D2B-1898-A112-1210A787730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2</a:t>
                </a:r>
              </a:p>
            </p:txBody>
          </p:sp>
        </p:grpSp>
      </p:grpSp>
      <p:grpSp>
        <p:nvGrpSpPr>
          <p:cNvPr id="67" name="Group 66">
            <a:extLst>
              <a:ext uri="{FF2B5EF4-FFF2-40B4-BE49-F238E27FC236}">
                <a16:creationId xmlns:a16="http://schemas.microsoft.com/office/drawing/2014/main" id="{F5A6A113-548B-2C38-DF3D-1E7AC408ED31}"/>
              </a:ext>
            </a:extLst>
          </p:cNvPr>
          <p:cNvGrpSpPr/>
          <p:nvPr/>
        </p:nvGrpSpPr>
        <p:grpSpPr>
          <a:xfrm>
            <a:off x="6779744" y="2647675"/>
            <a:ext cx="1892455" cy="2134188"/>
            <a:chOff x="6779744" y="2647675"/>
            <a:chExt cx="1892455" cy="2134188"/>
          </a:xfrm>
        </p:grpSpPr>
        <p:sp>
          <p:nvSpPr>
            <p:cNvPr id="31" name="Freeform: Shape 30">
              <a:extLst>
                <a:ext uri="{FF2B5EF4-FFF2-40B4-BE49-F238E27FC236}">
                  <a16:creationId xmlns:a16="http://schemas.microsoft.com/office/drawing/2014/main" id="{3AD3DD26-3F73-0802-45AC-C01D5B3FFCBB}"/>
                </a:ext>
              </a:extLst>
            </p:cNvPr>
            <p:cNvSpPr/>
            <p:nvPr/>
          </p:nvSpPr>
          <p:spPr>
            <a:xfrm>
              <a:off x="6833403" y="2647675"/>
              <a:ext cx="1838796" cy="2134188"/>
            </a:xfrm>
            <a:custGeom>
              <a:avLst/>
              <a:gdLst>
                <a:gd name="connsiteX0" fmla="*/ 1331879 w 2009890"/>
                <a:gd name="connsiteY0" fmla="*/ 335850 h 2332767"/>
                <a:gd name="connsiteX1" fmla="*/ 1062131 w 2009890"/>
                <a:gd name="connsiteY1" fmla="*/ 201833 h 2332767"/>
                <a:gd name="connsiteX2" fmla="*/ 183545 w 2009890"/>
                <a:gd name="connsiteY2" fmla="*/ 401858 h 2332767"/>
                <a:gd name="connsiteX3" fmla="*/ 199928 w 2009890"/>
                <a:gd name="connsiteY3" fmla="*/ 587310 h 2332767"/>
                <a:gd name="connsiteX4" fmla="*/ -97 w 2009890"/>
                <a:gd name="connsiteY4" fmla="*/ 1203196 h 2332767"/>
                <a:gd name="connsiteX5" fmla="*/ 704086 w 2009890"/>
                <a:gd name="connsiteY5" fmla="*/ 1765171 h 2332767"/>
                <a:gd name="connsiteX6" fmla="*/ 1039526 w 2009890"/>
                <a:gd name="connsiteY6" fmla="*/ 1794963 h 2332767"/>
                <a:gd name="connsiteX7" fmla="*/ 1068799 w 2009890"/>
                <a:gd name="connsiteY7" fmla="*/ 2056446 h 2332767"/>
                <a:gd name="connsiteX8" fmla="*/ 1414556 w 2009890"/>
                <a:gd name="connsiteY8" fmla="*/ 2332671 h 2332767"/>
                <a:gd name="connsiteX9" fmla="*/ 1949290 w 2009890"/>
                <a:gd name="connsiteY9" fmla="*/ -97 h 2332767"/>
                <a:gd name="connsiteX10" fmla="*/ 1949289 w 2009890"/>
                <a:gd name="connsiteY10" fmla="*/ -97 h 2332767"/>
                <a:gd name="connsiteX11" fmla="*/ 1517236 w 2009890"/>
                <a:gd name="connsiteY11" fmla="*/ 98392 h 2332767"/>
                <a:gd name="connsiteX12" fmla="*/ 1331879 w 2009890"/>
                <a:gd name="connsiteY12" fmla="*/ 335850 h 23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890" h="2332767">
                  <a:moveTo>
                    <a:pt x="1331879" y="335850"/>
                  </a:moveTo>
                  <a:cubicBezTo>
                    <a:pt x="1221543" y="360942"/>
                    <a:pt x="1108785" y="304922"/>
                    <a:pt x="1062131" y="201833"/>
                  </a:cubicBezTo>
                  <a:lnTo>
                    <a:pt x="183545" y="401858"/>
                  </a:lnTo>
                  <a:cubicBezTo>
                    <a:pt x="194462" y="463072"/>
                    <a:pt x="199945" y="525131"/>
                    <a:pt x="199928" y="587310"/>
                  </a:cubicBezTo>
                  <a:cubicBezTo>
                    <a:pt x="200293" y="808629"/>
                    <a:pt x="130240" y="1024326"/>
                    <a:pt x="-97" y="1203196"/>
                  </a:cubicBezTo>
                  <a:lnTo>
                    <a:pt x="704086" y="1765171"/>
                  </a:lnTo>
                  <a:cubicBezTo>
                    <a:pt x="804942" y="1680769"/>
                    <a:pt x="955123" y="1694107"/>
                    <a:pt x="1039526" y="1794963"/>
                  </a:cubicBezTo>
                  <a:cubicBezTo>
                    <a:pt x="1100924" y="1868330"/>
                    <a:pt x="1112453" y="1971318"/>
                    <a:pt x="1068799" y="2056446"/>
                  </a:cubicBezTo>
                  <a:lnTo>
                    <a:pt x="1414556" y="2332671"/>
                  </a:lnTo>
                  <a:cubicBezTo>
                    <a:pt x="1924890" y="1670472"/>
                    <a:pt x="2120238" y="818270"/>
                    <a:pt x="1949290" y="-97"/>
                  </a:cubicBezTo>
                  <a:lnTo>
                    <a:pt x="1949289" y="-97"/>
                  </a:lnTo>
                  <a:lnTo>
                    <a:pt x="1517236" y="98392"/>
                  </a:lnTo>
                  <a:cubicBezTo>
                    <a:pt x="1519726" y="211534"/>
                    <a:pt x="1442241" y="310799"/>
                    <a:pt x="1331879" y="335850"/>
                  </a:cubicBezTo>
                  <a:close/>
                </a:path>
              </a:pathLst>
            </a:custGeom>
            <a:solidFill>
              <a:srgbClr val="41BBEC"/>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148AA71-8B85-131A-9095-205875E7762A}"/>
                </a:ext>
              </a:extLst>
            </p:cNvPr>
            <p:cNvSpPr/>
            <p:nvPr/>
          </p:nvSpPr>
          <p:spPr>
            <a:xfrm>
              <a:off x="6833403" y="2913718"/>
              <a:ext cx="640492" cy="1120556"/>
            </a:xfrm>
            <a:custGeom>
              <a:avLst/>
              <a:gdLst>
                <a:gd name="connsiteX0" fmla="*/ 199928 w 700088"/>
                <a:gd name="connsiteY0" fmla="*/ 296512 h 1224820"/>
                <a:gd name="connsiteX1" fmla="*/ -97 w 700088"/>
                <a:gd name="connsiteY1" fmla="*/ 912398 h 1224820"/>
                <a:gd name="connsiteX2" fmla="*/ 390428 w 700088"/>
                <a:gd name="connsiteY2" fmla="*/ 1224723 h 1224820"/>
                <a:gd name="connsiteX3" fmla="*/ 699991 w 700088"/>
                <a:gd name="connsiteY3" fmla="*/ 296512 h 1224820"/>
                <a:gd name="connsiteX4" fmla="*/ 671416 w 700088"/>
                <a:gd name="connsiteY4" fmla="*/ -97 h 1224820"/>
                <a:gd name="connsiteX5" fmla="*/ 183450 w 700088"/>
                <a:gd name="connsiteY5" fmla="*/ 110869 h 1224820"/>
                <a:gd name="connsiteX6" fmla="*/ 199928 w 700088"/>
                <a:gd name="connsiteY6" fmla="*/ 296512 h 122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88" h="1224820">
                  <a:moveTo>
                    <a:pt x="199928" y="296512"/>
                  </a:moveTo>
                  <a:cubicBezTo>
                    <a:pt x="200293" y="517831"/>
                    <a:pt x="130240" y="733528"/>
                    <a:pt x="-97" y="912398"/>
                  </a:cubicBezTo>
                  <a:lnTo>
                    <a:pt x="390428" y="1224723"/>
                  </a:lnTo>
                  <a:cubicBezTo>
                    <a:pt x="591722" y="957170"/>
                    <a:pt x="700391" y="631331"/>
                    <a:pt x="699991" y="296512"/>
                  </a:cubicBezTo>
                  <a:cubicBezTo>
                    <a:pt x="699949" y="196957"/>
                    <a:pt x="690380" y="97635"/>
                    <a:pt x="671416" y="-97"/>
                  </a:cubicBezTo>
                  <a:lnTo>
                    <a:pt x="183450" y="110869"/>
                  </a:lnTo>
                  <a:cubicBezTo>
                    <a:pt x="194410" y="172143"/>
                    <a:pt x="199925" y="234266"/>
                    <a:pt x="199928" y="296512"/>
                  </a:cubicBezTo>
                  <a:close/>
                </a:path>
              </a:pathLst>
            </a:custGeom>
            <a:solidFill>
              <a:srgbClr val="41BBEC"/>
            </a:solidFill>
            <a:ln w="9525" cap="flat">
              <a:noFill/>
              <a:prstDash val="solid"/>
              <a:miter/>
            </a:ln>
          </p:spPr>
          <p:txBody>
            <a:bodyPr rtlCol="0" anchor="ctr"/>
            <a:lstStyle/>
            <a:p>
              <a:endParaRPr lang="en-US"/>
            </a:p>
          </p:txBody>
        </p:sp>
        <p:sp>
          <p:nvSpPr>
            <p:cNvPr id="54" name="TextBox 53">
              <a:extLst>
                <a:ext uri="{FF2B5EF4-FFF2-40B4-BE49-F238E27FC236}">
                  <a16:creationId xmlns:a16="http://schemas.microsoft.com/office/drawing/2014/main" id="{B7B58728-D909-85A1-FA14-31FF684EDF91}"/>
                </a:ext>
              </a:extLst>
            </p:cNvPr>
            <p:cNvSpPr txBox="1"/>
            <p:nvPr/>
          </p:nvSpPr>
          <p:spPr>
            <a:xfrm>
              <a:off x="7206292" y="3050341"/>
              <a:ext cx="133961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Analyzing Client’s Current Course of Action and Potential Alternative Course(s) of Action  </a:t>
              </a:r>
            </a:p>
          </p:txBody>
        </p:sp>
        <p:grpSp>
          <p:nvGrpSpPr>
            <p:cNvPr id="20" name="Group 19">
              <a:extLst>
                <a:ext uri="{FF2B5EF4-FFF2-40B4-BE49-F238E27FC236}">
                  <a16:creationId xmlns:a16="http://schemas.microsoft.com/office/drawing/2014/main" id="{E714A9F8-B431-9B13-2E31-736DF40E9402}"/>
                </a:ext>
              </a:extLst>
            </p:cNvPr>
            <p:cNvGrpSpPr/>
            <p:nvPr/>
          </p:nvGrpSpPr>
          <p:grpSpPr>
            <a:xfrm>
              <a:off x="6779744" y="3199036"/>
              <a:ext cx="395789" cy="366250"/>
              <a:chOff x="5841345" y="2047454"/>
              <a:chExt cx="395789" cy="366250"/>
            </a:xfrm>
          </p:grpSpPr>
          <p:sp>
            <p:nvSpPr>
              <p:cNvPr id="21" name="Oval 20">
                <a:extLst>
                  <a:ext uri="{FF2B5EF4-FFF2-40B4-BE49-F238E27FC236}">
                    <a16:creationId xmlns:a16="http://schemas.microsoft.com/office/drawing/2014/main" id="{A148C736-7028-F5A7-7411-0ED134A601CE}"/>
                  </a:ext>
                </a:extLst>
              </p:cNvPr>
              <p:cNvSpPr/>
              <p:nvPr/>
            </p:nvSpPr>
            <p:spPr>
              <a:xfrm>
                <a:off x="5856529" y="2047454"/>
                <a:ext cx="366250" cy="366250"/>
              </a:xfrm>
              <a:prstGeom prst="ellipse">
                <a:avLst/>
              </a:prstGeom>
              <a:solidFill>
                <a:srgbClr val="41BBE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22" name="TextBox 21">
                <a:extLst>
                  <a:ext uri="{FF2B5EF4-FFF2-40B4-BE49-F238E27FC236}">
                    <a16:creationId xmlns:a16="http://schemas.microsoft.com/office/drawing/2014/main" id="{B3498D15-AFB2-D77B-0C93-292E16ABDFDC}"/>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3</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68" name="Group 67">
            <a:extLst>
              <a:ext uri="{FF2B5EF4-FFF2-40B4-BE49-F238E27FC236}">
                <a16:creationId xmlns:a16="http://schemas.microsoft.com/office/drawing/2014/main" id="{A378C6EA-8D6D-406D-08A3-FDE6B3D69DDB}"/>
              </a:ext>
            </a:extLst>
          </p:cNvPr>
          <p:cNvGrpSpPr/>
          <p:nvPr/>
        </p:nvGrpSpPr>
        <p:grpSpPr>
          <a:xfrm>
            <a:off x="6100453" y="3816681"/>
            <a:ext cx="1972715" cy="1982474"/>
            <a:chOff x="6100453" y="3816681"/>
            <a:chExt cx="1972715" cy="1982474"/>
          </a:xfrm>
        </p:grpSpPr>
        <p:sp>
          <p:nvSpPr>
            <p:cNvPr id="32" name="Freeform: Shape 31">
              <a:extLst>
                <a:ext uri="{FF2B5EF4-FFF2-40B4-BE49-F238E27FC236}">
                  <a16:creationId xmlns:a16="http://schemas.microsoft.com/office/drawing/2014/main" id="{A34B85E5-F735-4E3C-E75C-12265103C03E}"/>
                </a:ext>
              </a:extLst>
            </p:cNvPr>
            <p:cNvSpPr/>
            <p:nvPr/>
          </p:nvSpPr>
          <p:spPr>
            <a:xfrm>
              <a:off x="6100453" y="3817029"/>
              <a:ext cx="1972715" cy="1982126"/>
            </a:xfrm>
            <a:custGeom>
              <a:avLst/>
              <a:gdLst>
                <a:gd name="connsiteX0" fmla="*/ 1509139 w 2156269"/>
                <a:gd name="connsiteY0" fmla="*/ 856296 h 2166556"/>
                <a:gd name="connsiteX1" fmla="*/ 1445703 w 2156269"/>
                <a:gd name="connsiteY1" fmla="*/ 561878 h 2166556"/>
                <a:gd name="connsiteX2" fmla="*/ 741424 w 2156269"/>
                <a:gd name="connsiteY2" fmla="*/ -97 h 2166556"/>
                <a:gd name="connsiteX3" fmla="*/ 379 w 2156269"/>
                <a:gd name="connsiteY3" fmla="*/ 356138 h 2166556"/>
                <a:gd name="connsiteX4" fmla="*/ -97 w 2156269"/>
                <a:gd name="connsiteY4" fmla="*/ 1257393 h 2166556"/>
                <a:gd name="connsiteX5" fmla="*/ 185879 w 2156269"/>
                <a:gd name="connsiteY5" fmla="*/ 1538142 h 2166556"/>
                <a:gd name="connsiteX6" fmla="*/ -97 w 2156269"/>
                <a:gd name="connsiteY6" fmla="*/ 1724118 h 2166556"/>
                <a:gd name="connsiteX7" fmla="*/ -97 w 2156269"/>
                <a:gd name="connsiteY7" fmla="*/ 2166460 h 2166556"/>
                <a:gd name="connsiteX8" fmla="*/ 2156173 w 2156269"/>
                <a:gd name="connsiteY8" fmla="*/ 1129282 h 2166556"/>
                <a:gd name="connsiteX9" fmla="*/ 1810415 w 2156269"/>
                <a:gd name="connsiteY9" fmla="*/ 853058 h 2166556"/>
                <a:gd name="connsiteX10" fmla="*/ 1509139 w 2156269"/>
                <a:gd name="connsiteY10" fmla="*/ 856296 h 216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269" h="2166556">
                  <a:moveTo>
                    <a:pt x="1509139" y="856296"/>
                  </a:moveTo>
                  <a:cubicBezTo>
                    <a:pt x="1420736" y="785688"/>
                    <a:pt x="1394221" y="662626"/>
                    <a:pt x="1445703" y="561878"/>
                  </a:cubicBezTo>
                  <a:lnTo>
                    <a:pt x="741424" y="-97"/>
                  </a:lnTo>
                  <a:cubicBezTo>
                    <a:pt x="553459" y="214912"/>
                    <a:pt x="285692" y="343632"/>
                    <a:pt x="379" y="356138"/>
                  </a:cubicBezTo>
                  <a:lnTo>
                    <a:pt x="-97" y="1257393"/>
                  </a:lnTo>
                  <a:cubicBezTo>
                    <a:pt x="128786" y="1283564"/>
                    <a:pt x="212050" y="1409260"/>
                    <a:pt x="185879" y="1538142"/>
                  </a:cubicBezTo>
                  <a:cubicBezTo>
                    <a:pt x="166851" y="1631851"/>
                    <a:pt x="93613" y="1705090"/>
                    <a:pt x="-97" y="1724118"/>
                  </a:cubicBezTo>
                  <a:lnTo>
                    <a:pt x="-97" y="2166460"/>
                  </a:lnTo>
                  <a:cubicBezTo>
                    <a:pt x="835960" y="2153589"/>
                    <a:pt x="1624241" y="1774422"/>
                    <a:pt x="2156173" y="1129282"/>
                  </a:cubicBezTo>
                  <a:lnTo>
                    <a:pt x="1810415" y="853058"/>
                  </a:lnTo>
                  <a:cubicBezTo>
                    <a:pt x="1723524" y="925608"/>
                    <a:pt x="1597569" y="926962"/>
                    <a:pt x="1509139" y="856296"/>
                  </a:cubicBezTo>
                  <a:close/>
                </a:path>
              </a:pathLst>
            </a:custGeom>
            <a:solidFill>
              <a:srgbClr val="3D72B8"/>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CE14742-C8A4-54FB-EE2F-BAEF7DF4D021}"/>
                </a:ext>
              </a:extLst>
            </p:cNvPr>
            <p:cNvSpPr/>
            <p:nvPr/>
          </p:nvSpPr>
          <p:spPr>
            <a:xfrm>
              <a:off x="6100889" y="3816681"/>
              <a:ext cx="1035941" cy="783752"/>
            </a:xfrm>
            <a:custGeom>
              <a:avLst/>
              <a:gdLst>
                <a:gd name="connsiteX0" fmla="*/ -97 w 1132332"/>
                <a:gd name="connsiteY0" fmla="*/ 356138 h 856678"/>
                <a:gd name="connsiteX1" fmla="*/ -97 w 1132332"/>
                <a:gd name="connsiteY1" fmla="*/ 856581 h 856678"/>
                <a:gd name="connsiteX2" fmla="*/ 1132235 w 1132332"/>
                <a:gd name="connsiteY2" fmla="*/ 312132 h 856678"/>
                <a:gd name="connsiteX3" fmla="*/ 741710 w 1132332"/>
                <a:gd name="connsiteY3" fmla="*/ -97 h 856678"/>
                <a:gd name="connsiteX4" fmla="*/ -97 w 1132332"/>
                <a:gd name="connsiteY4" fmla="*/ 356138 h 85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332" h="856678">
                  <a:moveTo>
                    <a:pt x="-97" y="356138"/>
                  </a:moveTo>
                  <a:lnTo>
                    <a:pt x="-97" y="856581"/>
                  </a:lnTo>
                  <a:cubicBezTo>
                    <a:pt x="437455" y="843795"/>
                    <a:pt x="849020" y="645905"/>
                    <a:pt x="1132235" y="312132"/>
                  </a:cubicBezTo>
                  <a:lnTo>
                    <a:pt x="741710" y="-97"/>
                  </a:lnTo>
                  <a:cubicBezTo>
                    <a:pt x="553564" y="215099"/>
                    <a:pt x="285485" y="343838"/>
                    <a:pt x="-97" y="356138"/>
                  </a:cubicBezTo>
                  <a:close/>
                </a:path>
              </a:pathLst>
            </a:custGeom>
            <a:solidFill>
              <a:srgbClr val="3D72B8"/>
            </a:solidFill>
            <a:ln w="9525" cap="flat">
              <a:noFill/>
              <a:prstDash val="solid"/>
              <a:miter/>
            </a:ln>
          </p:spPr>
          <p:txBody>
            <a:bodyPr rtlCol="0" anchor="ctr"/>
            <a:lstStyle/>
            <a:p>
              <a:endParaRPr lang="en-US"/>
            </a:p>
          </p:txBody>
        </p:sp>
        <p:sp>
          <p:nvSpPr>
            <p:cNvPr id="57" name="TextBox 56">
              <a:extLst>
                <a:ext uri="{FF2B5EF4-FFF2-40B4-BE49-F238E27FC236}">
                  <a16:creationId xmlns:a16="http://schemas.microsoft.com/office/drawing/2014/main" id="{B64F73A1-431F-29C5-76B6-142FF2F2991E}"/>
                </a:ext>
              </a:extLst>
            </p:cNvPr>
            <p:cNvSpPr txBox="1"/>
            <p:nvPr/>
          </p:nvSpPr>
          <p:spPr>
            <a:xfrm>
              <a:off x="6258318" y="4407628"/>
              <a:ext cx="13396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Developing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Planning Recommendation</a:t>
              </a:r>
            </a:p>
          </p:txBody>
        </p:sp>
        <p:grpSp>
          <p:nvGrpSpPr>
            <p:cNvPr id="23" name="Group 22">
              <a:extLst>
                <a:ext uri="{FF2B5EF4-FFF2-40B4-BE49-F238E27FC236}">
                  <a16:creationId xmlns:a16="http://schemas.microsoft.com/office/drawing/2014/main" id="{D142401E-F6E0-1535-7C9C-121FA14F096C}"/>
                </a:ext>
              </a:extLst>
            </p:cNvPr>
            <p:cNvGrpSpPr/>
            <p:nvPr/>
          </p:nvGrpSpPr>
          <p:grpSpPr>
            <a:xfrm>
              <a:off x="6268809" y="3856019"/>
              <a:ext cx="395789" cy="366250"/>
              <a:chOff x="5841345" y="2047454"/>
              <a:chExt cx="395789" cy="366250"/>
            </a:xfrm>
          </p:grpSpPr>
          <p:sp>
            <p:nvSpPr>
              <p:cNvPr id="27" name="Oval 26">
                <a:extLst>
                  <a:ext uri="{FF2B5EF4-FFF2-40B4-BE49-F238E27FC236}">
                    <a16:creationId xmlns:a16="http://schemas.microsoft.com/office/drawing/2014/main" id="{61E46919-E5C4-856F-0C5F-0E8D86BBFD7A}"/>
                  </a:ext>
                </a:extLst>
              </p:cNvPr>
              <p:cNvSpPr/>
              <p:nvPr/>
            </p:nvSpPr>
            <p:spPr>
              <a:xfrm>
                <a:off x="5856529" y="2047454"/>
                <a:ext cx="366250" cy="366250"/>
              </a:xfrm>
              <a:prstGeom prst="ellipse">
                <a:avLst/>
              </a:prstGeom>
              <a:solidFill>
                <a:srgbClr val="3D72B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41" name="TextBox 40">
                <a:extLst>
                  <a:ext uri="{FF2B5EF4-FFF2-40B4-BE49-F238E27FC236}">
                    <a16:creationId xmlns:a16="http://schemas.microsoft.com/office/drawing/2014/main" id="{E0180C89-943B-6864-FD39-E78CB5297C00}"/>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4</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1" name="Group 70">
            <a:extLst>
              <a:ext uri="{FF2B5EF4-FFF2-40B4-BE49-F238E27FC236}">
                <a16:creationId xmlns:a16="http://schemas.microsoft.com/office/drawing/2014/main" id="{046FE8B5-8F7C-93EE-38DC-5736BB625F0B}"/>
              </a:ext>
            </a:extLst>
          </p:cNvPr>
          <p:cNvGrpSpPr/>
          <p:nvPr/>
        </p:nvGrpSpPr>
        <p:grpSpPr>
          <a:xfrm>
            <a:off x="4040597" y="3815896"/>
            <a:ext cx="1973063" cy="1982823"/>
            <a:chOff x="4040597" y="3815896"/>
            <a:chExt cx="1973063" cy="1982823"/>
          </a:xfrm>
        </p:grpSpPr>
        <p:sp>
          <p:nvSpPr>
            <p:cNvPr id="29" name="Freeform: Shape 28">
              <a:extLst>
                <a:ext uri="{FF2B5EF4-FFF2-40B4-BE49-F238E27FC236}">
                  <a16:creationId xmlns:a16="http://schemas.microsoft.com/office/drawing/2014/main" id="{39E180CF-1D1C-03DD-F6B7-7F4E294A91F7}"/>
                </a:ext>
              </a:extLst>
            </p:cNvPr>
            <p:cNvSpPr/>
            <p:nvPr/>
          </p:nvSpPr>
          <p:spPr>
            <a:xfrm>
              <a:off x="4040597" y="3815984"/>
              <a:ext cx="1973063" cy="1982735"/>
            </a:xfrm>
            <a:custGeom>
              <a:avLst/>
              <a:gdLst>
                <a:gd name="connsiteX0" fmla="*/ 1965577 w 2156650"/>
                <a:gd name="connsiteY0" fmla="*/ 1491518 h 2167222"/>
                <a:gd name="connsiteX1" fmla="*/ 2156078 w 2156650"/>
                <a:gd name="connsiteY1" fmla="*/ 1258251 h 2167222"/>
                <a:gd name="connsiteX2" fmla="*/ 2156554 w 2156650"/>
                <a:gd name="connsiteY2" fmla="*/ 356995 h 2167222"/>
                <a:gd name="connsiteX3" fmla="*/ 1415890 w 2156650"/>
                <a:gd name="connsiteY3" fmla="*/ -97 h 2167222"/>
                <a:gd name="connsiteX4" fmla="*/ 711040 w 2156650"/>
                <a:gd name="connsiteY4" fmla="*/ 561878 h 2167222"/>
                <a:gd name="connsiteX5" fmla="*/ 607435 w 2156650"/>
                <a:gd name="connsiteY5" fmla="*/ 882304 h 2167222"/>
                <a:gd name="connsiteX6" fmla="*/ 346042 w 2156650"/>
                <a:gd name="connsiteY6" fmla="*/ 852771 h 2167222"/>
                <a:gd name="connsiteX7" fmla="*/ -97 w 2156650"/>
                <a:gd name="connsiteY7" fmla="*/ 1128996 h 2167222"/>
                <a:gd name="connsiteX8" fmla="*/ 2155696 w 2156650"/>
                <a:gd name="connsiteY8" fmla="*/ 2167126 h 2167222"/>
                <a:gd name="connsiteX9" fmla="*/ 2155696 w 2156650"/>
                <a:gd name="connsiteY9" fmla="*/ 1724880 h 2167222"/>
                <a:gd name="connsiteX10" fmla="*/ 1965577 w 2156650"/>
                <a:gd name="connsiteY10" fmla="*/ 1491518 h 216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6650" h="2167222">
                  <a:moveTo>
                    <a:pt x="1965577" y="1491518"/>
                  </a:moveTo>
                  <a:cubicBezTo>
                    <a:pt x="1965600" y="1378381"/>
                    <a:pt x="2045226" y="1280878"/>
                    <a:pt x="2156078" y="1258251"/>
                  </a:cubicBezTo>
                  <a:lnTo>
                    <a:pt x="2156554" y="356995"/>
                  </a:lnTo>
                  <a:cubicBezTo>
                    <a:pt x="1871239" y="344190"/>
                    <a:pt x="1603600" y="215155"/>
                    <a:pt x="1415890" y="-97"/>
                  </a:cubicBezTo>
                  <a:lnTo>
                    <a:pt x="711040" y="561878"/>
                  </a:lnTo>
                  <a:cubicBezTo>
                    <a:pt x="770913" y="678971"/>
                    <a:pt x="724528" y="822431"/>
                    <a:pt x="607435" y="882304"/>
                  </a:cubicBezTo>
                  <a:cubicBezTo>
                    <a:pt x="522279" y="925848"/>
                    <a:pt x="419335" y="914216"/>
                    <a:pt x="346042" y="852771"/>
                  </a:cubicBezTo>
                  <a:lnTo>
                    <a:pt x="-97" y="1128996"/>
                  </a:lnTo>
                  <a:cubicBezTo>
                    <a:pt x="531530" y="1774388"/>
                    <a:pt x="1319645" y="2153907"/>
                    <a:pt x="2155696" y="2167126"/>
                  </a:cubicBezTo>
                  <a:lnTo>
                    <a:pt x="2155696" y="1724880"/>
                  </a:lnTo>
                  <a:cubicBezTo>
                    <a:pt x="2044961" y="1702088"/>
                    <a:pt x="1965517" y="1604574"/>
                    <a:pt x="1965577" y="1491518"/>
                  </a:cubicBezTo>
                  <a:close/>
                </a:path>
              </a:pathLst>
            </a:custGeom>
            <a:solidFill>
              <a:srgbClr val="CDE9F5"/>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E51B1B7-8A9E-E6C2-EFAC-6D117A3E8ABE}"/>
                </a:ext>
              </a:extLst>
            </p:cNvPr>
            <p:cNvSpPr/>
            <p:nvPr/>
          </p:nvSpPr>
          <p:spPr>
            <a:xfrm>
              <a:off x="4978155" y="3815896"/>
              <a:ext cx="1035331" cy="784450"/>
            </a:xfrm>
            <a:custGeom>
              <a:avLst/>
              <a:gdLst>
                <a:gd name="connsiteX0" fmla="*/ 391190 w 1131665"/>
                <a:gd name="connsiteY0" fmla="*/ -97 h 857440"/>
                <a:gd name="connsiteX1" fmla="*/ -97 w 1131665"/>
                <a:gd name="connsiteY1" fmla="*/ 311751 h 857440"/>
                <a:gd name="connsiteX2" fmla="*/ 1131568 w 1131665"/>
                <a:gd name="connsiteY2" fmla="*/ 857344 h 857440"/>
                <a:gd name="connsiteX3" fmla="*/ 1131568 w 1131665"/>
                <a:gd name="connsiteY3" fmla="*/ 356995 h 857440"/>
                <a:gd name="connsiteX4" fmla="*/ 391190 w 1131665"/>
                <a:gd name="connsiteY4" fmla="*/ -97 h 85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665" h="857440">
                  <a:moveTo>
                    <a:pt x="391190" y="-97"/>
                  </a:moveTo>
                  <a:lnTo>
                    <a:pt x="-97" y="311751"/>
                  </a:lnTo>
                  <a:cubicBezTo>
                    <a:pt x="282739" y="645800"/>
                    <a:pt x="694065" y="844106"/>
                    <a:pt x="1131568" y="857344"/>
                  </a:cubicBezTo>
                  <a:lnTo>
                    <a:pt x="1131568" y="356995"/>
                  </a:lnTo>
                  <a:cubicBezTo>
                    <a:pt x="846354" y="344113"/>
                    <a:pt x="578833" y="215085"/>
                    <a:pt x="391190" y="-97"/>
                  </a:cubicBezTo>
                  <a:close/>
                </a:path>
              </a:pathLst>
            </a:custGeom>
            <a:solidFill>
              <a:srgbClr val="CDE9F5"/>
            </a:solidFill>
            <a:ln w="9525" cap="flat">
              <a:noFill/>
              <a:prstDash val="solid"/>
              <a:miter/>
            </a:ln>
          </p:spPr>
          <p:txBody>
            <a:bodyPr rtlCol="0" anchor="ctr"/>
            <a:lstStyle/>
            <a:p>
              <a:endParaRPr lang="en-US"/>
            </a:p>
          </p:txBody>
        </p:sp>
        <p:sp>
          <p:nvSpPr>
            <p:cNvPr id="58" name="TextBox 57">
              <a:extLst>
                <a:ext uri="{FF2B5EF4-FFF2-40B4-BE49-F238E27FC236}">
                  <a16:creationId xmlns:a16="http://schemas.microsoft.com/office/drawing/2014/main" id="{DA76A0F8-3EE0-1842-417F-03C29EC4F62C}"/>
                </a:ext>
              </a:extLst>
            </p:cNvPr>
            <p:cNvSpPr txBox="1"/>
            <p:nvPr/>
          </p:nvSpPr>
          <p:spPr>
            <a:xfrm>
              <a:off x="4524937" y="4383691"/>
              <a:ext cx="13519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Presenting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Recommendation</a:t>
              </a:r>
            </a:p>
          </p:txBody>
        </p:sp>
        <p:grpSp>
          <p:nvGrpSpPr>
            <p:cNvPr id="46" name="Group 45">
              <a:extLst>
                <a:ext uri="{FF2B5EF4-FFF2-40B4-BE49-F238E27FC236}">
                  <a16:creationId xmlns:a16="http://schemas.microsoft.com/office/drawing/2014/main" id="{8F28ED96-2298-D9A5-B00E-7516BAF27943}"/>
                </a:ext>
              </a:extLst>
            </p:cNvPr>
            <p:cNvGrpSpPr/>
            <p:nvPr/>
          </p:nvGrpSpPr>
          <p:grpSpPr>
            <a:xfrm>
              <a:off x="5453753" y="3840443"/>
              <a:ext cx="395789" cy="366250"/>
              <a:chOff x="5841345" y="2047454"/>
              <a:chExt cx="395789" cy="366250"/>
            </a:xfrm>
          </p:grpSpPr>
          <p:sp>
            <p:nvSpPr>
              <p:cNvPr id="51" name="Oval 50">
                <a:extLst>
                  <a:ext uri="{FF2B5EF4-FFF2-40B4-BE49-F238E27FC236}">
                    <a16:creationId xmlns:a16="http://schemas.microsoft.com/office/drawing/2014/main" id="{BBF3D924-B530-B038-2A90-9AB9866C8A41}"/>
                  </a:ext>
                </a:extLst>
              </p:cNvPr>
              <p:cNvSpPr/>
              <p:nvPr/>
            </p:nvSpPr>
            <p:spPr>
              <a:xfrm>
                <a:off x="5856529" y="2047454"/>
                <a:ext cx="366250" cy="366250"/>
              </a:xfrm>
              <a:prstGeom prst="ellipse">
                <a:avLst/>
              </a:prstGeom>
              <a:solidFill>
                <a:srgbClr val="CDE9F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2" name="TextBox 51">
                <a:extLst>
                  <a:ext uri="{FF2B5EF4-FFF2-40B4-BE49-F238E27FC236}">
                    <a16:creationId xmlns:a16="http://schemas.microsoft.com/office/drawing/2014/main" id="{09F27BF7-1DEA-CBB8-3005-6C2B61DC61A1}"/>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Gotham" panose="02000604040000020004" pitchFamily="50" charset="0"/>
                  </a:rPr>
                  <a:t>5</a:t>
                </a:r>
                <a:endParaRPr kumimoji="0" lang="en-US" sz="1600" i="0" u="none" strike="noStrike" kern="1200" cap="none" spc="0" normalizeH="0" baseline="0" noProof="0" dirty="0">
                  <a:ln>
                    <a:noFill/>
                  </a:ln>
                  <a:effectLst/>
                  <a:uLnTx/>
                  <a:uFillTx/>
                  <a:latin typeface="Gotham" panose="02000604040000020004" pitchFamily="50" charset="0"/>
                </a:endParaRPr>
              </a:p>
            </p:txBody>
          </p:sp>
        </p:grpSp>
      </p:grpSp>
      <p:grpSp>
        <p:nvGrpSpPr>
          <p:cNvPr id="72" name="Group 71">
            <a:extLst>
              <a:ext uri="{FF2B5EF4-FFF2-40B4-BE49-F238E27FC236}">
                <a16:creationId xmlns:a16="http://schemas.microsoft.com/office/drawing/2014/main" id="{E0AF5942-9D70-FD7D-2792-E625B62593D1}"/>
              </a:ext>
            </a:extLst>
          </p:cNvPr>
          <p:cNvGrpSpPr/>
          <p:nvPr/>
        </p:nvGrpSpPr>
        <p:grpSpPr>
          <a:xfrm>
            <a:off x="3443600" y="2645235"/>
            <a:ext cx="1869563" cy="2134537"/>
            <a:chOff x="3443600" y="2645235"/>
            <a:chExt cx="1869563" cy="2134537"/>
          </a:xfrm>
        </p:grpSpPr>
        <p:sp>
          <p:nvSpPr>
            <p:cNvPr id="25" name="Freeform: Shape 24">
              <a:extLst>
                <a:ext uri="{FF2B5EF4-FFF2-40B4-BE49-F238E27FC236}">
                  <a16:creationId xmlns:a16="http://schemas.microsoft.com/office/drawing/2014/main" id="{3890ACCC-626B-CEFC-057E-00B24FBE3C5C}"/>
                </a:ext>
              </a:extLst>
            </p:cNvPr>
            <p:cNvSpPr/>
            <p:nvPr/>
          </p:nvSpPr>
          <p:spPr>
            <a:xfrm>
              <a:off x="3443600" y="2645235"/>
              <a:ext cx="1838244" cy="2134537"/>
            </a:xfrm>
            <a:custGeom>
              <a:avLst/>
              <a:gdLst>
                <a:gd name="connsiteX0" fmla="*/ 1003159 w 2009286"/>
                <a:gd name="connsiteY0" fmla="*/ 1763076 h 2333148"/>
                <a:gd name="connsiteX1" fmla="*/ 1304339 w 2009286"/>
                <a:gd name="connsiteY1" fmla="*/ 1766600 h 2333148"/>
                <a:gd name="connsiteX2" fmla="*/ 2009189 w 2009286"/>
                <a:gd name="connsiteY2" fmla="*/ 1204625 h 2333148"/>
                <a:gd name="connsiteX3" fmla="*/ 1809640 w 2009286"/>
                <a:gd name="connsiteY3" fmla="*/ 589977 h 2333148"/>
                <a:gd name="connsiteX4" fmla="*/ 1826214 w 2009286"/>
                <a:gd name="connsiteY4" fmla="*/ 403192 h 2333148"/>
                <a:gd name="connsiteX5" fmla="*/ 947818 w 2009286"/>
                <a:gd name="connsiteY5" fmla="*/ 202500 h 2333148"/>
                <a:gd name="connsiteX6" fmla="*/ 632588 w 2009286"/>
                <a:gd name="connsiteY6" fmla="*/ 320976 h 2333148"/>
                <a:gd name="connsiteX7" fmla="*/ 492905 w 2009286"/>
                <a:gd name="connsiteY7" fmla="*/ 98582 h 2333148"/>
                <a:gd name="connsiteX8" fmla="*/ 61041 w 2009286"/>
                <a:gd name="connsiteY8" fmla="*/ -97 h 2333148"/>
                <a:gd name="connsiteX9" fmla="*/ 61041 w 2009286"/>
                <a:gd name="connsiteY9" fmla="*/ -97 h 2333148"/>
                <a:gd name="connsiteX10" fmla="*/ 593298 w 2009286"/>
                <a:gd name="connsiteY10" fmla="*/ 2333052 h 2333148"/>
                <a:gd name="connsiteX11" fmla="*/ 939341 w 2009286"/>
                <a:gd name="connsiteY11" fmla="*/ 2057303 h 2333148"/>
                <a:gd name="connsiteX12" fmla="*/ 1003159 w 2009286"/>
                <a:gd name="connsiteY12" fmla="*/ 1763076 h 233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286" h="2333148">
                  <a:moveTo>
                    <a:pt x="1003159" y="1763076"/>
                  </a:moveTo>
                  <a:cubicBezTo>
                    <a:pt x="1091639" y="1692544"/>
                    <a:pt x="1217534" y="1694017"/>
                    <a:pt x="1304339" y="1766600"/>
                  </a:cubicBezTo>
                  <a:lnTo>
                    <a:pt x="2009189" y="1204625"/>
                  </a:lnTo>
                  <a:cubicBezTo>
                    <a:pt x="1879230" y="1026060"/>
                    <a:pt x="1809354" y="810827"/>
                    <a:pt x="1809640" y="589977"/>
                  </a:cubicBezTo>
                  <a:cubicBezTo>
                    <a:pt x="1809633" y="527348"/>
                    <a:pt x="1815179" y="464841"/>
                    <a:pt x="1826214" y="403192"/>
                  </a:cubicBezTo>
                  <a:lnTo>
                    <a:pt x="947818" y="202500"/>
                  </a:lnTo>
                  <a:cubicBezTo>
                    <a:pt x="893486" y="322265"/>
                    <a:pt x="752353" y="375308"/>
                    <a:pt x="632588" y="320976"/>
                  </a:cubicBezTo>
                  <a:cubicBezTo>
                    <a:pt x="545661" y="281541"/>
                    <a:pt x="490684" y="194009"/>
                    <a:pt x="492905" y="98582"/>
                  </a:cubicBezTo>
                  <a:lnTo>
                    <a:pt x="61041" y="-97"/>
                  </a:lnTo>
                  <a:lnTo>
                    <a:pt x="61041" y="-97"/>
                  </a:lnTo>
                  <a:cubicBezTo>
                    <a:pt x="-110797" y="818030"/>
                    <a:pt x="83650" y="1670391"/>
                    <a:pt x="593298" y="2333052"/>
                  </a:cubicBezTo>
                  <a:lnTo>
                    <a:pt x="939341" y="2057303"/>
                  </a:lnTo>
                  <a:cubicBezTo>
                    <a:pt x="888049" y="1956516"/>
                    <a:pt x="914719" y="1833555"/>
                    <a:pt x="1003159" y="1763076"/>
                  </a:cubicBezTo>
                  <a:close/>
                </a:path>
              </a:pathLst>
            </a:custGeom>
            <a:solidFill>
              <a:srgbClr val="8DC73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6E79EC5-91EF-D64C-B96B-A6019536A050}"/>
                </a:ext>
              </a:extLst>
            </p:cNvPr>
            <p:cNvSpPr/>
            <p:nvPr/>
          </p:nvSpPr>
          <p:spPr>
            <a:xfrm>
              <a:off x="4641777" y="2912237"/>
              <a:ext cx="640502" cy="1120904"/>
            </a:xfrm>
            <a:custGeom>
              <a:avLst/>
              <a:gdLst>
                <a:gd name="connsiteX0" fmla="*/ 499978 w 700099"/>
                <a:gd name="connsiteY0" fmla="*/ 298131 h 1225200"/>
                <a:gd name="connsiteX1" fmla="*/ 516551 w 700099"/>
                <a:gd name="connsiteY1" fmla="*/ 111346 h 1225200"/>
                <a:gd name="connsiteX2" fmla="*/ 28776 w 700099"/>
                <a:gd name="connsiteY2" fmla="*/ -97 h 1225200"/>
                <a:gd name="connsiteX3" fmla="*/ 308049 w 700099"/>
                <a:gd name="connsiteY3" fmla="*/ 1225104 h 1225200"/>
                <a:gd name="connsiteX4" fmla="*/ 700003 w 700099"/>
                <a:gd name="connsiteY4" fmla="*/ 913160 h 1225200"/>
                <a:gd name="connsiteX5" fmla="*/ 499978 w 700099"/>
                <a:gd name="connsiteY5" fmla="*/ 298131 h 12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099" h="1225200">
                  <a:moveTo>
                    <a:pt x="499978" y="298131"/>
                  </a:moveTo>
                  <a:cubicBezTo>
                    <a:pt x="499970" y="235501"/>
                    <a:pt x="505516" y="172995"/>
                    <a:pt x="516551" y="111346"/>
                  </a:cubicBezTo>
                  <a:lnTo>
                    <a:pt x="28776" y="-97"/>
                  </a:lnTo>
                  <a:cubicBezTo>
                    <a:pt x="-55295" y="429416"/>
                    <a:pt x="46147" y="874452"/>
                    <a:pt x="308049" y="1225104"/>
                  </a:cubicBezTo>
                  <a:lnTo>
                    <a:pt x="700003" y="913160"/>
                  </a:lnTo>
                  <a:cubicBezTo>
                    <a:pt x="569797" y="734547"/>
                    <a:pt x="499749" y="519164"/>
                    <a:pt x="499978" y="298131"/>
                  </a:cubicBezTo>
                  <a:close/>
                </a:path>
              </a:pathLst>
            </a:custGeom>
            <a:solidFill>
              <a:srgbClr val="8DC73F"/>
            </a:solidFill>
            <a:ln w="9525" cap="flat">
              <a:noFill/>
              <a:prstDash val="solid"/>
              <a:miter/>
            </a:ln>
          </p:spPr>
          <p:txBody>
            <a:bodyPr rtlCol="0" anchor="ctr"/>
            <a:lstStyle/>
            <a:p>
              <a:endParaRPr lang="en-US" dirty="0"/>
            </a:p>
          </p:txBody>
        </p:sp>
        <p:sp>
          <p:nvSpPr>
            <p:cNvPr id="59" name="TextBox 58">
              <a:extLst>
                <a:ext uri="{FF2B5EF4-FFF2-40B4-BE49-F238E27FC236}">
                  <a16:creationId xmlns:a16="http://schemas.microsoft.com/office/drawing/2014/main" id="{0B7F8C72-055F-3F27-06F6-54D63AE8D1A7}"/>
                </a:ext>
              </a:extLst>
            </p:cNvPr>
            <p:cNvSpPr txBox="1"/>
            <p:nvPr/>
          </p:nvSpPr>
          <p:spPr>
            <a:xfrm>
              <a:off x="3671591" y="3203448"/>
              <a:ext cx="1346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Implementing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the Financial Planning Recommendation</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53" name="Group 52">
              <a:extLst>
                <a:ext uri="{FF2B5EF4-FFF2-40B4-BE49-F238E27FC236}">
                  <a16:creationId xmlns:a16="http://schemas.microsoft.com/office/drawing/2014/main" id="{7532C6BA-6C17-2BA1-8F15-229C05ED1E06}"/>
                </a:ext>
              </a:extLst>
            </p:cNvPr>
            <p:cNvGrpSpPr/>
            <p:nvPr/>
          </p:nvGrpSpPr>
          <p:grpSpPr>
            <a:xfrm>
              <a:off x="4917374" y="3203447"/>
              <a:ext cx="395789" cy="366250"/>
              <a:chOff x="5841345" y="2047454"/>
              <a:chExt cx="395789" cy="366250"/>
            </a:xfrm>
          </p:grpSpPr>
          <p:sp>
            <p:nvSpPr>
              <p:cNvPr id="55" name="Oval 54">
                <a:extLst>
                  <a:ext uri="{FF2B5EF4-FFF2-40B4-BE49-F238E27FC236}">
                    <a16:creationId xmlns:a16="http://schemas.microsoft.com/office/drawing/2014/main" id="{6FDD4493-8C9D-AC48-5BC0-E2BFCD640152}"/>
                  </a:ext>
                </a:extLst>
              </p:cNvPr>
              <p:cNvSpPr/>
              <p:nvPr/>
            </p:nvSpPr>
            <p:spPr>
              <a:xfrm>
                <a:off x="5856529" y="2047454"/>
                <a:ext cx="366250" cy="366250"/>
              </a:xfrm>
              <a:prstGeom prst="ellipse">
                <a:avLst/>
              </a:prstGeom>
              <a:solidFill>
                <a:srgbClr val="8DC73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56" name="TextBox 55">
                <a:extLst>
                  <a:ext uri="{FF2B5EF4-FFF2-40B4-BE49-F238E27FC236}">
                    <a16:creationId xmlns:a16="http://schemas.microsoft.com/office/drawing/2014/main" id="{C917EC62-A600-0F9A-B4C1-1497F7BFD04D}"/>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6</a:t>
                </a:r>
              </a:p>
            </p:txBody>
          </p:sp>
        </p:grpSp>
      </p:grpSp>
      <p:grpSp>
        <p:nvGrpSpPr>
          <p:cNvPr id="73" name="Group 72">
            <a:extLst>
              <a:ext uri="{FF2B5EF4-FFF2-40B4-BE49-F238E27FC236}">
                <a16:creationId xmlns:a16="http://schemas.microsoft.com/office/drawing/2014/main" id="{6A117A43-B1C7-10F9-D3F4-A1AFC0C796DF}"/>
              </a:ext>
            </a:extLst>
          </p:cNvPr>
          <p:cNvGrpSpPr/>
          <p:nvPr/>
        </p:nvGrpSpPr>
        <p:grpSpPr>
          <a:xfrm>
            <a:off x="3518966" y="848459"/>
            <a:ext cx="2084430" cy="2080771"/>
            <a:chOff x="3518966" y="848459"/>
            <a:chExt cx="2084430" cy="2080771"/>
          </a:xfrm>
        </p:grpSpPr>
        <p:sp>
          <p:nvSpPr>
            <p:cNvPr id="26" name="Freeform: Shape 25">
              <a:extLst>
                <a:ext uri="{FF2B5EF4-FFF2-40B4-BE49-F238E27FC236}">
                  <a16:creationId xmlns:a16="http://schemas.microsoft.com/office/drawing/2014/main" id="{6E73062F-FC16-4F6F-CC06-6D36123692CD}"/>
                </a:ext>
              </a:extLst>
            </p:cNvPr>
            <p:cNvSpPr/>
            <p:nvPr/>
          </p:nvSpPr>
          <p:spPr>
            <a:xfrm>
              <a:off x="3518966" y="848459"/>
              <a:ext cx="2084430" cy="2080770"/>
            </a:xfrm>
            <a:custGeom>
              <a:avLst/>
              <a:gdLst>
                <a:gd name="connsiteX0" fmla="*/ 701610 w 2278379"/>
                <a:gd name="connsiteY0" fmla="*/ 1835942 h 2274379"/>
                <a:gd name="connsiteX1" fmla="*/ 886680 w 2278379"/>
                <a:gd name="connsiteY1" fmla="*/ 2073591 h 2274379"/>
                <a:gd name="connsiteX2" fmla="*/ 1765362 w 2278379"/>
                <a:gd name="connsiteY2" fmla="*/ 2274283 h 2274379"/>
                <a:gd name="connsiteX3" fmla="*/ 2278283 w 2278379"/>
                <a:gd name="connsiteY3" fmla="*/ 1631345 h 2274379"/>
                <a:gd name="connsiteX4" fmla="*/ 1887758 w 2278379"/>
                <a:gd name="connsiteY4" fmla="*/ 819529 h 2274379"/>
                <a:gd name="connsiteX5" fmla="*/ 1598495 w 2278379"/>
                <a:gd name="connsiteY5" fmla="*/ 647094 h 2274379"/>
                <a:gd name="connsiteX6" fmla="*/ 1685256 w 2278379"/>
                <a:gd name="connsiteY6" fmla="*/ 399096 h 2274379"/>
                <a:gd name="connsiteX7" fmla="*/ 1493137 w 2278379"/>
                <a:gd name="connsiteY7" fmla="*/ -97 h 2274379"/>
                <a:gd name="connsiteX8" fmla="*/ -97 w 2278379"/>
                <a:gd name="connsiteY8" fmla="*/ 1870994 h 2274379"/>
                <a:gd name="connsiteX9" fmla="*/ 431862 w 2278379"/>
                <a:gd name="connsiteY9" fmla="*/ 1969673 h 2274379"/>
                <a:gd name="connsiteX10" fmla="*/ 701610 w 2278379"/>
                <a:gd name="connsiteY10" fmla="*/ 1835942 h 227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379" h="2274379">
                  <a:moveTo>
                    <a:pt x="701610" y="1835942"/>
                  </a:moveTo>
                  <a:cubicBezTo>
                    <a:pt x="811929" y="1861123"/>
                    <a:pt x="889292" y="1960464"/>
                    <a:pt x="886680" y="2073591"/>
                  </a:cubicBezTo>
                  <a:lnTo>
                    <a:pt x="1765362" y="2274283"/>
                  </a:lnTo>
                  <a:cubicBezTo>
                    <a:pt x="1841838" y="1999161"/>
                    <a:pt x="2027026" y="1767031"/>
                    <a:pt x="2278283" y="1631345"/>
                  </a:cubicBezTo>
                  <a:lnTo>
                    <a:pt x="1887758" y="819529"/>
                  </a:lnTo>
                  <a:cubicBezTo>
                    <a:pt x="1760263" y="851790"/>
                    <a:pt x="1630756" y="774588"/>
                    <a:pt x="1598495" y="647094"/>
                  </a:cubicBezTo>
                  <a:cubicBezTo>
                    <a:pt x="1575068" y="554509"/>
                    <a:pt x="1609222" y="456884"/>
                    <a:pt x="1685256" y="399096"/>
                  </a:cubicBezTo>
                  <a:lnTo>
                    <a:pt x="1493137" y="-97"/>
                  </a:lnTo>
                  <a:cubicBezTo>
                    <a:pt x="746033" y="375610"/>
                    <a:pt x="200521" y="1059161"/>
                    <a:pt x="-97" y="1870994"/>
                  </a:cubicBezTo>
                  <a:lnTo>
                    <a:pt x="431862" y="1969673"/>
                  </a:lnTo>
                  <a:cubicBezTo>
                    <a:pt x="478613" y="1866696"/>
                    <a:pt x="591346" y="1810808"/>
                    <a:pt x="701610" y="1835942"/>
                  </a:cubicBezTo>
                  <a:close/>
                </a:path>
              </a:pathLst>
            </a:custGeom>
            <a:solidFill>
              <a:srgbClr val="BBAFD5"/>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8D65B34-55FA-194B-C0B2-1117E0DCD0A8}"/>
                </a:ext>
              </a:extLst>
            </p:cNvPr>
            <p:cNvSpPr/>
            <p:nvPr/>
          </p:nvSpPr>
          <p:spPr>
            <a:xfrm>
              <a:off x="4687275" y="1928494"/>
              <a:ext cx="915859" cy="1000736"/>
            </a:xfrm>
            <a:custGeom>
              <a:avLst/>
              <a:gdLst>
                <a:gd name="connsiteX0" fmla="*/ 1000981 w 1001077"/>
                <a:gd name="connsiteY0" fmla="*/ 450817 h 1093851"/>
                <a:gd name="connsiteX1" fmla="*/ 783620 w 1001077"/>
                <a:gd name="connsiteY1" fmla="*/ -97 h 1093851"/>
                <a:gd name="connsiteX2" fmla="*/ -97 w 1001077"/>
                <a:gd name="connsiteY2" fmla="*/ 982312 h 1093851"/>
                <a:gd name="connsiteX3" fmla="*/ 488345 w 1001077"/>
                <a:gd name="connsiteY3" fmla="*/ 1093754 h 1093851"/>
                <a:gd name="connsiteX4" fmla="*/ 1000981 w 1001077"/>
                <a:gd name="connsiteY4" fmla="*/ 450817 h 109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7" h="1093851">
                  <a:moveTo>
                    <a:pt x="1000981" y="450817"/>
                  </a:moveTo>
                  <a:lnTo>
                    <a:pt x="783620" y="-97"/>
                  </a:lnTo>
                  <a:cubicBezTo>
                    <a:pt x="395491" y="202152"/>
                    <a:pt x="110858" y="558947"/>
                    <a:pt x="-97" y="982312"/>
                  </a:cubicBezTo>
                  <a:lnTo>
                    <a:pt x="488345" y="1093754"/>
                  </a:lnTo>
                  <a:cubicBezTo>
                    <a:pt x="564754" y="818683"/>
                    <a:pt x="749832" y="586562"/>
                    <a:pt x="1000981" y="450817"/>
                  </a:cubicBezTo>
                  <a:close/>
                </a:path>
              </a:pathLst>
            </a:custGeom>
            <a:solidFill>
              <a:srgbClr val="BBAFD5"/>
            </a:solidFill>
            <a:ln w="9525" cap="flat">
              <a:noFill/>
              <a:prstDash val="solid"/>
              <a:miter/>
            </a:ln>
          </p:spPr>
          <p:txBody>
            <a:bodyPr rtlCol="0" anchor="ctr"/>
            <a:lstStyle/>
            <a:p>
              <a:endParaRPr lang="en-US"/>
            </a:p>
          </p:txBody>
        </p:sp>
        <p:sp>
          <p:nvSpPr>
            <p:cNvPr id="60" name="TextBox 59">
              <a:extLst>
                <a:ext uri="{FF2B5EF4-FFF2-40B4-BE49-F238E27FC236}">
                  <a16:creationId xmlns:a16="http://schemas.microsoft.com/office/drawing/2014/main" id="{071FBC9D-7621-C8E5-6F01-0A5788765B2C}"/>
                </a:ext>
              </a:extLst>
            </p:cNvPr>
            <p:cNvSpPr txBox="1"/>
            <p:nvPr/>
          </p:nvSpPr>
          <p:spPr>
            <a:xfrm>
              <a:off x="4094420" y="1790369"/>
              <a:ext cx="11282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Gotham Medium" panose="02000604030000020004" pitchFamily="50" charset="0"/>
                </a:rPr>
                <a:t>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Gotham Medium" panose="02000604030000020004" pitchFamily="50" charset="0"/>
                </a:rPr>
                <a:t>Progress and Updating</a:t>
              </a:r>
              <a:endParaRPr kumimoji="0" lang="en-US" sz="1000" i="0" u="none" strike="noStrike" kern="1200" cap="none" spc="0" normalizeH="0" baseline="0" noProof="0" dirty="0">
                <a:ln>
                  <a:noFill/>
                </a:ln>
                <a:effectLst/>
                <a:uLnTx/>
                <a:uFillTx/>
                <a:latin typeface="Gotham Medium" panose="02000604030000020004" pitchFamily="50" charset="0"/>
              </a:endParaRPr>
            </a:p>
          </p:txBody>
        </p:sp>
        <p:grpSp>
          <p:nvGrpSpPr>
            <p:cNvPr id="61" name="Group 60">
              <a:extLst>
                <a:ext uri="{FF2B5EF4-FFF2-40B4-BE49-F238E27FC236}">
                  <a16:creationId xmlns:a16="http://schemas.microsoft.com/office/drawing/2014/main" id="{BE5D06AF-874C-F197-33DC-625C68B0138C}"/>
                </a:ext>
              </a:extLst>
            </p:cNvPr>
            <p:cNvGrpSpPr/>
            <p:nvPr/>
          </p:nvGrpSpPr>
          <p:grpSpPr>
            <a:xfrm>
              <a:off x="5119238" y="2422907"/>
              <a:ext cx="395789" cy="366250"/>
              <a:chOff x="5841345" y="2047454"/>
              <a:chExt cx="395789" cy="366250"/>
            </a:xfrm>
          </p:grpSpPr>
          <p:sp>
            <p:nvSpPr>
              <p:cNvPr id="62" name="Oval 61">
                <a:extLst>
                  <a:ext uri="{FF2B5EF4-FFF2-40B4-BE49-F238E27FC236}">
                    <a16:creationId xmlns:a16="http://schemas.microsoft.com/office/drawing/2014/main" id="{B35478D1-10A5-C64B-2074-379531BB8038}"/>
                  </a:ext>
                </a:extLst>
              </p:cNvPr>
              <p:cNvSpPr/>
              <p:nvPr/>
            </p:nvSpPr>
            <p:spPr>
              <a:xfrm>
                <a:off x="5856529" y="2047454"/>
                <a:ext cx="366250" cy="366250"/>
              </a:xfrm>
              <a:prstGeom prst="ellipse">
                <a:avLst/>
              </a:prstGeom>
              <a:solidFill>
                <a:srgbClr val="BBAF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dirty="0">
                  <a:latin typeface="Gotham" panose="02000604040000020004" pitchFamily="50" charset="0"/>
                </a:endParaRPr>
              </a:p>
            </p:txBody>
          </p:sp>
          <p:sp>
            <p:nvSpPr>
              <p:cNvPr id="63" name="TextBox 62">
                <a:extLst>
                  <a:ext uri="{FF2B5EF4-FFF2-40B4-BE49-F238E27FC236}">
                    <a16:creationId xmlns:a16="http://schemas.microsoft.com/office/drawing/2014/main" id="{4A285E1F-CB41-2D19-CF25-1E50B592DC3E}"/>
                  </a:ext>
                </a:extLst>
              </p:cNvPr>
              <p:cNvSpPr txBox="1"/>
              <p:nvPr/>
            </p:nvSpPr>
            <p:spPr>
              <a:xfrm>
                <a:off x="5841345" y="2050603"/>
                <a:ext cx="3957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effectLst/>
                    <a:uLnTx/>
                    <a:uFillTx/>
                    <a:latin typeface="Gotham" panose="02000604040000020004" pitchFamily="50" charset="0"/>
                  </a:rPr>
                  <a:t>7</a:t>
                </a:r>
              </a:p>
            </p:txBody>
          </p:sp>
        </p:grpSp>
      </p:grpSp>
    </p:spTree>
    <p:extLst>
      <p:ext uri="{BB962C8B-B14F-4D97-AF65-F5344CB8AC3E}">
        <p14:creationId xmlns:p14="http://schemas.microsoft.com/office/powerpoint/2010/main" val="38595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up)">
                                      <p:cBhvr>
                                        <p:cTn id="23" dur="500"/>
                                        <p:tgtEl>
                                          <p:spTgt spid="47"/>
                                        </p:tgtEl>
                                      </p:cBhvr>
                                    </p:animEffect>
                                  </p:childTnLst>
                                </p:cTn>
                              </p:par>
                            </p:childTnLst>
                          </p:cTn>
                        </p:par>
                        <p:par>
                          <p:cTn id="24" fill="hold">
                            <p:stCondLst>
                              <p:cond delay="500"/>
                            </p:stCondLst>
                            <p:childTnLst>
                              <p:par>
                                <p:cTn id="25" presetID="17" presetClass="entr" presetSubtype="1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p:cTn id="27" dur="500" fill="hold"/>
                                        <p:tgtEl>
                                          <p:spTgt spid="67"/>
                                        </p:tgtEl>
                                        <p:attrNameLst>
                                          <p:attrName>ppt_w</p:attrName>
                                        </p:attrNameLst>
                                      </p:cBhvr>
                                      <p:tavLst>
                                        <p:tav tm="0">
                                          <p:val>
                                            <p:fltVal val="0"/>
                                          </p:val>
                                        </p:tav>
                                        <p:tav tm="100000">
                                          <p:val>
                                            <p:strVal val="#ppt_w"/>
                                          </p:val>
                                        </p:tav>
                                      </p:tavLst>
                                    </p:anim>
                                    <p:anim calcmode="lin" valueType="num">
                                      <p:cBhvr>
                                        <p:cTn id="28" dur="500" fill="hold"/>
                                        <p:tgtEl>
                                          <p:spTgt spid="6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par>
                          <p:cTn id="34" fill="hold">
                            <p:stCondLst>
                              <p:cond delay="500"/>
                            </p:stCondLst>
                            <p:childTnLst>
                              <p:par>
                                <p:cTn id="35" presetID="17" presetClass="entr" presetSubtype="10" fill="hold"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7" presetClass="entr" presetSubtype="1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p:cTn id="47" dur="500" fill="hold"/>
                                        <p:tgtEl>
                                          <p:spTgt spid="71"/>
                                        </p:tgtEl>
                                        <p:attrNameLst>
                                          <p:attrName>ppt_w</p:attrName>
                                        </p:attrNameLst>
                                      </p:cBhvr>
                                      <p:tavLst>
                                        <p:tav tm="0">
                                          <p:val>
                                            <p:fltVal val="0"/>
                                          </p:val>
                                        </p:tav>
                                        <p:tav tm="100000">
                                          <p:val>
                                            <p:strVal val="#ppt_w"/>
                                          </p:val>
                                        </p:tav>
                                      </p:tavLst>
                                    </p:anim>
                                    <p:anim calcmode="lin" valueType="num">
                                      <p:cBhvr>
                                        <p:cTn id="48" dur="5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right)">
                                      <p:cBhvr>
                                        <p:cTn id="53" dur="500"/>
                                        <p:tgtEl>
                                          <p:spTgt spid="43"/>
                                        </p:tgtEl>
                                      </p:cBhvr>
                                    </p:animEffect>
                                  </p:childTnLst>
                                </p:cTn>
                              </p:par>
                            </p:childTnLst>
                          </p:cTn>
                        </p:par>
                        <p:par>
                          <p:cTn id="54" fill="hold">
                            <p:stCondLst>
                              <p:cond delay="500"/>
                            </p:stCondLst>
                            <p:childTnLst>
                              <p:par>
                                <p:cTn id="55" presetID="17" presetClass="entr" presetSubtype="10"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p:cTn id="57" dur="500" fill="hold"/>
                                        <p:tgtEl>
                                          <p:spTgt spid="72"/>
                                        </p:tgtEl>
                                        <p:attrNameLst>
                                          <p:attrName>ppt_w</p:attrName>
                                        </p:attrNameLst>
                                      </p:cBhvr>
                                      <p:tavLst>
                                        <p:tav tm="0">
                                          <p:val>
                                            <p:fltVal val="0"/>
                                          </p:val>
                                        </p:tav>
                                        <p:tav tm="100000">
                                          <p:val>
                                            <p:strVal val="#ppt_w"/>
                                          </p:val>
                                        </p:tav>
                                      </p:tavLst>
                                    </p:anim>
                                    <p:anim calcmode="lin" valueType="num">
                                      <p:cBhvr>
                                        <p:cTn id="58" dur="5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p:stCondLst>
                              <p:cond delay="500"/>
                            </p:stCondLst>
                            <p:childTnLst>
                              <p:par>
                                <p:cTn id="65" presetID="17" presetClass="entr" presetSubtype="10" fill="hold" nodeType="afterEffect">
                                  <p:stCondLst>
                                    <p:cond delay="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strVal val="#ppt_h"/>
                                          </p:val>
                                        </p:tav>
                                        <p:tav tm="100000">
                                          <p:val>
                                            <p:strVal val="#ppt_h"/>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P spid="47" grpId="0" animBg="1"/>
      <p:bldP spid="4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Applying Integration Factors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E2C02647-2573-1DF9-092A-A92E11337CDA}"/>
              </a:ext>
            </a:extLst>
          </p:cNvPr>
          <p:cNvGrpSpPr/>
          <p:nvPr/>
        </p:nvGrpSpPr>
        <p:grpSpPr>
          <a:xfrm>
            <a:off x="538434" y="1099266"/>
            <a:ext cx="11115132" cy="1035056"/>
            <a:chOff x="538433" y="1099266"/>
            <a:chExt cx="12306873" cy="1146032"/>
          </a:xfrm>
        </p:grpSpPr>
        <p:sp>
          <p:nvSpPr>
            <p:cNvPr id="37" name="Rectangle 36">
              <a:extLst>
                <a:ext uri="{FF2B5EF4-FFF2-40B4-BE49-F238E27FC236}">
                  <a16:creationId xmlns:a16="http://schemas.microsoft.com/office/drawing/2014/main" id="{4E89309F-AD6F-0908-B345-CC70F15FF2A2}"/>
                </a:ext>
              </a:extLst>
            </p:cNvPr>
            <p:cNvSpPr/>
            <p:nvPr/>
          </p:nvSpPr>
          <p:spPr>
            <a:xfrm>
              <a:off x="538433" y="1099266"/>
              <a:ext cx="12306873" cy="114603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9B43BA67-F22E-F20A-CF97-8D1B48434A26}"/>
                </a:ext>
              </a:extLst>
            </p:cNvPr>
            <p:cNvSpPr txBox="1"/>
            <p:nvPr/>
          </p:nvSpPr>
          <p:spPr>
            <a:xfrm>
              <a:off x="1799307" y="1275739"/>
              <a:ext cx="10689570" cy="783784"/>
            </a:xfrm>
            <a:prstGeom prst="rect">
              <a:avLst/>
            </a:prstGeom>
            <a:noFill/>
          </p:spPr>
          <p:txBody>
            <a:bodyPr wrap="square" rtlCol="0">
              <a:spAutoFit/>
            </a:bodyPr>
            <a:lstStyle/>
            <a:p>
              <a:r>
                <a:rPr lang="en-US" sz="2000" dirty="0">
                  <a:solidFill>
                    <a:srgbClr val="FFCE34"/>
                  </a:solidFill>
                  <a:latin typeface="Gotham" panose="02000604040000020004" pitchFamily="50" charset="0"/>
                </a:rPr>
                <a:t>What if Malik didn’t want to engage Pedro in financial planning? What could Pedro do?</a:t>
              </a:r>
            </a:p>
          </p:txBody>
        </p:sp>
        <p:grpSp>
          <p:nvGrpSpPr>
            <p:cNvPr id="40" name="Group 39">
              <a:extLst>
                <a:ext uri="{FF2B5EF4-FFF2-40B4-BE49-F238E27FC236}">
                  <a16:creationId xmlns:a16="http://schemas.microsoft.com/office/drawing/2014/main" id="{FF09D941-1C66-8E4A-B8AE-C996150C2371}"/>
                </a:ext>
              </a:extLst>
            </p:cNvPr>
            <p:cNvGrpSpPr/>
            <p:nvPr/>
          </p:nvGrpSpPr>
          <p:grpSpPr>
            <a:xfrm>
              <a:off x="829481" y="1240869"/>
              <a:ext cx="792480" cy="811137"/>
              <a:chOff x="2893521" y="2015438"/>
              <a:chExt cx="792480" cy="811137"/>
            </a:xfrm>
          </p:grpSpPr>
          <p:grpSp>
            <p:nvGrpSpPr>
              <p:cNvPr id="41" name="Group 40">
                <a:extLst>
                  <a:ext uri="{FF2B5EF4-FFF2-40B4-BE49-F238E27FC236}">
                    <a16:creationId xmlns:a16="http://schemas.microsoft.com/office/drawing/2014/main" id="{E3FA347A-A43C-8BE7-2A01-DE543A33B412}"/>
                  </a:ext>
                </a:extLst>
              </p:cNvPr>
              <p:cNvGrpSpPr/>
              <p:nvPr/>
            </p:nvGrpSpPr>
            <p:grpSpPr>
              <a:xfrm>
                <a:off x="2893521" y="2034095"/>
                <a:ext cx="792480" cy="792480"/>
                <a:chOff x="2194560" y="2994963"/>
                <a:chExt cx="1219200" cy="1219200"/>
              </a:xfrm>
            </p:grpSpPr>
            <p:sp>
              <p:nvSpPr>
                <p:cNvPr id="43" name="Oval 42">
                  <a:extLst>
                    <a:ext uri="{FF2B5EF4-FFF2-40B4-BE49-F238E27FC236}">
                      <a16:creationId xmlns:a16="http://schemas.microsoft.com/office/drawing/2014/main" id="{3095FF39-9BC2-3618-086A-5F3EB833CFE6}"/>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DAD75FA-8FF3-A012-6476-EF632313DD04}"/>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FA3F29DF-84DF-6BAF-8D25-716C7662AA12}"/>
                  </a:ext>
                </a:extLst>
              </p:cNvPr>
              <p:cNvSpPr txBox="1"/>
              <p:nvPr/>
            </p:nvSpPr>
            <p:spPr>
              <a:xfrm>
                <a:off x="2982943" y="2015438"/>
                <a:ext cx="613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grpSp>
      <p:grpSp>
        <p:nvGrpSpPr>
          <p:cNvPr id="70" name="Group 69">
            <a:extLst>
              <a:ext uri="{FF2B5EF4-FFF2-40B4-BE49-F238E27FC236}">
                <a16:creationId xmlns:a16="http://schemas.microsoft.com/office/drawing/2014/main" id="{FDFEDC6A-977E-FED7-98F6-0F07E5E59B9F}"/>
              </a:ext>
            </a:extLst>
          </p:cNvPr>
          <p:cNvGrpSpPr/>
          <p:nvPr/>
        </p:nvGrpSpPr>
        <p:grpSpPr>
          <a:xfrm>
            <a:off x="538434" y="4672612"/>
            <a:ext cx="11115132" cy="1077218"/>
            <a:chOff x="538434" y="4672612"/>
            <a:chExt cx="11115132" cy="1077218"/>
          </a:xfrm>
        </p:grpSpPr>
        <p:grpSp>
          <p:nvGrpSpPr>
            <p:cNvPr id="54" name="Group 53">
              <a:extLst>
                <a:ext uri="{FF2B5EF4-FFF2-40B4-BE49-F238E27FC236}">
                  <a16:creationId xmlns:a16="http://schemas.microsoft.com/office/drawing/2014/main" id="{5988A0D6-87CF-6203-73E7-D85230846ABA}"/>
                </a:ext>
              </a:extLst>
            </p:cNvPr>
            <p:cNvGrpSpPr/>
            <p:nvPr/>
          </p:nvGrpSpPr>
          <p:grpSpPr>
            <a:xfrm>
              <a:off x="538434" y="4672612"/>
              <a:ext cx="11115132" cy="1077218"/>
              <a:chOff x="860347" y="2355264"/>
              <a:chExt cx="11115132" cy="1077218"/>
            </a:xfrm>
          </p:grpSpPr>
          <p:sp>
            <p:nvSpPr>
              <p:cNvPr id="55" name="Oval 54">
                <a:extLst>
                  <a:ext uri="{FF2B5EF4-FFF2-40B4-BE49-F238E27FC236}">
                    <a16:creationId xmlns:a16="http://schemas.microsoft.com/office/drawing/2014/main" id="{65E12E86-30AD-F96D-2F87-709010DD6FF6}"/>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6549AFE3-2AE0-A2C4-9502-E5D7878DDAE1}"/>
                  </a:ext>
                </a:extLst>
              </p:cNvPr>
              <p:cNvSpPr txBox="1"/>
              <p:nvPr/>
            </p:nvSpPr>
            <p:spPr>
              <a:xfrm>
                <a:off x="1677211" y="2355264"/>
                <a:ext cx="10298268" cy="1077218"/>
              </a:xfrm>
              <a:prstGeom prst="rect">
                <a:avLst/>
              </a:prstGeom>
              <a:noFill/>
            </p:spPr>
            <p:txBody>
              <a:bodyPr wrap="square" rtlCol="0">
                <a:spAutoFit/>
              </a:bodyPr>
              <a:lstStyle/>
              <a:p>
                <a:r>
                  <a:rPr lang="en-US" sz="1600" dirty="0">
                    <a:latin typeface="Gotham" panose="02000604040000020004" pitchFamily="50" charset="0"/>
                  </a:rPr>
                  <a:t>Provide </a:t>
                </a:r>
                <a:r>
                  <a:rPr lang="en-US" sz="1600" dirty="0">
                    <a:latin typeface="Gotham Light" pitchFamily="50" charset="0"/>
                  </a:rPr>
                  <a:t>the requested services after informing the Client how Financial Planning would benefit the Client and how the decision not to engage the CFP® professional to provide Financial Planning may limit the CFP® professional’s Financial Advice, in which case the CFP® professional is not required to comply with the Practice Standards.</a:t>
                </a:r>
              </a:p>
            </p:txBody>
          </p:sp>
        </p:grpSp>
        <p:pic>
          <p:nvPicPr>
            <p:cNvPr id="58" name="Graphic 57">
              <a:extLst>
                <a:ext uri="{FF2B5EF4-FFF2-40B4-BE49-F238E27FC236}">
                  <a16:creationId xmlns:a16="http://schemas.microsoft.com/office/drawing/2014/main" id="{20354261-80D4-0AC0-3D5E-C843B18AF5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499" y="4892203"/>
              <a:ext cx="469624" cy="469624"/>
            </a:xfrm>
            <a:prstGeom prst="rect">
              <a:avLst/>
            </a:prstGeom>
          </p:spPr>
        </p:pic>
      </p:grpSp>
      <p:grpSp>
        <p:nvGrpSpPr>
          <p:cNvPr id="69" name="Group 68">
            <a:extLst>
              <a:ext uri="{FF2B5EF4-FFF2-40B4-BE49-F238E27FC236}">
                <a16:creationId xmlns:a16="http://schemas.microsoft.com/office/drawing/2014/main" id="{BE246ACD-D94C-CC83-7F08-30E3FA78CBE7}"/>
              </a:ext>
            </a:extLst>
          </p:cNvPr>
          <p:cNvGrpSpPr/>
          <p:nvPr/>
        </p:nvGrpSpPr>
        <p:grpSpPr>
          <a:xfrm>
            <a:off x="538434" y="3470388"/>
            <a:ext cx="11115132" cy="830997"/>
            <a:chOff x="538434" y="3470388"/>
            <a:chExt cx="11115132" cy="830997"/>
          </a:xfrm>
        </p:grpSpPr>
        <p:grpSp>
          <p:nvGrpSpPr>
            <p:cNvPr id="51" name="Group 50">
              <a:extLst>
                <a:ext uri="{FF2B5EF4-FFF2-40B4-BE49-F238E27FC236}">
                  <a16:creationId xmlns:a16="http://schemas.microsoft.com/office/drawing/2014/main" id="{43E79840-DE3C-947D-A212-81692F0C386B}"/>
                </a:ext>
              </a:extLst>
            </p:cNvPr>
            <p:cNvGrpSpPr/>
            <p:nvPr/>
          </p:nvGrpSpPr>
          <p:grpSpPr>
            <a:xfrm>
              <a:off x="538434" y="3470388"/>
              <a:ext cx="11115132" cy="830997"/>
              <a:chOff x="860347" y="2398604"/>
              <a:chExt cx="11115132" cy="830997"/>
            </a:xfrm>
          </p:grpSpPr>
          <p:sp>
            <p:nvSpPr>
              <p:cNvPr id="52" name="Oval 51">
                <a:extLst>
                  <a:ext uri="{FF2B5EF4-FFF2-40B4-BE49-F238E27FC236}">
                    <a16:creationId xmlns:a16="http://schemas.microsoft.com/office/drawing/2014/main" id="{475343A3-6FFD-D014-3DEC-960933350C05}"/>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90A2D56-65A6-2AE6-D8E0-AED2F38D1AA4}"/>
                  </a:ext>
                </a:extLst>
              </p:cNvPr>
              <p:cNvSpPr txBox="1"/>
              <p:nvPr/>
            </p:nvSpPr>
            <p:spPr>
              <a:xfrm>
                <a:off x="1677211" y="2398604"/>
                <a:ext cx="10298268" cy="830997"/>
              </a:xfrm>
              <a:prstGeom prst="rect">
                <a:avLst/>
              </a:prstGeom>
              <a:noFill/>
            </p:spPr>
            <p:txBody>
              <a:bodyPr wrap="square" rtlCol="0">
                <a:spAutoFit/>
              </a:bodyPr>
              <a:lstStyle/>
              <a:p>
                <a:r>
                  <a:rPr lang="en-US" sz="1600" dirty="0">
                    <a:latin typeface="Gotham" panose="02000604040000020004" pitchFamily="50" charset="0"/>
                  </a:rPr>
                  <a:t>Limit </a:t>
                </a:r>
                <a:r>
                  <a:rPr lang="en-US" sz="1600" dirty="0">
                    <a:latin typeface="Gotham Light" pitchFamily="50" charset="0"/>
                  </a:rPr>
                  <a:t>the Scope of Engagement to services that do not require application of the Practice Standards, and describe to the Client the services the Client requests that the CFP® professional will not be performing.</a:t>
                </a:r>
              </a:p>
            </p:txBody>
          </p:sp>
        </p:grpSp>
        <p:pic>
          <p:nvPicPr>
            <p:cNvPr id="62" name="Graphic 61">
              <a:extLst>
                <a:ext uri="{FF2B5EF4-FFF2-40B4-BE49-F238E27FC236}">
                  <a16:creationId xmlns:a16="http://schemas.microsoft.com/office/drawing/2014/main" id="{F9185069-972D-3FBB-59CD-1F6FE3636E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0794" y="3691169"/>
              <a:ext cx="402902" cy="402902"/>
            </a:xfrm>
            <a:prstGeom prst="rect">
              <a:avLst/>
            </a:prstGeom>
          </p:spPr>
        </p:pic>
      </p:grpSp>
      <p:grpSp>
        <p:nvGrpSpPr>
          <p:cNvPr id="68" name="Group 67">
            <a:extLst>
              <a:ext uri="{FF2B5EF4-FFF2-40B4-BE49-F238E27FC236}">
                <a16:creationId xmlns:a16="http://schemas.microsoft.com/office/drawing/2014/main" id="{5BAD173B-D86D-EB36-2577-AC663DC85426}"/>
              </a:ext>
            </a:extLst>
          </p:cNvPr>
          <p:cNvGrpSpPr/>
          <p:nvPr/>
        </p:nvGrpSpPr>
        <p:grpSpPr>
          <a:xfrm>
            <a:off x="538434" y="2318025"/>
            <a:ext cx="11062022" cy="781136"/>
            <a:chOff x="538434" y="2318025"/>
            <a:chExt cx="11062022" cy="781136"/>
          </a:xfrm>
        </p:grpSpPr>
        <p:grpSp>
          <p:nvGrpSpPr>
            <p:cNvPr id="50" name="Group 49">
              <a:extLst>
                <a:ext uri="{FF2B5EF4-FFF2-40B4-BE49-F238E27FC236}">
                  <a16:creationId xmlns:a16="http://schemas.microsoft.com/office/drawing/2014/main" id="{FD9C2AA5-8F45-AB1B-4A23-D0C0D8E11F95}"/>
                </a:ext>
              </a:extLst>
            </p:cNvPr>
            <p:cNvGrpSpPr/>
            <p:nvPr/>
          </p:nvGrpSpPr>
          <p:grpSpPr>
            <a:xfrm>
              <a:off x="538434" y="2318025"/>
              <a:ext cx="11062022" cy="781136"/>
              <a:chOff x="860347" y="2423535"/>
              <a:chExt cx="11062022" cy="781136"/>
            </a:xfrm>
          </p:grpSpPr>
          <p:sp>
            <p:nvSpPr>
              <p:cNvPr id="48" name="Oval 47">
                <a:extLst>
                  <a:ext uri="{FF2B5EF4-FFF2-40B4-BE49-F238E27FC236}">
                    <a16:creationId xmlns:a16="http://schemas.microsoft.com/office/drawing/2014/main" id="{62CAC846-F6DD-05D7-44D9-3ED759E2B1EF}"/>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E2EB281A-6789-0011-67B7-E0631DE1B0F2}"/>
                  </a:ext>
                </a:extLst>
              </p:cNvPr>
              <p:cNvSpPr txBox="1"/>
              <p:nvPr/>
            </p:nvSpPr>
            <p:spPr>
              <a:xfrm>
                <a:off x="1677211" y="2644826"/>
                <a:ext cx="10245158" cy="338554"/>
              </a:xfrm>
              <a:prstGeom prst="rect">
                <a:avLst/>
              </a:prstGeom>
              <a:noFill/>
            </p:spPr>
            <p:txBody>
              <a:bodyPr wrap="square" rtlCol="0">
                <a:spAutoFit/>
              </a:bodyPr>
              <a:lstStyle/>
              <a:p>
                <a:r>
                  <a:rPr lang="en-US" sz="1600" dirty="0">
                    <a:latin typeface="Gotham" panose="02000604040000020004" pitchFamily="50" charset="0"/>
                  </a:rPr>
                  <a:t>Terminate</a:t>
                </a:r>
                <a:r>
                  <a:rPr lang="en-US" sz="1600" dirty="0">
                    <a:latin typeface="Gotham Book" panose="02000604040000020004" pitchFamily="50" charset="0"/>
                  </a:rPr>
                  <a:t> the Engagement (or do not enter an engagement with prospective clients).</a:t>
                </a:r>
              </a:p>
            </p:txBody>
          </p:sp>
        </p:grpSp>
        <p:pic>
          <p:nvPicPr>
            <p:cNvPr id="67" name="Graphic 66">
              <a:extLst>
                <a:ext uri="{FF2B5EF4-FFF2-40B4-BE49-F238E27FC236}">
                  <a16:creationId xmlns:a16="http://schemas.microsoft.com/office/drawing/2014/main" id="{D55CBEF2-8B25-50D5-60DC-ED75359D3C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1253" y="2491925"/>
              <a:ext cx="411647" cy="411647"/>
            </a:xfrm>
            <a:prstGeom prst="rect">
              <a:avLst/>
            </a:prstGeom>
          </p:spPr>
        </p:pic>
      </p:grpSp>
    </p:spTree>
    <p:extLst>
      <p:ext uri="{BB962C8B-B14F-4D97-AF65-F5344CB8AC3E}">
        <p14:creationId xmlns:p14="http://schemas.microsoft.com/office/powerpoint/2010/main" val="3847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1000"/>
                                        <p:tgtEl>
                                          <p:spTgt spid="68"/>
                                        </p:tgtEl>
                                      </p:cBhvr>
                                    </p:animEffect>
                                    <p:anim calcmode="lin" valueType="num">
                                      <p:cBhvr>
                                        <p:cTn id="15" dur="1000" fill="hold"/>
                                        <p:tgtEl>
                                          <p:spTgt spid="68"/>
                                        </p:tgtEl>
                                        <p:attrNameLst>
                                          <p:attrName>ppt_x</p:attrName>
                                        </p:attrNameLst>
                                      </p:cBhvr>
                                      <p:tavLst>
                                        <p:tav tm="0">
                                          <p:val>
                                            <p:strVal val="#ppt_x"/>
                                          </p:val>
                                        </p:tav>
                                        <p:tav tm="100000">
                                          <p:val>
                                            <p:strVal val="#ppt_x"/>
                                          </p:val>
                                        </p:tav>
                                      </p:tavLst>
                                    </p:anim>
                                    <p:anim calcmode="lin" valueType="num">
                                      <p:cBhvr>
                                        <p:cTn id="1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1000"/>
                                        <p:tgtEl>
                                          <p:spTgt spid="69"/>
                                        </p:tgtEl>
                                      </p:cBhvr>
                                    </p:animEffect>
                                    <p:anim calcmode="lin" valueType="num">
                                      <p:cBhvr>
                                        <p:cTn id="22" dur="1000" fill="hold"/>
                                        <p:tgtEl>
                                          <p:spTgt spid="69"/>
                                        </p:tgtEl>
                                        <p:attrNameLst>
                                          <p:attrName>ppt_x</p:attrName>
                                        </p:attrNameLst>
                                      </p:cBhvr>
                                      <p:tavLst>
                                        <p:tav tm="0">
                                          <p:val>
                                            <p:strVal val="#ppt_x"/>
                                          </p:val>
                                        </p:tav>
                                        <p:tav tm="100000">
                                          <p:val>
                                            <p:strVal val="#ppt_x"/>
                                          </p:val>
                                        </p:tav>
                                      </p:tavLst>
                                    </p:anim>
                                    <p:anim calcmode="lin" valueType="num">
                                      <p:cBhvr>
                                        <p:cTn id="2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1000"/>
                                        <p:tgtEl>
                                          <p:spTgt spid="70"/>
                                        </p:tgtEl>
                                      </p:cBhvr>
                                    </p:animEffect>
                                    <p:anim calcmode="lin" valueType="num">
                                      <p:cBhvr>
                                        <p:cTn id="29" dur="1000" fill="hold"/>
                                        <p:tgtEl>
                                          <p:spTgt spid="70"/>
                                        </p:tgtEl>
                                        <p:attrNameLst>
                                          <p:attrName>ppt_x</p:attrName>
                                        </p:attrNameLst>
                                      </p:cBhvr>
                                      <p:tavLst>
                                        <p:tav tm="0">
                                          <p:val>
                                            <p:strVal val="#ppt_x"/>
                                          </p:val>
                                        </p:tav>
                                        <p:tav tm="100000">
                                          <p:val>
                                            <p:strVal val="#ppt_x"/>
                                          </p:val>
                                        </p:tav>
                                      </p:tavLst>
                                    </p:anim>
                                    <p:anim calcmode="lin" valueType="num">
                                      <p:cBhvr>
                                        <p:cTn id="30"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4</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Identify Duties </a:t>
              </a:r>
              <a:r>
                <a:rPr lang="en-US" sz="3200" dirty="0">
                  <a:solidFill>
                    <a:schemeClr val="bg1"/>
                  </a:solidFill>
                  <a:latin typeface="Gotham Light" pitchFamily="50" charset="0"/>
                </a:rPr>
                <a:t>W</a:t>
              </a:r>
              <a:r>
                <a:rPr kumimoji="0" lang="en-US" sz="3200" i="0" u="none" strike="noStrike" kern="1200" cap="none" spc="0" normalizeH="0" baseline="0" noProof="0" dirty="0">
                  <a:ln>
                    <a:noFill/>
                  </a:ln>
                  <a:solidFill>
                    <a:schemeClr val="bg1"/>
                  </a:solidFill>
                  <a:effectLst/>
                  <a:uLnTx/>
                  <a:uFillTx/>
                  <a:latin typeface="Gotham Light" pitchFamily="50" charset="0"/>
                </a:rPr>
                <a:t>hen Using or Referring </a:t>
              </a:r>
              <a:r>
                <a:rPr lang="en-US" sz="3200" dirty="0">
                  <a:solidFill>
                    <a:schemeClr val="bg1"/>
                  </a:solidFill>
                  <a:latin typeface="Gotham Light" pitchFamily="50" charset="0"/>
                </a:rPr>
                <a:t>O</a:t>
              </a:r>
              <a:r>
                <a:rPr kumimoji="0" lang="en-US" sz="3200" i="0" u="none" strike="noStrike" kern="1200" cap="none" spc="0" normalizeH="0" baseline="0" noProof="0" dirty="0" err="1">
                  <a:ln>
                    <a:noFill/>
                  </a:ln>
                  <a:solidFill>
                    <a:schemeClr val="bg1"/>
                  </a:solidFill>
                  <a:effectLst/>
                  <a:uLnTx/>
                  <a:uFillTx/>
                  <a:latin typeface="Gotham Light" pitchFamily="50" charset="0"/>
                </a:rPr>
                <a:t>ther</a:t>
              </a:r>
              <a:r>
                <a:rPr kumimoji="0" lang="en-US" sz="3200" i="0" u="none" strike="noStrike" kern="1200" cap="none" spc="0" normalizeH="0" baseline="0" noProof="0" dirty="0">
                  <a:ln>
                    <a:noFill/>
                  </a:ln>
                  <a:solidFill>
                    <a:schemeClr val="bg1"/>
                  </a:solidFill>
                  <a:effectLst/>
                  <a:uLnTx/>
                  <a:uFillTx/>
                  <a:latin typeface="Gotham Light" pitchFamily="50" charset="0"/>
                </a:rPr>
                <a:t> </a:t>
              </a:r>
              <a:r>
                <a:rPr lang="en-US" sz="3200" dirty="0">
                  <a:solidFill>
                    <a:schemeClr val="bg1"/>
                  </a:solidFill>
                  <a:latin typeface="Gotham Light" pitchFamily="50" charset="0"/>
                </a:rPr>
                <a:t>S</a:t>
              </a:r>
              <a:r>
                <a:rPr kumimoji="0" lang="en-US" sz="3200" i="0" u="none" strike="noStrike" kern="1200" cap="none" spc="0" normalizeH="0" baseline="0" noProof="0" dirty="0" err="1">
                  <a:ln>
                    <a:noFill/>
                  </a:ln>
                  <a:solidFill>
                    <a:schemeClr val="bg1"/>
                  </a:solidFill>
                  <a:effectLst/>
                  <a:uLnTx/>
                  <a:uFillTx/>
                  <a:latin typeface="Gotham Light" pitchFamily="50" charset="0"/>
                </a:rPr>
                <a:t>ervice</a:t>
              </a:r>
              <a:r>
                <a:rPr kumimoji="0" lang="en-US" sz="3200" i="0" u="none" strike="noStrike" kern="1200" cap="none" spc="0" normalizeH="0" baseline="0" noProof="0" dirty="0">
                  <a:ln>
                    <a:noFill/>
                  </a:ln>
                  <a:solidFill>
                    <a:schemeClr val="bg1"/>
                  </a:solidFill>
                  <a:effectLst/>
                  <a:uLnTx/>
                  <a:uFillTx/>
                  <a:latin typeface="Gotham Light" pitchFamily="50" charset="0"/>
                </a:rPr>
                <a:t> </a:t>
              </a:r>
              <a:r>
                <a:rPr lang="en-US" sz="3200" dirty="0">
                  <a:solidFill>
                    <a:schemeClr val="bg1"/>
                  </a:solidFill>
                  <a:latin typeface="Gotham Light" pitchFamily="50" charset="0"/>
                </a:rPr>
                <a:t>P</a:t>
              </a:r>
              <a:r>
                <a:rPr kumimoji="0" lang="en-US" sz="3200" i="0" u="none" strike="noStrike" kern="1200" cap="none" spc="0" normalizeH="0" baseline="0" noProof="0" dirty="0" err="1">
                  <a:ln>
                    <a:noFill/>
                  </a:ln>
                  <a:solidFill>
                    <a:schemeClr val="bg1"/>
                  </a:solidFill>
                  <a:effectLst/>
                  <a:uLnTx/>
                  <a:uFillTx/>
                  <a:latin typeface="Gotham Light" pitchFamily="50" charset="0"/>
                </a:rPr>
                <a:t>roviders</a:t>
              </a:r>
              <a:r>
                <a:rPr kumimoji="0" lang="en-US" sz="3200" i="0" u="none" strike="noStrike" kern="1200" cap="none" spc="0" normalizeH="0" baseline="0" noProof="0" dirty="0">
                  <a:ln>
                    <a:noFill/>
                  </a:ln>
                  <a:solidFill>
                    <a:schemeClr val="bg1"/>
                  </a:solidFill>
                  <a:effectLst/>
                  <a:uLnTx/>
                  <a:uFillTx/>
                  <a:latin typeface="Gotham Light" pitchFamily="50" charset="0"/>
                </a:rPr>
                <a:t> or Technologies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346726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B646B4B-A232-8785-56D6-530D3D4E382F}"/>
              </a:ext>
            </a:extLst>
          </p:cNvPr>
          <p:cNvPicPr>
            <a:picLocks noChangeAspect="1"/>
          </p:cNvPicPr>
          <p:nvPr/>
        </p:nvPicPr>
        <p:blipFill rotWithShape="1">
          <a:blip r:embed="rId3">
            <a:extLst>
              <a:ext uri="{28A0092B-C50C-407E-A947-70E740481C1C}">
                <a14:useLocalDpi xmlns:a14="http://schemas.microsoft.com/office/drawing/2010/main" val="0"/>
              </a:ext>
            </a:extLst>
          </a:blip>
          <a:srcRect l="-10535"/>
          <a:stretch/>
        </p:blipFill>
        <p:spPr>
          <a:xfrm>
            <a:off x="3329310" y="0"/>
            <a:ext cx="8891426" cy="6091854"/>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10361989" cy="6472376"/>
          </a:xfrm>
          <a:prstGeom prst="rect">
            <a:avLst/>
          </a:prstGeom>
          <a:gradFill>
            <a:gsLst>
              <a:gs pos="30000">
                <a:schemeClr val="bg1"/>
              </a:gs>
              <a:gs pos="100000">
                <a:schemeClr val="bg1">
                  <a:alpha val="42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endPar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1E9FF93A-BA15-A232-A983-7ABB872C7244}"/>
              </a:ext>
            </a:extLst>
          </p:cNvPr>
          <p:cNvGrpSpPr/>
          <p:nvPr/>
        </p:nvGrpSpPr>
        <p:grpSpPr>
          <a:xfrm>
            <a:off x="582062" y="1998483"/>
            <a:ext cx="5768793" cy="781136"/>
            <a:chOff x="582062" y="2131830"/>
            <a:chExt cx="5768793"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422882" y="2212526"/>
              <a:ext cx="49279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Engaging, recommending and working with others; and </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582062" y="2131830"/>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3D3A7E7-D4E9-F685-07F7-18D488A7A308}"/>
                  </a:ext>
                </a:extLst>
              </p:cNvPr>
              <p:cNvSpPr txBox="1"/>
              <p:nvPr/>
            </p:nvSpPr>
            <p:spPr>
              <a:xfrm>
                <a:off x="636536"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1</a:t>
                </a:r>
              </a:p>
            </p:txBody>
          </p:sp>
        </p:grpSp>
      </p:grpSp>
      <p:sp>
        <p:nvSpPr>
          <p:cNvPr id="16" name="TextBox 15">
            <a:extLst>
              <a:ext uri="{FF2B5EF4-FFF2-40B4-BE49-F238E27FC236}">
                <a16:creationId xmlns:a16="http://schemas.microsoft.com/office/drawing/2014/main" id="{51FD8653-D7E4-0808-609D-D4A1B60556EE}"/>
              </a:ext>
            </a:extLst>
          </p:cNvPr>
          <p:cNvSpPr txBox="1"/>
          <p:nvPr/>
        </p:nvSpPr>
        <p:spPr>
          <a:xfrm>
            <a:off x="517908" y="1103475"/>
            <a:ext cx="6222123" cy="707886"/>
          </a:xfrm>
          <a:prstGeom prst="rect">
            <a:avLst/>
          </a:prstGeom>
          <a:noFill/>
        </p:spPr>
        <p:txBody>
          <a:bodyPr wrap="square">
            <a:spAutoFit/>
          </a:bodyPr>
          <a:lstStyle/>
          <a:p>
            <a:pPr lvl="0"/>
            <a:r>
              <a:rPr lang="en-US" sz="2000" dirty="0">
                <a:solidFill>
                  <a:prstClr val="black"/>
                </a:solidFill>
                <a:latin typeface="Gotham" panose="02000604040000020004" pitchFamily="50" charset="0"/>
              </a:rPr>
              <a:t>The </a:t>
            </a:r>
            <a:r>
              <a:rPr lang="en-US" sz="2000" i="1" dirty="0">
                <a:solidFill>
                  <a:prstClr val="black"/>
                </a:solidFill>
                <a:latin typeface="Gotham" panose="02000604040000020004" pitchFamily="50" charset="0"/>
              </a:rPr>
              <a:t>Code and Standards </a:t>
            </a:r>
            <a:r>
              <a:rPr lang="en-US" sz="2000" dirty="0">
                <a:solidFill>
                  <a:prstClr val="black"/>
                </a:solidFill>
                <a:latin typeface="Gotham" panose="02000604040000020004" pitchFamily="50" charset="0"/>
              </a:rPr>
              <a:t>has two Duties that specifically address</a:t>
            </a:r>
          </a:p>
        </p:txBody>
      </p:sp>
      <p:grpSp>
        <p:nvGrpSpPr>
          <p:cNvPr id="3" name="Group 2">
            <a:extLst>
              <a:ext uri="{FF2B5EF4-FFF2-40B4-BE49-F238E27FC236}">
                <a16:creationId xmlns:a16="http://schemas.microsoft.com/office/drawing/2014/main" id="{1D9F065E-A564-81F5-CB1C-7957B50C0860}"/>
              </a:ext>
            </a:extLst>
          </p:cNvPr>
          <p:cNvGrpSpPr/>
          <p:nvPr/>
        </p:nvGrpSpPr>
        <p:grpSpPr>
          <a:xfrm>
            <a:off x="580634" y="3111837"/>
            <a:ext cx="5768793" cy="781136"/>
            <a:chOff x="582062" y="2131830"/>
            <a:chExt cx="5768793" cy="781136"/>
          </a:xfrm>
        </p:grpSpPr>
        <p:sp>
          <p:nvSpPr>
            <p:cNvPr id="14" name="TextBox 13">
              <a:extLst>
                <a:ext uri="{FF2B5EF4-FFF2-40B4-BE49-F238E27FC236}">
                  <a16:creationId xmlns:a16="http://schemas.microsoft.com/office/drawing/2014/main" id="{AEB004C8-3A02-B140-0314-F6769DCCC897}"/>
                </a:ext>
              </a:extLst>
            </p:cNvPr>
            <p:cNvSpPr txBox="1"/>
            <p:nvPr/>
          </p:nvSpPr>
          <p:spPr>
            <a:xfrm>
              <a:off x="1422882" y="2212526"/>
              <a:ext cx="49279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Gotham Book" panose="02000604040000020004" pitchFamily="50" charset="0"/>
                </a:rPr>
                <a:t>S</a:t>
              </a:r>
              <a:r>
                <a:rPr kumimoji="0" lang="en-US"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electing, using, and recommending Technology. </a:t>
              </a:r>
            </a:p>
          </p:txBody>
        </p:sp>
        <p:grpSp>
          <p:nvGrpSpPr>
            <p:cNvPr id="17" name="Group 16">
              <a:extLst>
                <a:ext uri="{FF2B5EF4-FFF2-40B4-BE49-F238E27FC236}">
                  <a16:creationId xmlns:a16="http://schemas.microsoft.com/office/drawing/2014/main" id="{EFC18F81-9584-A3C5-E9A9-059824BF8719}"/>
                </a:ext>
              </a:extLst>
            </p:cNvPr>
            <p:cNvGrpSpPr/>
            <p:nvPr/>
          </p:nvGrpSpPr>
          <p:grpSpPr>
            <a:xfrm>
              <a:off x="582062" y="2131830"/>
              <a:ext cx="781136" cy="781136"/>
              <a:chOff x="582062" y="2131830"/>
              <a:chExt cx="781136" cy="781136"/>
            </a:xfrm>
          </p:grpSpPr>
          <p:sp>
            <p:nvSpPr>
              <p:cNvPr id="18" name="Oval 17">
                <a:extLst>
                  <a:ext uri="{FF2B5EF4-FFF2-40B4-BE49-F238E27FC236}">
                    <a16:creationId xmlns:a16="http://schemas.microsoft.com/office/drawing/2014/main" id="{2F0E9537-6645-C61F-28A0-7709D37B98E7}"/>
                  </a:ext>
                </a:extLst>
              </p:cNvPr>
              <p:cNvSpPr/>
              <p:nvPr/>
            </p:nvSpPr>
            <p:spPr>
              <a:xfrm>
                <a:off x="582062" y="2131830"/>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058279-A31B-197B-8B42-49190FD46191}"/>
                  </a:ext>
                </a:extLst>
              </p:cNvPr>
              <p:cNvSpPr txBox="1"/>
              <p:nvPr/>
            </p:nvSpPr>
            <p:spPr>
              <a:xfrm>
                <a:off x="636536"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ea typeface="+mn-ea"/>
                    <a:cs typeface="+mn-cs"/>
                  </a:rPr>
                  <a:t>2</a:t>
                </a:r>
              </a:p>
            </p:txBody>
          </p:sp>
        </p:grpSp>
      </p:grpSp>
      <p:sp>
        <p:nvSpPr>
          <p:cNvPr id="20" name="TextBox 19">
            <a:extLst>
              <a:ext uri="{FF2B5EF4-FFF2-40B4-BE49-F238E27FC236}">
                <a16:creationId xmlns:a16="http://schemas.microsoft.com/office/drawing/2014/main" id="{B36DD10D-2848-AA52-BC4F-FB7104436F46}"/>
              </a:ext>
            </a:extLst>
          </p:cNvPr>
          <p:cNvSpPr txBox="1"/>
          <p:nvPr/>
        </p:nvSpPr>
        <p:spPr>
          <a:xfrm>
            <a:off x="517907" y="4311582"/>
            <a:ext cx="6222123" cy="707886"/>
          </a:xfrm>
          <a:prstGeom prst="rect">
            <a:avLst/>
          </a:prstGeom>
          <a:noFill/>
        </p:spPr>
        <p:txBody>
          <a:bodyPr wrap="square">
            <a:spAutoFit/>
          </a:bodyPr>
          <a:lstStyle/>
          <a:p>
            <a:pPr lvl="0"/>
            <a:r>
              <a:rPr lang="en-US" sz="2000" dirty="0">
                <a:solidFill>
                  <a:prstClr val="black"/>
                </a:solidFill>
                <a:latin typeface="Gotham" panose="02000604040000020004" pitchFamily="50" charset="0"/>
              </a:rPr>
              <a:t>Similar principles, drawn from the Duty of Care, underlie both Duties.</a:t>
            </a:r>
          </a:p>
        </p:txBody>
      </p:sp>
    </p:spTree>
    <p:extLst>
      <p:ext uri="{BB962C8B-B14F-4D97-AF65-F5344CB8AC3E}">
        <p14:creationId xmlns:p14="http://schemas.microsoft.com/office/powerpoint/2010/main" val="17533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1000"/>
                                        <p:tgtEl>
                                          <p:spTgt spid="20">
                                            <p:txEl>
                                              <p:pRg st="0" end="0"/>
                                            </p:txEl>
                                          </p:spTgt>
                                        </p:tgtEl>
                                      </p:cBhvr>
                                    </p:animEffect>
                                    <p:anim calcmode="lin" valueType="num">
                                      <p:cBhvr>
                                        <p:cTn id="2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Media Placeholder 24">
            <a:extLst>
              <a:ext uri="{FF2B5EF4-FFF2-40B4-BE49-F238E27FC236}">
                <a16:creationId xmlns:a16="http://schemas.microsoft.com/office/drawing/2014/main" id="{099C7943-46F7-957E-CF16-099A5A2455EF}"/>
              </a:ext>
            </a:extLst>
          </p:cNvPr>
          <p:cNvSpPr>
            <a:spLocks noGrp="1"/>
          </p:cNvSpPr>
          <p:nvPr>
            <p:ph type="media" sz="quarter" idx="10"/>
          </p:nvPr>
        </p:nvSpPr>
        <p:spPr>
          <a:xfrm>
            <a:off x="580634" y="1218176"/>
            <a:ext cx="10954971" cy="4452985"/>
          </a:xfrm>
        </p:spPr>
      </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208919" cy="1698747"/>
            <a:chOff x="517908" y="395066"/>
            <a:chExt cx="8208919" cy="1698747"/>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OF ETHICS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A5B19A19-8CFD-1D8D-C3FA-3EAF99BBCE6B}"/>
                </a:ext>
              </a:extLst>
            </p:cNvPr>
            <p:cNvSpPr txBox="1"/>
            <p:nvPr/>
          </p:nvSpPr>
          <p:spPr>
            <a:xfrm>
              <a:off x="912569" y="1693703"/>
              <a:ext cx="78142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Gotham Light" pitchFamily="50" charset="0"/>
                </a:rPr>
                <a:t>Placeholder for video</a:t>
              </a:r>
              <a:endParaRPr kumimoji="0" lang="en-US" sz="20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sp>
        <p:nvSpPr>
          <p:cNvPr id="20" name="Rectangle 19">
            <a:extLst>
              <a:ext uri="{FF2B5EF4-FFF2-40B4-BE49-F238E27FC236}">
                <a16:creationId xmlns:a16="http://schemas.microsoft.com/office/drawing/2014/main" id="{F22481FD-9D8C-E6DB-4FF7-81021FD6B846}"/>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lide Number Placeholder 3">
            <a:extLst>
              <a:ext uri="{FF2B5EF4-FFF2-40B4-BE49-F238E27FC236}">
                <a16:creationId xmlns:a16="http://schemas.microsoft.com/office/drawing/2014/main" id="{8A06DE73-B1D0-795B-1EE6-7F78AC64DE10}"/>
              </a:ext>
            </a:extLst>
          </p:cNvPr>
          <p:cNvSpPr txBox="1">
            <a:spLocks/>
          </p:cNvSpPr>
          <p:nvPr/>
        </p:nvSpPr>
        <p:spPr>
          <a:xfrm>
            <a:off x="389407" y="6255943"/>
            <a:ext cx="678083" cy="365125"/>
          </a:xfrm>
          <a:prstGeom prst="rect">
            <a:avLst/>
          </a:prstGeom>
          <a:no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00">
                <a:solidFill>
                  <a:prstClr val="black"/>
                </a:solidFill>
                <a:latin typeface="Gotham Light" pitchFamily="50" charset="0"/>
                <a:cs typeface="Poppins" panose="00000500000000000000" pitchFamily="2" charset="0"/>
              </a:rPr>
              <a:t>0</a:t>
            </a:r>
            <a:fld id="{017739DA-DD54-4D24-BB0C-0E2297E30F9C}" type="slidenum">
              <a:rPr lang="en-PK" sz="1000" smtClean="0">
                <a:solidFill>
                  <a:prstClr val="black"/>
                </a:solidFill>
                <a:latin typeface="Gotham Light" pitchFamily="50" charset="0"/>
                <a:cs typeface="Poppins" panose="00000500000000000000" pitchFamily="2" charset="0"/>
              </a:rPr>
              <a:pPr algn="ctr">
                <a:defRPr/>
              </a:pPr>
              <a:t>8</a:t>
            </a:fld>
            <a:endParaRPr lang="en-PK" sz="1000" dirty="0">
              <a:solidFill>
                <a:prstClr val="black"/>
              </a:solidFill>
              <a:latin typeface="Gotham Light" pitchFamily="50" charset="0"/>
              <a:cs typeface="Poppins" panose="00000500000000000000" pitchFamily="2" charset="0"/>
            </a:endParaRPr>
          </a:p>
        </p:txBody>
      </p:sp>
      <p:grpSp>
        <p:nvGrpSpPr>
          <p:cNvPr id="22" name="Group 21">
            <a:extLst>
              <a:ext uri="{FF2B5EF4-FFF2-40B4-BE49-F238E27FC236}">
                <a16:creationId xmlns:a16="http://schemas.microsoft.com/office/drawing/2014/main" id="{D0BC7B25-9DDA-A7FD-85C0-3234C1067F36}"/>
              </a:ext>
            </a:extLst>
          </p:cNvPr>
          <p:cNvGrpSpPr/>
          <p:nvPr/>
        </p:nvGrpSpPr>
        <p:grpSpPr>
          <a:xfrm>
            <a:off x="912569" y="6320935"/>
            <a:ext cx="5827462" cy="246221"/>
            <a:chOff x="788582" y="6342646"/>
            <a:chExt cx="5827462" cy="246221"/>
          </a:xfrm>
        </p:grpSpPr>
        <p:sp>
          <p:nvSpPr>
            <p:cNvPr id="23" name="TextBox 22">
              <a:extLst>
                <a:ext uri="{FF2B5EF4-FFF2-40B4-BE49-F238E27FC236}">
                  <a16:creationId xmlns:a16="http://schemas.microsoft.com/office/drawing/2014/main" id="{84C0798F-9106-18EB-9ECD-1097EFE725C3}"/>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24" name="Straight Connector 23">
              <a:extLst>
                <a:ext uri="{FF2B5EF4-FFF2-40B4-BE49-F238E27FC236}">
                  <a16:creationId xmlns:a16="http://schemas.microsoft.com/office/drawing/2014/main" id="{C5538313-C41C-9617-1A03-B6DDE8938707}"/>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801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9DB6A1-7256-1191-49DF-2E1CC7DB41A6}"/>
              </a:ext>
            </a:extLst>
          </p:cNvPr>
          <p:cNvPicPr>
            <a:picLocks noChangeAspect="1"/>
          </p:cNvPicPr>
          <p:nvPr/>
        </p:nvPicPr>
        <p:blipFill rotWithShape="1">
          <a:blip r:embed="rId3">
            <a:extLst>
              <a:ext uri="{28A0092B-C50C-407E-A947-70E740481C1C}">
                <a14:useLocalDpi xmlns:a14="http://schemas.microsoft.com/office/drawing/2010/main" val="0"/>
              </a:ext>
            </a:extLst>
          </a:blip>
          <a:srcRect l="-4372"/>
          <a:stretch/>
        </p:blipFill>
        <p:spPr>
          <a:xfrm>
            <a:off x="5547046" y="1360835"/>
            <a:ext cx="6659022"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Referrals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4" y="1984498"/>
            <a:ext cx="566409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Kareem, a CFP</a:t>
            </a:r>
            <a:r>
              <a:rPr kumimoji="0" lang="en-US" sz="3600" b="0" i="0" u="none" strike="noStrike" kern="1200" cap="none" spc="0" normalizeH="0" baseline="0" noProof="0" dirty="0">
                <a:ln>
                  <a:noFill/>
                </a:ln>
                <a:solidFill>
                  <a:srgbClr val="FFCE34"/>
                </a:solidFill>
                <a:effectLst/>
                <a:uLnTx/>
                <a:uFillTx/>
                <a:latin typeface="Gotham Light" pitchFamily="50" charset="0"/>
              </a:rPr>
              <a:t>®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professional, has a financial planning Client, Javier. </a:t>
            </a:r>
          </a:p>
        </p:txBody>
      </p:sp>
      <p:sp>
        <p:nvSpPr>
          <p:cNvPr id="22" name="TextBox 21">
            <a:extLst>
              <a:ext uri="{FF2B5EF4-FFF2-40B4-BE49-F238E27FC236}">
                <a16:creationId xmlns:a16="http://schemas.microsoft.com/office/drawing/2014/main" id="{CF7EEF2E-306B-5F63-D187-CE386C508A95}"/>
              </a:ext>
            </a:extLst>
          </p:cNvPr>
          <p:cNvSpPr txBox="1"/>
          <p:nvPr/>
        </p:nvSpPr>
        <p:spPr>
          <a:xfrm>
            <a:off x="580633" y="3707783"/>
            <a:ext cx="50745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has decided to start a business.</a:t>
            </a:r>
          </a:p>
        </p:txBody>
      </p:sp>
    </p:spTree>
    <p:extLst>
      <p:ext uri="{BB962C8B-B14F-4D97-AF65-F5344CB8AC3E}">
        <p14:creationId xmlns:p14="http://schemas.microsoft.com/office/powerpoint/2010/main" val="39096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4E4772-5AC0-267A-C961-7DBC5F627E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6" y="1377888"/>
            <a:ext cx="6740031" cy="4102224"/>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389408" y="1377888"/>
            <a:ext cx="11802592" cy="4119277"/>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454830" y="2407303"/>
            <a:ext cx="620252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Javier asks for recommendations for an accountant. </a:t>
            </a: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What is required if Malik wants to make a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Tree>
    <p:extLst>
      <p:ext uri="{BB962C8B-B14F-4D97-AF65-F5344CB8AC3E}">
        <p14:creationId xmlns:p14="http://schemas.microsoft.com/office/powerpoint/2010/main" val="67309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0" y="4645969"/>
            <a:ext cx="12192000" cy="1699531"/>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endPar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48621759-6036-643F-79DC-7B1E01D10D01}"/>
              </a:ext>
            </a:extLst>
          </p:cNvPr>
          <p:cNvGrpSpPr/>
          <p:nvPr/>
        </p:nvGrpSpPr>
        <p:grpSpPr>
          <a:xfrm>
            <a:off x="657021" y="4810064"/>
            <a:ext cx="10717739" cy="1002393"/>
            <a:chOff x="803981" y="4091600"/>
            <a:chExt cx="10717739" cy="1002393"/>
          </a:xfrm>
        </p:grpSpPr>
        <p:grpSp>
          <p:nvGrpSpPr>
            <p:cNvPr id="32" name="Group 31">
              <a:extLst>
                <a:ext uri="{FF2B5EF4-FFF2-40B4-BE49-F238E27FC236}">
                  <a16:creationId xmlns:a16="http://schemas.microsoft.com/office/drawing/2014/main" id="{5C8EF0B0-F02E-DCFD-3451-8C4310650083}"/>
                </a:ext>
              </a:extLst>
            </p:cNvPr>
            <p:cNvGrpSpPr/>
            <p:nvPr/>
          </p:nvGrpSpPr>
          <p:grpSpPr>
            <a:xfrm>
              <a:off x="803981" y="4091600"/>
              <a:ext cx="10664997" cy="921534"/>
              <a:chOff x="803981" y="2922219"/>
              <a:chExt cx="10664997" cy="921534"/>
            </a:xfrm>
          </p:grpSpPr>
          <p:sp>
            <p:nvSpPr>
              <p:cNvPr id="15" name="TextBox 14">
                <a:extLst>
                  <a:ext uri="{FF2B5EF4-FFF2-40B4-BE49-F238E27FC236}">
                    <a16:creationId xmlns:a16="http://schemas.microsoft.com/office/drawing/2014/main" id="{9DE5BB81-5101-CABC-D539-C942DBE758F5}"/>
                  </a:ext>
                </a:extLst>
              </p:cNvPr>
              <p:cNvSpPr txBox="1"/>
              <p:nvPr/>
            </p:nvSpPr>
            <p:spPr>
              <a:xfrm>
                <a:off x="1629119" y="2922219"/>
                <a:ext cx="9839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Practice Tip</a:t>
                </a:r>
                <a:endParaRPr kumimoji="0" lang="en-US" sz="2400" b="0" i="0" u="none" strike="noStrike" kern="1200" cap="none" spc="0" normalizeH="0" baseline="0" noProof="0" dirty="0">
                  <a:ln>
                    <a:noFill/>
                  </a:ln>
                  <a:solidFill>
                    <a:srgbClr val="FFCE34"/>
                  </a:solidFill>
                  <a:effectLst/>
                  <a:uLnTx/>
                  <a:uFillTx/>
                  <a:latin typeface="Gotham Book" panose="02000604040000020004" pitchFamily="50" charset="0"/>
                  <a:ea typeface="+mn-ea"/>
                  <a:cs typeface="+mn-cs"/>
                </a:endParaRPr>
              </a:p>
            </p:txBody>
          </p:sp>
          <p:grpSp>
            <p:nvGrpSpPr>
              <p:cNvPr id="19" name="Group 18">
                <a:extLst>
                  <a:ext uri="{FF2B5EF4-FFF2-40B4-BE49-F238E27FC236}">
                    <a16:creationId xmlns:a16="http://schemas.microsoft.com/office/drawing/2014/main" id="{3DEAA7A8-244E-9625-C784-1E1AB24824B1}"/>
                  </a:ext>
                </a:extLst>
              </p:cNvPr>
              <p:cNvGrpSpPr/>
              <p:nvPr/>
            </p:nvGrpSpPr>
            <p:grpSpPr>
              <a:xfrm>
                <a:off x="803981" y="3051273"/>
                <a:ext cx="792480" cy="792480"/>
                <a:chOff x="2194560" y="2994963"/>
                <a:chExt cx="1219200" cy="1219200"/>
              </a:xfrm>
            </p:grpSpPr>
            <p:sp>
              <p:nvSpPr>
                <p:cNvPr id="22" name="Oval 21">
                  <a:extLst>
                    <a:ext uri="{FF2B5EF4-FFF2-40B4-BE49-F238E27FC236}">
                      <a16:creationId xmlns:a16="http://schemas.microsoft.com/office/drawing/2014/main" id="{376F80E1-DB3F-A1E3-C986-17D421D364F7}"/>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7B54611-FA30-7A64-8312-447F859AD68E}"/>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 name="Graphic 29">
                <a:extLst>
                  <a:ext uri="{FF2B5EF4-FFF2-40B4-BE49-F238E27FC236}">
                    <a16:creationId xmlns:a16="http://schemas.microsoft.com/office/drawing/2014/main" id="{3209B214-7BBA-B5A0-F654-0C6C6D4E8D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973" y="3229633"/>
                <a:ext cx="390496" cy="390496"/>
              </a:xfrm>
              <a:prstGeom prst="rect">
                <a:avLst/>
              </a:prstGeom>
            </p:spPr>
          </p:pic>
        </p:grpSp>
        <p:sp>
          <p:nvSpPr>
            <p:cNvPr id="31" name="TextBox 30">
              <a:extLst>
                <a:ext uri="{FF2B5EF4-FFF2-40B4-BE49-F238E27FC236}">
                  <a16:creationId xmlns:a16="http://schemas.microsoft.com/office/drawing/2014/main" id="{480EBF47-6941-5D24-5916-D430AA778A52}"/>
                </a:ext>
              </a:extLst>
            </p:cNvPr>
            <p:cNvSpPr txBox="1"/>
            <p:nvPr/>
          </p:nvSpPr>
          <p:spPr>
            <a:xfrm>
              <a:off x="1629119" y="4447662"/>
              <a:ext cx="9892601" cy="646331"/>
            </a:xfrm>
            <a:prstGeom prst="rect">
              <a:avLst/>
            </a:prstGeom>
            <a:noFill/>
          </p:spPr>
          <p:txBody>
            <a:bodyPr wrap="square" rtlCol="0">
              <a:spAutoFit/>
            </a:bodyPr>
            <a:lstStyle/>
            <a:p>
              <a:pPr lvl="0">
                <a:defRPr/>
              </a:pPr>
              <a:r>
                <a:rPr lang="en-US" dirty="0">
                  <a:solidFill>
                    <a:prstClr val="white"/>
                  </a:solidFill>
                  <a:latin typeface="Gotham Book" panose="02000604040000020004" pitchFamily="50" charset="0"/>
                </a:rPr>
                <a:t>Consider recommending more than one person if you have a reasonable basis for each recommendation.</a:t>
              </a:r>
              <a:endParaRPr kumimoji="0" lang="en-US" b="0" i="0" u="none" strike="noStrike" kern="1200" cap="none" spc="0" normalizeH="0" baseline="0" noProof="0" dirty="0">
                <a:ln>
                  <a:noFill/>
                </a:ln>
                <a:solidFill>
                  <a:prstClr val="white"/>
                </a:solidFill>
                <a:effectLst/>
                <a:uLnTx/>
                <a:uFillTx/>
                <a:latin typeface="Gotham Book" panose="02000604040000020004" pitchFamily="50" charset="0"/>
              </a:endParaRPr>
            </a:p>
          </p:txBody>
        </p:sp>
      </p:grpSp>
      <p:sp>
        <p:nvSpPr>
          <p:cNvPr id="20" name="TextBox 19">
            <a:extLst>
              <a:ext uri="{FF2B5EF4-FFF2-40B4-BE49-F238E27FC236}">
                <a16:creationId xmlns:a16="http://schemas.microsoft.com/office/drawing/2014/main" id="{D9ABF8A1-20B0-A503-8FE6-39616FF944FF}"/>
              </a:ext>
            </a:extLst>
          </p:cNvPr>
          <p:cNvSpPr txBox="1"/>
          <p:nvPr/>
        </p:nvSpPr>
        <p:spPr>
          <a:xfrm>
            <a:off x="594930" y="1039135"/>
            <a:ext cx="10911731" cy="369332"/>
          </a:xfrm>
          <a:prstGeom prst="rect">
            <a:avLst/>
          </a:prstGeom>
          <a:noFill/>
        </p:spPr>
        <p:txBody>
          <a:bodyPr wrap="square" rtlCol="0">
            <a:spAutoFit/>
          </a:bodyPr>
          <a:lstStyle/>
          <a:p>
            <a:r>
              <a:rPr lang="en-US" dirty="0">
                <a:latin typeface="Gotham" panose="02000604040000020004" pitchFamily="50" charset="0"/>
              </a:rPr>
              <a:t>Recommending or Engaging Additional Persons to Provide Professional Services to a Client</a:t>
            </a:r>
          </a:p>
        </p:txBody>
      </p:sp>
      <p:grpSp>
        <p:nvGrpSpPr>
          <p:cNvPr id="51" name="Group 50">
            <a:extLst>
              <a:ext uri="{FF2B5EF4-FFF2-40B4-BE49-F238E27FC236}">
                <a16:creationId xmlns:a16="http://schemas.microsoft.com/office/drawing/2014/main" id="{045C3540-A433-1C8F-09A9-A62147FC6B17}"/>
              </a:ext>
            </a:extLst>
          </p:cNvPr>
          <p:cNvGrpSpPr/>
          <p:nvPr/>
        </p:nvGrpSpPr>
        <p:grpSpPr>
          <a:xfrm>
            <a:off x="647269" y="3594712"/>
            <a:ext cx="11090300" cy="781136"/>
            <a:chOff x="647269" y="3594712"/>
            <a:chExt cx="11090300" cy="781136"/>
          </a:xfrm>
        </p:grpSpPr>
        <p:grpSp>
          <p:nvGrpSpPr>
            <p:cNvPr id="40" name="Group 39">
              <a:extLst>
                <a:ext uri="{FF2B5EF4-FFF2-40B4-BE49-F238E27FC236}">
                  <a16:creationId xmlns:a16="http://schemas.microsoft.com/office/drawing/2014/main" id="{2E8CB7DC-BFC9-FE8E-0E3F-27B00080DA18}"/>
                </a:ext>
              </a:extLst>
            </p:cNvPr>
            <p:cNvGrpSpPr/>
            <p:nvPr/>
          </p:nvGrpSpPr>
          <p:grpSpPr>
            <a:xfrm>
              <a:off x="647269" y="3594712"/>
              <a:ext cx="11090300" cy="781136"/>
              <a:chOff x="860347" y="2415359"/>
              <a:chExt cx="11090300" cy="781136"/>
            </a:xfrm>
          </p:grpSpPr>
          <p:sp>
            <p:nvSpPr>
              <p:cNvPr id="41" name="Oval 40">
                <a:extLst>
                  <a:ext uri="{FF2B5EF4-FFF2-40B4-BE49-F238E27FC236}">
                    <a16:creationId xmlns:a16="http://schemas.microsoft.com/office/drawing/2014/main" id="{FFC06847-A5A1-C442-69EF-92796111681A}"/>
                  </a:ext>
                </a:extLst>
              </p:cNvPr>
              <p:cNvSpPr/>
              <p:nvPr/>
            </p:nvSpPr>
            <p:spPr>
              <a:xfrm>
                <a:off x="860347" y="2415359"/>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5D2885AF-9E65-F538-680B-F67DFD84B33F}"/>
                  </a:ext>
                </a:extLst>
              </p:cNvPr>
              <p:cNvSpPr txBox="1"/>
              <p:nvPr/>
            </p:nvSpPr>
            <p:spPr>
              <a:xfrm>
                <a:off x="1705489" y="2489057"/>
                <a:ext cx="10245158" cy="646331"/>
              </a:xfrm>
              <a:prstGeom prst="rect">
                <a:avLst/>
              </a:prstGeom>
              <a:noFill/>
            </p:spPr>
            <p:txBody>
              <a:bodyPr wrap="square" rtlCol="0">
                <a:spAutoFit/>
              </a:bodyPr>
              <a:lstStyle/>
              <a:p>
                <a:r>
                  <a:rPr lang="en-US" dirty="0">
                    <a:latin typeface="Gotham" panose="02000604040000020004" pitchFamily="50" charset="0"/>
                  </a:rPr>
                  <a:t>When engaging a person to provide services for a Client, exercise reasonable care to protect the Client’s interests.</a:t>
                </a:r>
              </a:p>
            </p:txBody>
          </p:sp>
        </p:grpSp>
        <p:pic>
          <p:nvPicPr>
            <p:cNvPr id="44" name="Graphic 43">
              <a:extLst>
                <a:ext uri="{FF2B5EF4-FFF2-40B4-BE49-F238E27FC236}">
                  <a16:creationId xmlns:a16="http://schemas.microsoft.com/office/drawing/2014/main" id="{CADD6D80-E243-1C78-40A2-329FAC4E03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520" y="3800676"/>
              <a:ext cx="368321" cy="368321"/>
            </a:xfrm>
            <a:prstGeom prst="rect">
              <a:avLst/>
            </a:prstGeom>
          </p:spPr>
        </p:pic>
      </p:grpSp>
      <p:grpSp>
        <p:nvGrpSpPr>
          <p:cNvPr id="49" name="Group 48">
            <a:extLst>
              <a:ext uri="{FF2B5EF4-FFF2-40B4-BE49-F238E27FC236}">
                <a16:creationId xmlns:a16="http://schemas.microsoft.com/office/drawing/2014/main" id="{3F1218EC-959E-48BE-9BD0-0C805727D340}"/>
              </a:ext>
            </a:extLst>
          </p:cNvPr>
          <p:cNvGrpSpPr/>
          <p:nvPr/>
        </p:nvGrpSpPr>
        <p:grpSpPr>
          <a:xfrm>
            <a:off x="647269" y="1549796"/>
            <a:ext cx="11090300" cy="781136"/>
            <a:chOff x="647269" y="1549796"/>
            <a:chExt cx="11090300" cy="781136"/>
          </a:xfrm>
        </p:grpSpPr>
        <p:grpSp>
          <p:nvGrpSpPr>
            <p:cNvPr id="33" name="Group 32">
              <a:extLst>
                <a:ext uri="{FF2B5EF4-FFF2-40B4-BE49-F238E27FC236}">
                  <a16:creationId xmlns:a16="http://schemas.microsoft.com/office/drawing/2014/main" id="{DADB2F8F-DC69-6FEB-2C94-E7D84C88DAA2}"/>
                </a:ext>
              </a:extLst>
            </p:cNvPr>
            <p:cNvGrpSpPr/>
            <p:nvPr/>
          </p:nvGrpSpPr>
          <p:grpSpPr>
            <a:xfrm>
              <a:off x="647269" y="1549796"/>
              <a:ext cx="11090300" cy="781136"/>
              <a:chOff x="860347" y="2423535"/>
              <a:chExt cx="11090300" cy="781136"/>
            </a:xfrm>
          </p:grpSpPr>
          <p:sp>
            <p:nvSpPr>
              <p:cNvPr id="35" name="Oval 34">
                <a:extLst>
                  <a:ext uri="{FF2B5EF4-FFF2-40B4-BE49-F238E27FC236}">
                    <a16:creationId xmlns:a16="http://schemas.microsoft.com/office/drawing/2014/main" id="{563DDD7A-368B-8B23-D615-38965E69EFA3}"/>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4AC5016-4904-C1A0-1DD5-87798EDA760F}"/>
                  </a:ext>
                </a:extLst>
              </p:cNvPr>
              <p:cNvSpPr txBox="1"/>
              <p:nvPr/>
            </p:nvSpPr>
            <p:spPr>
              <a:xfrm>
                <a:off x="1705489" y="2489057"/>
                <a:ext cx="10245158" cy="615553"/>
              </a:xfrm>
              <a:prstGeom prst="rect">
                <a:avLst/>
              </a:prstGeom>
              <a:noFill/>
            </p:spPr>
            <p:txBody>
              <a:bodyPr wrap="square" rtlCol="0">
                <a:spAutoFit/>
              </a:bodyPr>
              <a:lstStyle/>
              <a:p>
                <a:r>
                  <a:rPr lang="en-US" dirty="0">
                    <a:latin typeface="Gotham" panose="02000604040000020004" pitchFamily="50" charset="0"/>
                  </a:rPr>
                  <a:t>Reasonable basis for the recommendation:</a:t>
                </a:r>
              </a:p>
              <a:p>
                <a:r>
                  <a:rPr lang="en-US" sz="1600" dirty="0">
                    <a:latin typeface="Gotham Medium" panose="02000604030000020004" pitchFamily="50" charset="0"/>
                  </a:rPr>
                  <a:t>Reputation | Experience | Qualifications</a:t>
                </a:r>
              </a:p>
            </p:txBody>
          </p:sp>
        </p:grpSp>
        <p:pic>
          <p:nvPicPr>
            <p:cNvPr id="46" name="Graphic 45">
              <a:extLst>
                <a:ext uri="{FF2B5EF4-FFF2-40B4-BE49-F238E27FC236}">
                  <a16:creationId xmlns:a16="http://schemas.microsoft.com/office/drawing/2014/main" id="{403E8834-16A7-BA98-009B-52DD7DE351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2908" y="1707282"/>
              <a:ext cx="455601" cy="455601"/>
            </a:xfrm>
            <a:prstGeom prst="rect">
              <a:avLst/>
            </a:prstGeom>
          </p:spPr>
        </p:pic>
      </p:grpSp>
      <p:grpSp>
        <p:nvGrpSpPr>
          <p:cNvPr id="50" name="Group 49">
            <a:extLst>
              <a:ext uri="{FF2B5EF4-FFF2-40B4-BE49-F238E27FC236}">
                <a16:creationId xmlns:a16="http://schemas.microsoft.com/office/drawing/2014/main" id="{6EBADA05-B778-DC30-A932-73CC7B8ADF8A}"/>
              </a:ext>
            </a:extLst>
          </p:cNvPr>
          <p:cNvGrpSpPr/>
          <p:nvPr/>
        </p:nvGrpSpPr>
        <p:grpSpPr>
          <a:xfrm>
            <a:off x="647269" y="2576342"/>
            <a:ext cx="11090300" cy="781136"/>
            <a:chOff x="647269" y="2576342"/>
            <a:chExt cx="11090300" cy="781136"/>
          </a:xfrm>
        </p:grpSpPr>
        <p:grpSp>
          <p:nvGrpSpPr>
            <p:cNvPr id="37" name="Group 36">
              <a:extLst>
                <a:ext uri="{FF2B5EF4-FFF2-40B4-BE49-F238E27FC236}">
                  <a16:creationId xmlns:a16="http://schemas.microsoft.com/office/drawing/2014/main" id="{BAE0D78E-8BD6-F472-2A05-67A4FE86BD62}"/>
                </a:ext>
              </a:extLst>
            </p:cNvPr>
            <p:cNvGrpSpPr/>
            <p:nvPr/>
          </p:nvGrpSpPr>
          <p:grpSpPr>
            <a:xfrm>
              <a:off x="647269" y="2576342"/>
              <a:ext cx="11090300" cy="781136"/>
              <a:chOff x="860347" y="2423535"/>
              <a:chExt cx="11090300" cy="781136"/>
            </a:xfrm>
          </p:grpSpPr>
          <p:sp>
            <p:nvSpPr>
              <p:cNvPr id="38" name="Oval 37">
                <a:extLst>
                  <a:ext uri="{FF2B5EF4-FFF2-40B4-BE49-F238E27FC236}">
                    <a16:creationId xmlns:a16="http://schemas.microsoft.com/office/drawing/2014/main" id="{73556338-ABBE-E311-FB4C-33E762B4C1B6}"/>
                  </a:ext>
                </a:extLst>
              </p:cNvPr>
              <p:cNvSpPr/>
              <p:nvPr/>
            </p:nvSpPr>
            <p:spPr>
              <a:xfrm>
                <a:off x="860347" y="2423535"/>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AE0395B-A38F-3273-0ABF-C65B1DD249A0}"/>
                  </a:ext>
                </a:extLst>
              </p:cNvPr>
              <p:cNvSpPr txBox="1"/>
              <p:nvPr/>
            </p:nvSpPr>
            <p:spPr>
              <a:xfrm>
                <a:off x="1705489" y="2629437"/>
                <a:ext cx="10245158" cy="369332"/>
              </a:xfrm>
              <a:prstGeom prst="rect">
                <a:avLst/>
              </a:prstGeom>
              <a:noFill/>
            </p:spPr>
            <p:txBody>
              <a:bodyPr wrap="square" rtlCol="0">
                <a:spAutoFit/>
              </a:bodyPr>
              <a:lstStyle/>
              <a:p>
                <a:r>
                  <a:rPr lang="en-US" dirty="0">
                    <a:latin typeface="Gotham" panose="02000604040000020004" pitchFamily="50" charset="0"/>
                  </a:rPr>
                  <a:t>Disclosure of any compensation agreement for referring the provider</a:t>
                </a:r>
              </a:p>
            </p:txBody>
          </p:sp>
        </p:grpSp>
        <p:pic>
          <p:nvPicPr>
            <p:cNvPr id="48" name="Graphic 47">
              <a:extLst>
                <a:ext uri="{FF2B5EF4-FFF2-40B4-BE49-F238E27FC236}">
                  <a16:creationId xmlns:a16="http://schemas.microsoft.com/office/drawing/2014/main" id="{E67BE134-099E-EE7B-1C87-5E94EBFA5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7930" y="2780370"/>
              <a:ext cx="365664" cy="365664"/>
            </a:xfrm>
            <a:prstGeom prst="rect">
              <a:avLst/>
            </a:prstGeom>
          </p:spPr>
        </p:pic>
      </p:grpSp>
    </p:spTree>
    <p:extLst>
      <p:ext uri="{BB962C8B-B14F-4D97-AF65-F5344CB8AC3E}">
        <p14:creationId xmlns:p14="http://schemas.microsoft.com/office/powerpoint/2010/main" val="52845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9DB6A1-7256-1191-49DF-2E1CC7DB41A6}"/>
              </a:ext>
            </a:extLst>
          </p:cNvPr>
          <p:cNvPicPr>
            <a:picLocks noChangeAspect="1"/>
          </p:cNvPicPr>
          <p:nvPr/>
        </p:nvPicPr>
        <p:blipFill rotWithShape="1">
          <a:blip r:embed="rId3">
            <a:extLst>
              <a:ext uri="{28A0092B-C50C-407E-A947-70E740481C1C}">
                <a14:useLocalDpi xmlns:a14="http://schemas.microsoft.com/office/drawing/2010/main" val="0"/>
              </a:ext>
            </a:extLst>
          </a:blip>
          <a:srcRect l="-4372"/>
          <a:stretch/>
        </p:blipFill>
        <p:spPr>
          <a:xfrm>
            <a:off x="5547046" y="1360835"/>
            <a:ext cx="6659022" cy="4119277"/>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flipH="1">
            <a:off x="-2" y="1377888"/>
            <a:ext cx="9733134" cy="4119277"/>
          </a:xfrm>
          <a:prstGeom prst="rect">
            <a:avLst/>
          </a:prstGeom>
          <a:gradFill>
            <a:gsLst>
              <a:gs pos="0">
                <a:schemeClr val="tx1">
                  <a:alpha val="0"/>
                </a:schemeClr>
              </a:gs>
              <a:gs pos="42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580634" y="2118485"/>
            <a:ext cx="4966412" cy="2246769"/>
          </a:xfrm>
          <a:prstGeom prst="rect">
            <a:avLst/>
          </a:prstGeom>
          <a:noFill/>
        </p:spPr>
        <p:txBody>
          <a:bodyPr wrap="square" rtlCol="0">
            <a:spAutoFit/>
          </a:bodyPr>
          <a:lstStyle/>
          <a:p>
            <a:pPr lvl="0">
              <a:defRPr/>
            </a:pPr>
            <a:r>
              <a:rPr lang="en-US" sz="2800" dirty="0">
                <a:solidFill>
                  <a:schemeClr val="bg1"/>
                </a:solidFill>
                <a:latin typeface="Gotham" panose="02000604040000020004" pitchFamily="50" charset="0"/>
              </a:rPr>
              <a:t>What if Javier asks Kareem if he knows of any </a:t>
            </a:r>
            <a:r>
              <a:rPr lang="en-US" sz="2800" dirty="0">
                <a:solidFill>
                  <a:srgbClr val="FFCE34"/>
                </a:solidFill>
                <a:latin typeface="Gotham" panose="02000604040000020004" pitchFamily="50" charset="0"/>
              </a:rPr>
              <a:t>“good” </a:t>
            </a:r>
            <a:r>
              <a:rPr lang="en-US" sz="2800" dirty="0">
                <a:solidFill>
                  <a:schemeClr val="bg1"/>
                </a:solidFill>
                <a:latin typeface="Gotham" panose="02000604040000020004" pitchFamily="50" charset="0"/>
              </a:rPr>
              <a:t>financial accounting programs for small businesses?</a:t>
            </a:r>
          </a:p>
        </p:txBody>
      </p:sp>
    </p:spTree>
    <p:extLst>
      <p:ext uri="{BB962C8B-B14F-4D97-AF65-F5344CB8AC3E}">
        <p14:creationId xmlns:p14="http://schemas.microsoft.com/office/powerpoint/2010/main" val="7014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C467B2-3C78-5449-A351-155F90F65CD7}"/>
              </a:ext>
            </a:extLst>
          </p:cNvPr>
          <p:cNvSpPr/>
          <p:nvPr/>
        </p:nvSpPr>
        <p:spPr>
          <a:xfrm>
            <a:off x="517908" y="1552430"/>
            <a:ext cx="11135658" cy="3228575"/>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573E2250-10E7-A7BB-D29D-2DFF36F1007B}"/>
              </a:ext>
            </a:extLst>
          </p:cNvPr>
          <p:cNvGrpSpPr/>
          <p:nvPr/>
        </p:nvGrpSpPr>
        <p:grpSpPr>
          <a:xfrm>
            <a:off x="912569" y="1962541"/>
            <a:ext cx="10131661" cy="1569660"/>
            <a:chOff x="912569" y="1962541"/>
            <a:chExt cx="10131661" cy="1569660"/>
          </a:xfrm>
        </p:grpSpPr>
        <p:grpSp>
          <p:nvGrpSpPr>
            <p:cNvPr id="18" name="Group 17">
              <a:extLst>
                <a:ext uri="{FF2B5EF4-FFF2-40B4-BE49-F238E27FC236}">
                  <a16:creationId xmlns:a16="http://schemas.microsoft.com/office/drawing/2014/main" id="{F28BD857-D535-1C64-6191-C02088C47FB6}"/>
                </a:ext>
              </a:extLst>
            </p:cNvPr>
            <p:cNvGrpSpPr/>
            <p:nvPr/>
          </p:nvGrpSpPr>
          <p:grpSpPr>
            <a:xfrm>
              <a:off x="912569" y="2205637"/>
              <a:ext cx="1058547" cy="1083468"/>
              <a:chOff x="2893521" y="2015438"/>
              <a:chExt cx="792480" cy="811137"/>
            </a:xfrm>
          </p:grpSpPr>
          <p:grpSp>
            <p:nvGrpSpPr>
              <p:cNvPr id="24" name="Group 23">
                <a:extLst>
                  <a:ext uri="{FF2B5EF4-FFF2-40B4-BE49-F238E27FC236}">
                    <a16:creationId xmlns:a16="http://schemas.microsoft.com/office/drawing/2014/main" id="{B0B1D36A-3AF9-4A3D-F2C8-E649CFBD25E8}"/>
                  </a:ext>
                </a:extLst>
              </p:cNvPr>
              <p:cNvGrpSpPr/>
              <p:nvPr/>
            </p:nvGrpSpPr>
            <p:grpSpPr>
              <a:xfrm>
                <a:off x="2893521" y="2034095"/>
                <a:ext cx="792480" cy="792480"/>
                <a:chOff x="2194560" y="2994963"/>
                <a:chExt cx="1219200" cy="1219200"/>
              </a:xfrm>
            </p:grpSpPr>
            <p:sp>
              <p:nvSpPr>
                <p:cNvPr id="26" name="Oval 25">
                  <a:extLst>
                    <a:ext uri="{FF2B5EF4-FFF2-40B4-BE49-F238E27FC236}">
                      <a16:creationId xmlns:a16="http://schemas.microsoft.com/office/drawing/2014/main" id="{9B6707AF-C7D6-561E-36CC-EF1957F70BB5}"/>
                    </a:ext>
                  </a:extLst>
                </p:cNvPr>
                <p:cNvSpPr/>
                <p:nvPr/>
              </p:nvSpPr>
              <p:spPr>
                <a:xfrm>
                  <a:off x="2194560" y="2994963"/>
                  <a:ext cx="1219200" cy="1219200"/>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7" name="Oval 26">
                  <a:extLst>
                    <a:ext uri="{FF2B5EF4-FFF2-40B4-BE49-F238E27FC236}">
                      <a16:creationId xmlns:a16="http://schemas.microsoft.com/office/drawing/2014/main" id="{88968825-3A15-A834-6707-526C0CD4933B}"/>
                    </a:ext>
                  </a:extLst>
                </p:cNvPr>
                <p:cNvSpPr/>
                <p:nvPr/>
              </p:nvSpPr>
              <p:spPr>
                <a:xfrm>
                  <a:off x="2295144" y="3095547"/>
                  <a:ext cx="1018032" cy="1018032"/>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25" name="TextBox 24">
                <a:extLst>
                  <a:ext uri="{FF2B5EF4-FFF2-40B4-BE49-F238E27FC236}">
                    <a16:creationId xmlns:a16="http://schemas.microsoft.com/office/drawing/2014/main" id="{2B17C17D-F259-FB54-52AF-FCBCB2C6D638}"/>
                  </a:ext>
                </a:extLst>
              </p:cNvPr>
              <p:cNvSpPr txBox="1"/>
              <p:nvPr/>
            </p:nvSpPr>
            <p:spPr>
              <a:xfrm>
                <a:off x="2982943" y="2015438"/>
                <a:ext cx="613635" cy="7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28" name="TextBox 27">
              <a:extLst>
                <a:ext uri="{FF2B5EF4-FFF2-40B4-BE49-F238E27FC236}">
                  <a16:creationId xmlns:a16="http://schemas.microsoft.com/office/drawing/2014/main" id="{31811822-8B1A-B905-CF49-523AC716E67C}"/>
                </a:ext>
              </a:extLst>
            </p:cNvPr>
            <p:cNvSpPr txBox="1"/>
            <p:nvPr/>
          </p:nvSpPr>
          <p:spPr>
            <a:xfrm>
              <a:off x="2144364" y="1962541"/>
              <a:ext cx="8899866" cy="1569660"/>
            </a:xfrm>
            <a:prstGeom prst="rect">
              <a:avLst/>
            </a:prstGeom>
            <a:noFill/>
          </p:spPr>
          <p:txBody>
            <a:bodyPr wrap="square" rtlCol="0" anchor="ctr">
              <a:spAutoFit/>
            </a:bodyPr>
            <a:lstStyle/>
            <a:p>
              <a:pPr lvl="0">
                <a:defRPr/>
              </a:pPr>
              <a:r>
                <a:rPr lang="en-US" sz="2400" dirty="0">
                  <a:solidFill>
                    <a:schemeClr val="bg1"/>
                  </a:solidFill>
                  <a:latin typeface="Gotham" panose="02000604040000020004" pitchFamily="50" charset="0"/>
                </a:rPr>
                <a:t>Kareem is not familiar with those programs, but he wants to be helpful. Kareem knows a colleague liked CashFlow Finance Solutions. </a:t>
              </a:r>
              <a:r>
                <a:rPr lang="en-US" sz="2400" dirty="0">
                  <a:solidFill>
                    <a:srgbClr val="FFCE34"/>
                  </a:solidFill>
                  <a:latin typeface="Gotham" panose="02000604040000020004" pitchFamily="50" charset="0"/>
                </a:rPr>
                <a:t>Does Kareem have enough knowledge to make a recommendation?</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endParaRPr kumimoji="0" lang="en-US" sz="1000" b="0" i="1" u="none" strike="noStrike" kern="0" cap="none" spc="0" normalizeH="0" baseline="0" noProof="0" dirty="0">
                <a:ln>
                  <a:noFill/>
                </a:ln>
                <a:solidFill>
                  <a:prstClr val="black"/>
                </a:solidFill>
                <a:effectLst/>
                <a:uLnTx/>
                <a:uFillTx/>
                <a:latin typeface="Gotham Light" pitchFamily="50" charset="0"/>
                <a:ea typeface="Roboto" panose="02000000000000000000" pitchFamily="2" charset="0"/>
                <a:cs typeface="Poppins" panose="00000500000000000000" pitchFamily="2" charset="0"/>
              </a:endParaRP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Scenario: Tech Recommendations</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5" name="Group 44">
            <a:extLst>
              <a:ext uri="{FF2B5EF4-FFF2-40B4-BE49-F238E27FC236}">
                <a16:creationId xmlns:a16="http://schemas.microsoft.com/office/drawing/2014/main" id="{11CA5BFB-5BC1-798F-77F5-09CAB4BB6883}"/>
              </a:ext>
            </a:extLst>
          </p:cNvPr>
          <p:cNvGrpSpPr/>
          <p:nvPr/>
        </p:nvGrpSpPr>
        <p:grpSpPr>
          <a:xfrm>
            <a:off x="2240876" y="3682657"/>
            <a:ext cx="1675208" cy="591922"/>
            <a:chOff x="2178335" y="1713086"/>
            <a:chExt cx="946247" cy="591922"/>
          </a:xfrm>
        </p:grpSpPr>
        <p:sp>
          <p:nvSpPr>
            <p:cNvPr id="34" name="Rectangle 33">
              <a:extLst>
                <a:ext uri="{FF2B5EF4-FFF2-40B4-BE49-F238E27FC236}">
                  <a16:creationId xmlns:a16="http://schemas.microsoft.com/office/drawing/2014/main" id="{C33342EA-FA04-37F7-03EF-85AFA276EDE5}"/>
                </a:ext>
              </a:extLst>
            </p:cNvPr>
            <p:cNvSpPr/>
            <p:nvPr/>
          </p:nvSpPr>
          <p:spPr>
            <a:xfrm>
              <a:off x="2178335" y="1714422"/>
              <a:ext cx="946247" cy="59058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2F92339-1CDE-0E93-192F-6A7448067F89}"/>
                </a:ext>
              </a:extLst>
            </p:cNvPr>
            <p:cNvSpPr txBox="1"/>
            <p:nvPr/>
          </p:nvSpPr>
          <p:spPr>
            <a:xfrm>
              <a:off x="2226930" y="1713086"/>
              <a:ext cx="855521" cy="584775"/>
            </a:xfrm>
            <a:prstGeom prst="rect">
              <a:avLst/>
            </a:prstGeom>
            <a:noFill/>
          </p:spPr>
          <p:txBody>
            <a:bodyPr wrap="square" rtlCol="0" anchor="ctr">
              <a:spAutoFit/>
            </a:bodyPr>
            <a:lstStyle/>
            <a:p>
              <a:pPr lvl="0" algn="ctr">
                <a:defRPr/>
              </a:pPr>
              <a:r>
                <a:rPr lang="en-US" sz="3200" dirty="0">
                  <a:latin typeface="Gotham" panose="02000604040000020004" pitchFamily="50" charset="0"/>
                </a:rPr>
                <a:t>NO</a:t>
              </a:r>
            </a:p>
          </p:txBody>
        </p:sp>
      </p:grpSp>
    </p:spTree>
    <p:extLst>
      <p:ext uri="{BB962C8B-B14F-4D97-AF65-F5344CB8AC3E}">
        <p14:creationId xmlns:p14="http://schemas.microsoft.com/office/powerpoint/2010/main" val="37453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Technology Standard</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4" name="Group 43">
            <a:extLst>
              <a:ext uri="{FF2B5EF4-FFF2-40B4-BE49-F238E27FC236}">
                <a16:creationId xmlns:a16="http://schemas.microsoft.com/office/drawing/2014/main" id="{DBB99663-EFF2-A7FD-AF4C-E81C5D0B3AB2}"/>
              </a:ext>
            </a:extLst>
          </p:cNvPr>
          <p:cNvGrpSpPr/>
          <p:nvPr/>
        </p:nvGrpSpPr>
        <p:grpSpPr>
          <a:xfrm>
            <a:off x="514860" y="1151592"/>
            <a:ext cx="11138706" cy="861102"/>
            <a:chOff x="514860" y="1284942"/>
            <a:chExt cx="11138706" cy="861102"/>
          </a:xfrm>
        </p:grpSpPr>
        <p:sp>
          <p:nvSpPr>
            <p:cNvPr id="22" name="Rectangle 21">
              <a:extLst>
                <a:ext uri="{FF2B5EF4-FFF2-40B4-BE49-F238E27FC236}">
                  <a16:creationId xmlns:a16="http://schemas.microsoft.com/office/drawing/2014/main" id="{4455C418-38AD-D00C-5ADA-F5213005BB88}"/>
                </a:ext>
              </a:extLst>
            </p:cNvPr>
            <p:cNvSpPr/>
            <p:nvPr/>
          </p:nvSpPr>
          <p:spPr>
            <a:xfrm>
              <a:off x="514860" y="1284942"/>
              <a:ext cx="11138706" cy="8611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44EDCA4-EA3C-DD8A-39B0-B8703277221D}"/>
                </a:ext>
              </a:extLst>
            </p:cNvPr>
            <p:cNvSpPr txBox="1"/>
            <p:nvPr/>
          </p:nvSpPr>
          <p:spPr>
            <a:xfrm>
              <a:off x="2546056" y="1404055"/>
              <a:ext cx="7145796" cy="584775"/>
            </a:xfrm>
            <a:prstGeom prst="rect">
              <a:avLst/>
            </a:prstGeom>
            <a:noFill/>
          </p:spPr>
          <p:txBody>
            <a:bodyPr wrap="square" rtlCol="0">
              <a:spAutoFit/>
            </a:bodyPr>
            <a:lstStyle/>
            <a:p>
              <a:pPr algn="ctr"/>
              <a:r>
                <a:rPr lang="en-US" sz="3200" dirty="0">
                  <a:solidFill>
                    <a:srgbClr val="FFCE34"/>
                  </a:solidFill>
                  <a:latin typeface="Gotham" panose="02000604040000020004" pitchFamily="50" charset="0"/>
                </a:rPr>
                <a:t>Technology Standard</a:t>
              </a:r>
            </a:p>
          </p:txBody>
        </p:sp>
      </p:grpSp>
      <p:grpSp>
        <p:nvGrpSpPr>
          <p:cNvPr id="45" name="Group 44">
            <a:extLst>
              <a:ext uri="{FF2B5EF4-FFF2-40B4-BE49-F238E27FC236}">
                <a16:creationId xmlns:a16="http://schemas.microsoft.com/office/drawing/2014/main" id="{FAD32F46-BC6E-1827-3ACE-BE9240A8F9BB}"/>
              </a:ext>
            </a:extLst>
          </p:cNvPr>
          <p:cNvGrpSpPr/>
          <p:nvPr/>
        </p:nvGrpSpPr>
        <p:grpSpPr>
          <a:xfrm>
            <a:off x="514860" y="2176782"/>
            <a:ext cx="11138706" cy="1118867"/>
            <a:chOff x="514860" y="1284941"/>
            <a:chExt cx="11138706" cy="1118867"/>
          </a:xfrm>
        </p:grpSpPr>
        <p:sp>
          <p:nvSpPr>
            <p:cNvPr id="46" name="Rectangle 45">
              <a:extLst>
                <a:ext uri="{FF2B5EF4-FFF2-40B4-BE49-F238E27FC236}">
                  <a16:creationId xmlns:a16="http://schemas.microsoft.com/office/drawing/2014/main" id="{9B1DB081-B107-371E-F0C9-EE299E66E71D}"/>
                </a:ext>
              </a:extLst>
            </p:cNvPr>
            <p:cNvSpPr/>
            <p:nvPr/>
          </p:nvSpPr>
          <p:spPr>
            <a:xfrm>
              <a:off x="514860" y="1284941"/>
              <a:ext cx="11138706" cy="111886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DCBFB4D3-206D-15BD-21F4-0649F44DDF42}"/>
                </a:ext>
              </a:extLst>
            </p:cNvPr>
            <p:cNvSpPr txBox="1"/>
            <p:nvPr/>
          </p:nvSpPr>
          <p:spPr>
            <a:xfrm>
              <a:off x="647142" y="1454241"/>
              <a:ext cx="10745315" cy="830997"/>
            </a:xfrm>
            <a:prstGeom prst="rect">
              <a:avLst/>
            </a:prstGeom>
            <a:noFill/>
          </p:spPr>
          <p:txBody>
            <a:bodyPr wrap="square" rtlCol="0">
              <a:spAutoFit/>
            </a:bodyPr>
            <a:lstStyle/>
            <a:p>
              <a:pPr algn="ctr"/>
              <a:r>
                <a:rPr lang="en-US" sz="1600" dirty="0">
                  <a:latin typeface="Gotham Medium" panose="02000604030000020004" pitchFamily="50" charset="0"/>
                </a:rPr>
                <a:t>A CFP® professional must exercise reasonable care and judgment when selecting, using, or recommending any software, digital advice tool, or other technology while providing Professional Services to a Client. </a:t>
              </a:r>
            </a:p>
          </p:txBody>
        </p:sp>
      </p:grpSp>
      <p:grpSp>
        <p:nvGrpSpPr>
          <p:cNvPr id="48" name="Group 47">
            <a:extLst>
              <a:ext uri="{FF2B5EF4-FFF2-40B4-BE49-F238E27FC236}">
                <a16:creationId xmlns:a16="http://schemas.microsoft.com/office/drawing/2014/main" id="{EC509660-F2E2-300C-1037-857DDAEF26BF}"/>
              </a:ext>
            </a:extLst>
          </p:cNvPr>
          <p:cNvGrpSpPr/>
          <p:nvPr/>
        </p:nvGrpSpPr>
        <p:grpSpPr>
          <a:xfrm>
            <a:off x="514860" y="3459737"/>
            <a:ext cx="11138706" cy="1118867"/>
            <a:chOff x="514860" y="1284941"/>
            <a:chExt cx="11138706" cy="1118867"/>
          </a:xfrm>
        </p:grpSpPr>
        <p:sp>
          <p:nvSpPr>
            <p:cNvPr id="49" name="Rectangle 48">
              <a:extLst>
                <a:ext uri="{FF2B5EF4-FFF2-40B4-BE49-F238E27FC236}">
                  <a16:creationId xmlns:a16="http://schemas.microsoft.com/office/drawing/2014/main" id="{8099A8C7-D305-DC22-2F58-DB519E520E8C}"/>
                </a:ext>
              </a:extLst>
            </p:cNvPr>
            <p:cNvSpPr/>
            <p:nvPr/>
          </p:nvSpPr>
          <p:spPr>
            <a:xfrm>
              <a:off x="514860" y="1284941"/>
              <a:ext cx="11138706" cy="111886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83A85245-41F1-FB99-EA60-513489EC7D42}"/>
                </a:ext>
              </a:extLst>
            </p:cNvPr>
            <p:cNvSpPr txBox="1"/>
            <p:nvPr/>
          </p:nvSpPr>
          <p:spPr>
            <a:xfrm>
              <a:off x="647142" y="1530441"/>
              <a:ext cx="10745315" cy="584775"/>
            </a:xfrm>
            <a:prstGeom prst="rect">
              <a:avLst/>
            </a:prstGeom>
            <a:noFill/>
          </p:spPr>
          <p:txBody>
            <a:bodyPr wrap="square" rtlCol="0">
              <a:spAutoFit/>
            </a:bodyPr>
            <a:lstStyle/>
            <a:p>
              <a:pPr algn="ctr"/>
              <a:r>
                <a:rPr lang="en-US" sz="1600" dirty="0">
                  <a:latin typeface="Gotham Medium" panose="02000604030000020004" pitchFamily="50" charset="0"/>
                </a:rPr>
                <a:t>A CFP® professional must have a reasonable level of understanding of the assumptions and outcomes of the technology employed.</a:t>
              </a:r>
            </a:p>
          </p:txBody>
        </p:sp>
      </p:grpSp>
      <p:grpSp>
        <p:nvGrpSpPr>
          <p:cNvPr id="51" name="Group 50">
            <a:extLst>
              <a:ext uri="{FF2B5EF4-FFF2-40B4-BE49-F238E27FC236}">
                <a16:creationId xmlns:a16="http://schemas.microsoft.com/office/drawing/2014/main" id="{6E44CB4A-668A-88BC-C4F4-899C5416D0AC}"/>
              </a:ext>
            </a:extLst>
          </p:cNvPr>
          <p:cNvGrpSpPr/>
          <p:nvPr/>
        </p:nvGrpSpPr>
        <p:grpSpPr>
          <a:xfrm>
            <a:off x="514860" y="4742692"/>
            <a:ext cx="11138706" cy="1118867"/>
            <a:chOff x="514860" y="1284941"/>
            <a:chExt cx="11138706" cy="1118867"/>
          </a:xfrm>
        </p:grpSpPr>
        <p:sp>
          <p:nvSpPr>
            <p:cNvPr id="52" name="Rectangle 51">
              <a:extLst>
                <a:ext uri="{FF2B5EF4-FFF2-40B4-BE49-F238E27FC236}">
                  <a16:creationId xmlns:a16="http://schemas.microsoft.com/office/drawing/2014/main" id="{ACF5ADC4-F812-7400-0448-FBB5D878E0F3}"/>
                </a:ext>
              </a:extLst>
            </p:cNvPr>
            <p:cNvSpPr/>
            <p:nvPr/>
          </p:nvSpPr>
          <p:spPr>
            <a:xfrm>
              <a:off x="514860" y="1284941"/>
              <a:ext cx="11138706" cy="111886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94F74EAF-5F02-F47A-F0E4-93BA6B0E0030}"/>
                </a:ext>
              </a:extLst>
            </p:cNvPr>
            <p:cNvSpPr txBox="1"/>
            <p:nvPr/>
          </p:nvSpPr>
          <p:spPr>
            <a:xfrm>
              <a:off x="647142" y="1551986"/>
              <a:ext cx="10745315" cy="584775"/>
            </a:xfrm>
            <a:prstGeom prst="rect">
              <a:avLst/>
            </a:prstGeom>
            <a:noFill/>
          </p:spPr>
          <p:txBody>
            <a:bodyPr wrap="square" rtlCol="0">
              <a:spAutoFit/>
            </a:bodyPr>
            <a:lstStyle/>
            <a:p>
              <a:pPr algn="ctr"/>
              <a:r>
                <a:rPr lang="en-US" sz="1600" dirty="0">
                  <a:latin typeface="Gotham Medium" panose="02000604030000020004" pitchFamily="50" charset="0"/>
                </a:rPr>
                <a:t>A CFP® professional must have a reasonable basis for believing that the technology produces reliable, objective, and appropriate outcomes.</a:t>
              </a:r>
            </a:p>
          </p:txBody>
        </p:sp>
      </p:grpSp>
    </p:spTree>
    <p:extLst>
      <p:ext uri="{BB962C8B-B14F-4D97-AF65-F5344CB8AC3E}">
        <p14:creationId xmlns:p14="http://schemas.microsoft.com/office/powerpoint/2010/main" val="26896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FFF036-4B8A-B4A6-A70D-F8C155CC98AC}"/>
              </a:ext>
            </a:extLst>
          </p:cNvPr>
          <p:cNvPicPr>
            <a:picLocks noChangeAspect="1"/>
          </p:cNvPicPr>
          <p:nvPr/>
        </p:nvPicPr>
        <p:blipFill rotWithShape="1">
          <a:blip r:embed="rId3">
            <a:extLst>
              <a:ext uri="{28A0092B-C50C-407E-A947-70E740481C1C}">
                <a14:useLocalDpi xmlns:a14="http://schemas.microsoft.com/office/drawing/2010/main" val="0"/>
              </a:ext>
            </a:extLst>
          </a:blip>
          <a:srcRect l="-20515"/>
          <a:stretch/>
        </p:blipFill>
        <p:spPr>
          <a:xfrm>
            <a:off x="2924880" y="14990"/>
            <a:ext cx="9313028" cy="6208685"/>
          </a:xfrm>
          <a:prstGeom prst="rect">
            <a:avLst/>
          </a:prstGeom>
        </p:spPr>
      </p:pic>
      <p:sp>
        <p:nvSpPr>
          <p:cNvPr id="41" name="Rectangle 40">
            <a:extLst>
              <a:ext uri="{FF2B5EF4-FFF2-40B4-BE49-F238E27FC236}">
                <a16:creationId xmlns:a16="http://schemas.microsoft.com/office/drawing/2014/main" id="{E5CB688D-5486-BBC4-6BCB-7085A6744843}"/>
              </a:ext>
            </a:extLst>
          </p:cNvPr>
          <p:cNvSpPr/>
          <p:nvPr/>
        </p:nvSpPr>
        <p:spPr>
          <a:xfrm>
            <a:off x="1974393" y="-2480"/>
            <a:ext cx="10263515"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Technology Recommendation</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6" name="TextBox 35">
            <a:extLst>
              <a:ext uri="{FF2B5EF4-FFF2-40B4-BE49-F238E27FC236}">
                <a16:creationId xmlns:a16="http://schemas.microsoft.com/office/drawing/2014/main" id="{B7B894DC-5C19-ECBD-A9C5-3B88DBC414EF}"/>
              </a:ext>
            </a:extLst>
          </p:cNvPr>
          <p:cNvSpPr txBox="1"/>
          <p:nvPr/>
        </p:nvSpPr>
        <p:spPr>
          <a:xfrm>
            <a:off x="757487" y="1028979"/>
            <a:ext cx="6625446" cy="1200329"/>
          </a:xfrm>
          <a:prstGeom prst="rect">
            <a:avLst/>
          </a:prstGeom>
          <a:noFill/>
        </p:spPr>
        <p:txBody>
          <a:bodyPr wrap="square" rtlCol="0">
            <a:spAutoFit/>
          </a:bodyPr>
          <a:lstStyle/>
          <a:p>
            <a:pPr lvl="0">
              <a:defRPr/>
            </a:pPr>
            <a:r>
              <a:rPr lang="en-US" sz="2400" dirty="0">
                <a:latin typeface="Gotham" panose="02000604040000020004" pitchFamily="50" charset="0"/>
              </a:rPr>
              <a:t>Identify the appropriate communications to Javier given Kareem’s level of knowledge.</a:t>
            </a:r>
          </a:p>
        </p:txBody>
      </p:sp>
      <p:grpSp>
        <p:nvGrpSpPr>
          <p:cNvPr id="2" name="Group 1">
            <a:extLst>
              <a:ext uri="{FF2B5EF4-FFF2-40B4-BE49-F238E27FC236}">
                <a16:creationId xmlns:a16="http://schemas.microsoft.com/office/drawing/2014/main" id="{636F6295-67EF-08ED-3532-0DC04714068F}"/>
              </a:ext>
            </a:extLst>
          </p:cNvPr>
          <p:cNvGrpSpPr/>
          <p:nvPr/>
        </p:nvGrpSpPr>
        <p:grpSpPr>
          <a:xfrm>
            <a:off x="785262" y="2453561"/>
            <a:ext cx="5513939" cy="781136"/>
            <a:chOff x="785262" y="2453561"/>
            <a:chExt cx="5513939" cy="781136"/>
          </a:xfrm>
        </p:grpSpPr>
        <p:sp>
          <p:nvSpPr>
            <p:cNvPr id="35" name="TextBox 34">
              <a:extLst>
                <a:ext uri="{FF2B5EF4-FFF2-40B4-BE49-F238E27FC236}">
                  <a16:creationId xmlns:a16="http://schemas.microsoft.com/office/drawing/2014/main" id="{3DCF31F6-1DE8-7FD3-76AD-9AA51D53DBD3}"/>
                </a:ext>
              </a:extLst>
            </p:cNvPr>
            <p:cNvSpPr txBox="1"/>
            <p:nvPr/>
          </p:nvSpPr>
          <p:spPr>
            <a:xfrm>
              <a:off x="1656977" y="2666506"/>
              <a:ext cx="4642224" cy="369332"/>
            </a:xfrm>
            <a:prstGeom prst="rect">
              <a:avLst/>
            </a:prstGeom>
            <a:noFill/>
          </p:spPr>
          <p:txBody>
            <a:bodyPr wrap="square" rtlCol="0">
              <a:spAutoFit/>
            </a:bodyPr>
            <a:lstStyle/>
            <a:p>
              <a:r>
                <a:rPr lang="en-US" dirty="0">
                  <a:latin typeface="Gotham" panose="02000604040000020004" pitchFamily="50" charset="0"/>
                </a:rPr>
                <a:t>I have no recommendation.</a:t>
              </a:r>
            </a:p>
          </p:txBody>
        </p:sp>
        <p:grpSp>
          <p:nvGrpSpPr>
            <p:cNvPr id="44" name="Group 43">
              <a:extLst>
                <a:ext uri="{FF2B5EF4-FFF2-40B4-BE49-F238E27FC236}">
                  <a16:creationId xmlns:a16="http://schemas.microsoft.com/office/drawing/2014/main" id="{266CCFFC-71BE-8CFF-E26B-EB6FCDA1BB4F}"/>
                </a:ext>
              </a:extLst>
            </p:cNvPr>
            <p:cNvGrpSpPr/>
            <p:nvPr/>
          </p:nvGrpSpPr>
          <p:grpSpPr>
            <a:xfrm>
              <a:off x="785262" y="2453561"/>
              <a:ext cx="781136" cy="781136"/>
              <a:chOff x="582062" y="2131830"/>
              <a:chExt cx="781136" cy="781136"/>
            </a:xfrm>
          </p:grpSpPr>
          <p:sp>
            <p:nvSpPr>
              <p:cNvPr id="34" name="Oval 33">
                <a:extLst>
                  <a:ext uri="{FF2B5EF4-FFF2-40B4-BE49-F238E27FC236}">
                    <a16:creationId xmlns:a16="http://schemas.microsoft.com/office/drawing/2014/main" id="{42F39729-461A-4B02-212C-DCD791DDF72D}"/>
                  </a:ext>
                </a:extLst>
              </p:cNvPr>
              <p:cNvSpPr/>
              <p:nvPr/>
            </p:nvSpPr>
            <p:spPr>
              <a:xfrm>
                <a:off x="582062" y="2131830"/>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43D3A7E7-D4E9-F685-07F7-18D488A7A308}"/>
                  </a:ext>
                </a:extLst>
              </p:cNvPr>
              <p:cNvSpPr txBox="1"/>
              <p:nvPr/>
            </p:nvSpPr>
            <p:spPr>
              <a:xfrm>
                <a:off x="620207" y="2236254"/>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1</a:t>
                </a:r>
              </a:p>
            </p:txBody>
          </p:sp>
        </p:grpSp>
      </p:grpSp>
      <p:grpSp>
        <p:nvGrpSpPr>
          <p:cNvPr id="14" name="Group 13">
            <a:extLst>
              <a:ext uri="{FF2B5EF4-FFF2-40B4-BE49-F238E27FC236}">
                <a16:creationId xmlns:a16="http://schemas.microsoft.com/office/drawing/2014/main" id="{2745FFA1-A64F-E2AB-363B-3A13BB4E9928}"/>
              </a:ext>
            </a:extLst>
          </p:cNvPr>
          <p:cNvGrpSpPr/>
          <p:nvPr/>
        </p:nvGrpSpPr>
        <p:grpSpPr>
          <a:xfrm>
            <a:off x="785262" y="3610378"/>
            <a:ext cx="6123537" cy="781136"/>
            <a:chOff x="785262" y="3610378"/>
            <a:chExt cx="6123537" cy="781136"/>
          </a:xfrm>
        </p:grpSpPr>
        <p:grpSp>
          <p:nvGrpSpPr>
            <p:cNvPr id="23" name="Group 22">
              <a:extLst>
                <a:ext uri="{FF2B5EF4-FFF2-40B4-BE49-F238E27FC236}">
                  <a16:creationId xmlns:a16="http://schemas.microsoft.com/office/drawing/2014/main" id="{FE3D6942-A905-D700-69BA-1FE2F8DC1907}"/>
                </a:ext>
              </a:extLst>
            </p:cNvPr>
            <p:cNvGrpSpPr/>
            <p:nvPr/>
          </p:nvGrpSpPr>
          <p:grpSpPr>
            <a:xfrm>
              <a:off x="785262" y="3610378"/>
              <a:ext cx="6123537" cy="781136"/>
              <a:chOff x="598391" y="1978702"/>
              <a:chExt cx="6123537" cy="781136"/>
            </a:xfrm>
          </p:grpSpPr>
          <p:sp>
            <p:nvSpPr>
              <p:cNvPr id="32" name="Oval 31">
                <a:extLst>
                  <a:ext uri="{FF2B5EF4-FFF2-40B4-BE49-F238E27FC236}">
                    <a16:creationId xmlns:a16="http://schemas.microsoft.com/office/drawing/2014/main" id="{22D44090-C613-22FC-02D8-F709143B1026}"/>
                  </a:ext>
                </a:extLst>
              </p:cNvPr>
              <p:cNvSpPr/>
              <p:nvPr/>
            </p:nvSpPr>
            <p:spPr>
              <a:xfrm>
                <a:off x="598391" y="1978702"/>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84154521-467B-BFC2-A55C-37272B5D9903}"/>
                  </a:ext>
                </a:extLst>
              </p:cNvPr>
              <p:cNvSpPr txBox="1"/>
              <p:nvPr/>
            </p:nvSpPr>
            <p:spPr>
              <a:xfrm>
                <a:off x="1470105" y="2183060"/>
                <a:ext cx="5251823" cy="369332"/>
              </a:xfrm>
              <a:prstGeom prst="rect">
                <a:avLst/>
              </a:prstGeom>
              <a:noFill/>
            </p:spPr>
            <p:txBody>
              <a:bodyPr wrap="square" rtlCol="0">
                <a:spAutoFit/>
              </a:bodyPr>
              <a:lstStyle/>
              <a:p>
                <a:r>
                  <a:rPr lang="en-US" dirty="0">
                    <a:latin typeface="Gotham" panose="02000604040000020004" pitchFamily="50" charset="0"/>
                  </a:rPr>
                  <a:t>Cash Flow CareTaker is good.</a:t>
                </a:r>
              </a:p>
            </p:txBody>
          </p:sp>
        </p:grpSp>
        <p:sp>
          <p:nvSpPr>
            <p:cNvPr id="39" name="TextBox 38">
              <a:extLst>
                <a:ext uri="{FF2B5EF4-FFF2-40B4-BE49-F238E27FC236}">
                  <a16:creationId xmlns:a16="http://schemas.microsoft.com/office/drawing/2014/main" id="{83F60164-F261-82B0-20FB-561FBA8114F0}"/>
                </a:ext>
              </a:extLst>
            </p:cNvPr>
            <p:cNvSpPr txBox="1"/>
            <p:nvPr/>
          </p:nvSpPr>
          <p:spPr>
            <a:xfrm>
              <a:off x="829158" y="371539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nvGrpSpPr>
          <p:cNvPr id="15" name="Group 14">
            <a:extLst>
              <a:ext uri="{FF2B5EF4-FFF2-40B4-BE49-F238E27FC236}">
                <a16:creationId xmlns:a16="http://schemas.microsoft.com/office/drawing/2014/main" id="{3F056F74-F29B-4680-8A51-1FAD10FF697A}"/>
              </a:ext>
            </a:extLst>
          </p:cNvPr>
          <p:cNvGrpSpPr/>
          <p:nvPr/>
        </p:nvGrpSpPr>
        <p:grpSpPr>
          <a:xfrm>
            <a:off x="785262" y="4739328"/>
            <a:ext cx="5954769" cy="923330"/>
            <a:chOff x="785262" y="4739328"/>
            <a:chExt cx="5954769" cy="923330"/>
          </a:xfrm>
        </p:grpSpPr>
        <p:grpSp>
          <p:nvGrpSpPr>
            <p:cNvPr id="29" name="Group 28">
              <a:extLst>
                <a:ext uri="{FF2B5EF4-FFF2-40B4-BE49-F238E27FC236}">
                  <a16:creationId xmlns:a16="http://schemas.microsoft.com/office/drawing/2014/main" id="{47299348-7EA5-7FF4-A61F-B0F6749EDA1C}"/>
                </a:ext>
              </a:extLst>
            </p:cNvPr>
            <p:cNvGrpSpPr/>
            <p:nvPr/>
          </p:nvGrpSpPr>
          <p:grpSpPr>
            <a:xfrm>
              <a:off x="785262" y="4739328"/>
              <a:ext cx="5954769" cy="923330"/>
              <a:chOff x="598391" y="1950835"/>
              <a:chExt cx="5954769" cy="923330"/>
            </a:xfrm>
          </p:grpSpPr>
          <p:sp>
            <p:nvSpPr>
              <p:cNvPr id="30" name="Oval 29">
                <a:extLst>
                  <a:ext uri="{FF2B5EF4-FFF2-40B4-BE49-F238E27FC236}">
                    <a16:creationId xmlns:a16="http://schemas.microsoft.com/office/drawing/2014/main" id="{41FF3696-940A-DA06-F3CF-6718DB976D72}"/>
                  </a:ext>
                </a:extLst>
              </p:cNvPr>
              <p:cNvSpPr/>
              <p:nvPr/>
            </p:nvSpPr>
            <p:spPr>
              <a:xfrm>
                <a:off x="598391" y="1978702"/>
                <a:ext cx="781136" cy="781136"/>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CA118DF-3FAA-3A8C-A440-43BC58903C73}"/>
                  </a:ext>
                </a:extLst>
              </p:cNvPr>
              <p:cNvSpPr txBox="1"/>
              <p:nvPr/>
            </p:nvSpPr>
            <p:spPr>
              <a:xfrm>
                <a:off x="1470106" y="1950835"/>
                <a:ext cx="5083054" cy="923330"/>
              </a:xfrm>
              <a:prstGeom prst="rect">
                <a:avLst/>
              </a:prstGeom>
              <a:noFill/>
            </p:spPr>
            <p:txBody>
              <a:bodyPr wrap="square" rtlCol="0">
                <a:spAutoFit/>
              </a:bodyPr>
              <a:lstStyle/>
              <a:p>
                <a:r>
                  <a:rPr lang="en-US" dirty="0">
                    <a:latin typeface="Gotham" panose="02000604040000020004" pitchFamily="50" charset="0"/>
                  </a:rPr>
                  <a:t>My colleague told me they like Cash Flow CareTaker, but I do not have experience with it or other programs.</a:t>
                </a:r>
              </a:p>
            </p:txBody>
          </p:sp>
        </p:grpSp>
        <p:sp>
          <p:nvSpPr>
            <p:cNvPr id="40" name="TextBox 39">
              <a:extLst>
                <a:ext uri="{FF2B5EF4-FFF2-40B4-BE49-F238E27FC236}">
                  <a16:creationId xmlns:a16="http://schemas.microsoft.com/office/drawing/2014/main" id="{7E09373F-BACF-C47D-BF40-A78F1DA2F55F}"/>
                </a:ext>
              </a:extLst>
            </p:cNvPr>
            <p:cNvSpPr txBox="1"/>
            <p:nvPr/>
          </p:nvSpPr>
          <p:spPr>
            <a:xfrm>
              <a:off x="829158" y="4878550"/>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E34"/>
                  </a:solidFill>
                  <a:effectLst/>
                  <a:uLnTx/>
                  <a:uFillTx/>
                  <a:latin typeface="Gotham" panose="02000604040000020004" pitchFamily="50" charset="0"/>
                </a:rPr>
                <a:t>3</a:t>
              </a:r>
            </a:p>
          </p:txBody>
        </p:sp>
      </p:grpSp>
    </p:spTree>
    <p:extLst>
      <p:ext uri="{BB962C8B-B14F-4D97-AF65-F5344CB8AC3E}">
        <p14:creationId xmlns:p14="http://schemas.microsoft.com/office/powerpoint/2010/main" val="331629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970EC19-4D58-FEE4-8185-E5A62C34032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98506" y="1377887"/>
            <a:ext cx="7492217" cy="4102225"/>
          </a:xfrm>
          <a:prstGeom prst="rect">
            <a:avLst/>
          </a:prstGeom>
        </p:spPr>
      </p:pic>
      <p:sp>
        <p:nvSpPr>
          <p:cNvPr id="24" name="Rectangle 23">
            <a:extLst>
              <a:ext uri="{FF2B5EF4-FFF2-40B4-BE49-F238E27FC236}">
                <a16:creationId xmlns:a16="http://schemas.microsoft.com/office/drawing/2014/main" id="{D4BDB374-0128-12DA-31C6-6998FE15CCA5}"/>
              </a:ext>
            </a:extLst>
          </p:cNvPr>
          <p:cNvSpPr/>
          <p:nvPr/>
        </p:nvSpPr>
        <p:spPr>
          <a:xfrm flipH="1">
            <a:off x="-3" y="1377888"/>
            <a:ext cx="12190725" cy="4119277"/>
          </a:xfrm>
          <a:prstGeom prst="rect">
            <a:avLst/>
          </a:prstGeom>
          <a:gradFill>
            <a:gsLst>
              <a:gs pos="0">
                <a:schemeClr val="tx1">
                  <a:alpha val="0"/>
                </a:schemeClr>
              </a:gs>
              <a:gs pos="5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490EDDB5-E0F8-44DA-4399-07BCF980C17F}"/>
              </a:ext>
            </a:extLst>
          </p:cNvPr>
          <p:cNvGrpSpPr/>
          <p:nvPr/>
        </p:nvGrpSpPr>
        <p:grpSpPr>
          <a:xfrm>
            <a:off x="673215" y="2613132"/>
            <a:ext cx="7920587" cy="781136"/>
            <a:chOff x="918612" y="1953028"/>
            <a:chExt cx="7920587" cy="781136"/>
          </a:xfrm>
        </p:grpSpPr>
        <p:sp>
          <p:nvSpPr>
            <p:cNvPr id="15" name="TextBox 14">
              <a:extLst>
                <a:ext uri="{FF2B5EF4-FFF2-40B4-BE49-F238E27FC236}">
                  <a16:creationId xmlns:a16="http://schemas.microsoft.com/office/drawing/2014/main" id="{AE846063-35E7-F66C-DCF4-F582AEDBA6F5}"/>
                </a:ext>
              </a:extLst>
            </p:cNvPr>
            <p:cNvSpPr txBox="1"/>
            <p:nvPr/>
          </p:nvSpPr>
          <p:spPr>
            <a:xfrm>
              <a:off x="1790090" y="2096142"/>
              <a:ext cx="7049109" cy="584775"/>
            </a:xfrm>
            <a:prstGeom prst="rect">
              <a:avLst/>
            </a:prstGeom>
            <a:noFill/>
          </p:spPr>
          <p:txBody>
            <a:bodyPr wrap="square" rtlCol="0">
              <a:spAutoFit/>
            </a:bodyPr>
            <a:lstStyle/>
            <a:p>
              <a:pPr lvl="0">
                <a:defRPr/>
              </a:pPr>
              <a:r>
                <a:rPr lang="en-US" sz="3200" dirty="0">
                  <a:solidFill>
                    <a:srgbClr val="FFCE34"/>
                  </a:solidFill>
                  <a:latin typeface="Gotham" panose="02000604040000020004" pitchFamily="50" charset="0"/>
                </a:rPr>
                <a:t>“I have No Recommendation.”</a:t>
              </a:r>
            </a:p>
          </p:txBody>
        </p:sp>
        <p:grpSp>
          <p:nvGrpSpPr>
            <p:cNvPr id="20" name="Group 19">
              <a:extLst>
                <a:ext uri="{FF2B5EF4-FFF2-40B4-BE49-F238E27FC236}">
                  <a16:creationId xmlns:a16="http://schemas.microsoft.com/office/drawing/2014/main" id="{E5C9964E-F713-6042-2383-0CDF7D5A6DC7}"/>
                </a:ext>
              </a:extLst>
            </p:cNvPr>
            <p:cNvGrpSpPr/>
            <p:nvPr/>
          </p:nvGrpSpPr>
          <p:grpSpPr>
            <a:xfrm>
              <a:off x="918612" y="1953028"/>
              <a:ext cx="781136" cy="781136"/>
              <a:chOff x="785262" y="3572278"/>
              <a:chExt cx="781136" cy="781136"/>
            </a:xfrm>
          </p:grpSpPr>
          <p:sp>
            <p:nvSpPr>
              <p:cNvPr id="18" name="Oval 17">
                <a:extLst>
                  <a:ext uri="{FF2B5EF4-FFF2-40B4-BE49-F238E27FC236}">
                    <a16:creationId xmlns:a16="http://schemas.microsoft.com/office/drawing/2014/main" id="{D7D1D674-521C-6693-F6E3-A7BB8FBC67D3}"/>
                  </a:ext>
                </a:extLst>
              </p:cNvPr>
              <p:cNvSpPr/>
              <p:nvPr/>
            </p:nvSpPr>
            <p:spPr>
              <a:xfrm>
                <a:off x="785262" y="3572278"/>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CAF633F-663D-91A4-8F12-147E37B13E40}"/>
                  </a:ext>
                </a:extLst>
              </p:cNvPr>
              <p:cNvSpPr txBox="1"/>
              <p:nvPr/>
            </p:nvSpPr>
            <p:spPr>
              <a:xfrm>
                <a:off x="829158" y="367729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1</a:t>
                </a:r>
              </a:p>
            </p:txBody>
          </p:sp>
        </p:grpSp>
      </p:grpSp>
      <p:sp>
        <p:nvSpPr>
          <p:cNvPr id="22" name="TextBox 21">
            <a:extLst>
              <a:ext uri="{FF2B5EF4-FFF2-40B4-BE49-F238E27FC236}">
                <a16:creationId xmlns:a16="http://schemas.microsoft.com/office/drawing/2014/main" id="{B7E787C7-0490-4C25-CAC0-152FD77883BA}"/>
              </a:ext>
            </a:extLst>
          </p:cNvPr>
          <p:cNvSpPr txBox="1"/>
          <p:nvPr/>
        </p:nvSpPr>
        <p:spPr>
          <a:xfrm>
            <a:off x="1790579" y="3342351"/>
            <a:ext cx="7049109" cy="523220"/>
          </a:xfrm>
          <a:prstGeom prst="rect">
            <a:avLst/>
          </a:prstGeom>
          <a:noFill/>
        </p:spPr>
        <p:txBody>
          <a:bodyPr wrap="square" rtlCol="0">
            <a:spAutoFit/>
          </a:bodyPr>
          <a:lstStyle/>
          <a:p>
            <a:pPr lvl="0">
              <a:defRPr/>
            </a:pPr>
            <a:r>
              <a:rPr lang="en-US" sz="2800" dirty="0">
                <a:solidFill>
                  <a:schemeClr val="bg1"/>
                </a:solidFill>
                <a:latin typeface="Gotham Medium" panose="02000604030000020004" pitchFamily="50" charset="0"/>
              </a:rPr>
              <a:t>This is an appropriate response.</a:t>
            </a:r>
          </a:p>
        </p:txBody>
      </p:sp>
    </p:spTree>
    <p:extLst>
      <p:ext uri="{BB962C8B-B14F-4D97-AF65-F5344CB8AC3E}">
        <p14:creationId xmlns:p14="http://schemas.microsoft.com/office/powerpoint/2010/main" val="390609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64BB0-3CBA-0FD0-35B5-14B2B465AE5C}"/>
              </a:ext>
            </a:extLst>
          </p:cNvPr>
          <p:cNvPicPr>
            <a:picLocks noChangeAspect="1"/>
          </p:cNvPicPr>
          <p:nvPr/>
        </p:nvPicPr>
        <p:blipFill rotWithShape="1">
          <a:blip r:embed="rId3">
            <a:extLst>
              <a:ext uri="{28A0092B-C50C-407E-A947-70E740481C1C}">
                <a14:useLocalDpi xmlns:a14="http://schemas.microsoft.com/office/drawing/2010/main" val="0"/>
              </a:ext>
            </a:extLst>
          </a:blip>
          <a:srcRect r="-15610"/>
          <a:stretch/>
        </p:blipFill>
        <p:spPr>
          <a:xfrm>
            <a:off x="-19155" y="1377888"/>
            <a:ext cx="7814258" cy="4102223"/>
          </a:xfrm>
          <a:prstGeom prst="rect">
            <a:avLst/>
          </a:prstGeom>
        </p:spPr>
      </p:pic>
      <p:sp>
        <p:nvSpPr>
          <p:cNvPr id="24" name="Rectangle 23">
            <a:extLst>
              <a:ext uri="{FF2B5EF4-FFF2-40B4-BE49-F238E27FC236}">
                <a16:creationId xmlns:a16="http://schemas.microsoft.com/office/drawing/2014/main" id="{D4BDB374-0128-12DA-31C6-6998FE15CCA5}"/>
              </a:ext>
            </a:extLst>
          </p:cNvPr>
          <p:cNvSpPr/>
          <p:nvPr/>
        </p:nvSpPr>
        <p:spPr>
          <a:xfrm>
            <a:off x="-3" y="1377888"/>
            <a:ext cx="12192003" cy="4119277"/>
          </a:xfrm>
          <a:prstGeom prst="rect">
            <a:avLst/>
          </a:prstGeom>
          <a:gradFill>
            <a:gsLst>
              <a:gs pos="0">
                <a:schemeClr val="tx1">
                  <a:alpha val="11000"/>
                </a:schemeClr>
              </a:gs>
              <a:gs pos="4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490EDDB5-E0F8-44DA-4399-07BCF980C17F}"/>
              </a:ext>
            </a:extLst>
          </p:cNvPr>
          <p:cNvGrpSpPr/>
          <p:nvPr/>
        </p:nvGrpSpPr>
        <p:grpSpPr>
          <a:xfrm>
            <a:off x="5072933" y="2125096"/>
            <a:ext cx="6813919" cy="1077218"/>
            <a:chOff x="918612" y="1804987"/>
            <a:chExt cx="6813919" cy="1077218"/>
          </a:xfrm>
        </p:grpSpPr>
        <p:sp>
          <p:nvSpPr>
            <p:cNvPr id="15" name="TextBox 14">
              <a:extLst>
                <a:ext uri="{FF2B5EF4-FFF2-40B4-BE49-F238E27FC236}">
                  <a16:creationId xmlns:a16="http://schemas.microsoft.com/office/drawing/2014/main" id="{AE846063-35E7-F66C-DCF4-F582AEDBA6F5}"/>
                </a:ext>
              </a:extLst>
            </p:cNvPr>
            <p:cNvSpPr txBox="1"/>
            <p:nvPr/>
          </p:nvSpPr>
          <p:spPr>
            <a:xfrm>
              <a:off x="1789538" y="1804987"/>
              <a:ext cx="5942993" cy="1077218"/>
            </a:xfrm>
            <a:prstGeom prst="rect">
              <a:avLst/>
            </a:prstGeom>
            <a:noFill/>
          </p:spPr>
          <p:txBody>
            <a:bodyPr wrap="square" rtlCol="0">
              <a:spAutoFit/>
            </a:bodyPr>
            <a:lstStyle/>
            <a:p>
              <a:pPr lvl="0">
                <a:defRPr/>
              </a:pPr>
              <a:r>
                <a:rPr lang="en-US" sz="3200" dirty="0">
                  <a:solidFill>
                    <a:srgbClr val="FFCE34"/>
                  </a:solidFill>
                  <a:latin typeface="Gotham" panose="02000604040000020004" pitchFamily="50" charset="0"/>
                </a:rPr>
                <a:t>“You should use Cash Flow CareTaker.”</a:t>
              </a:r>
            </a:p>
          </p:txBody>
        </p:sp>
        <p:grpSp>
          <p:nvGrpSpPr>
            <p:cNvPr id="20" name="Group 19">
              <a:extLst>
                <a:ext uri="{FF2B5EF4-FFF2-40B4-BE49-F238E27FC236}">
                  <a16:creationId xmlns:a16="http://schemas.microsoft.com/office/drawing/2014/main" id="{E5C9964E-F713-6042-2383-0CDF7D5A6DC7}"/>
                </a:ext>
              </a:extLst>
            </p:cNvPr>
            <p:cNvGrpSpPr/>
            <p:nvPr/>
          </p:nvGrpSpPr>
          <p:grpSpPr>
            <a:xfrm>
              <a:off x="918612" y="1953028"/>
              <a:ext cx="781136" cy="781136"/>
              <a:chOff x="785262" y="3572278"/>
              <a:chExt cx="781136" cy="781136"/>
            </a:xfrm>
          </p:grpSpPr>
          <p:sp>
            <p:nvSpPr>
              <p:cNvPr id="18" name="Oval 17">
                <a:extLst>
                  <a:ext uri="{FF2B5EF4-FFF2-40B4-BE49-F238E27FC236}">
                    <a16:creationId xmlns:a16="http://schemas.microsoft.com/office/drawing/2014/main" id="{D7D1D674-521C-6693-F6E3-A7BB8FBC67D3}"/>
                  </a:ext>
                </a:extLst>
              </p:cNvPr>
              <p:cNvSpPr/>
              <p:nvPr/>
            </p:nvSpPr>
            <p:spPr>
              <a:xfrm>
                <a:off x="785262" y="3572278"/>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CAF633F-663D-91A4-8F12-147E37B13E40}"/>
                  </a:ext>
                </a:extLst>
              </p:cNvPr>
              <p:cNvSpPr txBox="1"/>
              <p:nvPr/>
            </p:nvSpPr>
            <p:spPr>
              <a:xfrm>
                <a:off x="821538" y="369253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2</a:t>
                </a:r>
              </a:p>
            </p:txBody>
          </p:sp>
        </p:grpSp>
      </p:grpSp>
      <p:sp>
        <p:nvSpPr>
          <p:cNvPr id="22" name="TextBox 21">
            <a:extLst>
              <a:ext uri="{FF2B5EF4-FFF2-40B4-BE49-F238E27FC236}">
                <a16:creationId xmlns:a16="http://schemas.microsoft.com/office/drawing/2014/main" id="{B7E787C7-0490-4C25-CAC0-152FD77883BA}"/>
              </a:ext>
            </a:extLst>
          </p:cNvPr>
          <p:cNvSpPr txBox="1"/>
          <p:nvPr/>
        </p:nvSpPr>
        <p:spPr>
          <a:xfrm>
            <a:off x="5943859" y="3247897"/>
            <a:ext cx="5942993" cy="1323439"/>
          </a:xfrm>
          <a:prstGeom prst="rect">
            <a:avLst/>
          </a:prstGeom>
          <a:noFill/>
        </p:spPr>
        <p:txBody>
          <a:bodyPr wrap="square" rtlCol="0">
            <a:spAutoFit/>
          </a:bodyPr>
          <a:lstStyle/>
          <a:p>
            <a:pPr lvl="0">
              <a:defRPr/>
            </a:pPr>
            <a:r>
              <a:rPr lang="en-US" sz="2000" dirty="0">
                <a:solidFill>
                  <a:schemeClr val="bg1"/>
                </a:solidFill>
                <a:latin typeface="Gotham Medium" panose="02000604030000020004" pitchFamily="50" charset="0"/>
              </a:rPr>
              <a:t>This is not an appropriate response. Javier could reasonably believe that Kareem has a reasonable basis for the recommendation, which he does not have.</a:t>
            </a:r>
          </a:p>
        </p:txBody>
      </p:sp>
    </p:spTree>
    <p:extLst>
      <p:ext uri="{BB962C8B-B14F-4D97-AF65-F5344CB8AC3E}">
        <p14:creationId xmlns:p14="http://schemas.microsoft.com/office/powerpoint/2010/main" val="368369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1FB2E7-7499-4CFD-0E78-4D20E3AA475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78574" y="1377888"/>
            <a:ext cx="7814258" cy="4102223"/>
          </a:xfrm>
          <a:prstGeom prst="rect">
            <a:avLst/>
          </a:prstGeom>
        </p:spPr>
      </p:pic>
      <p:sp>
        <p:nvSpPr>
          <p:cNvPr id="24" name="Rectangle 23">
            <a:extLst>
              <a:ext uri="{FF2B5EF4-FFF2-40B4-BE49-F238E27FC236}">
                <a16:creationId xmlns:a16="http://schemas.microsoft.com/office/drawing/2014/main" id="{D4BDB374-0128-12DA-31C6-6998FE15CCA5}"/>
              </a:ext>
            </a:extLst>
          </p:cNvPr>
          <p:cNvSpPr/>
          <p:nvPr/>
        </p:nvSpPr>
        <p:spPr>
          <a:xfrm flipH="1">
            <a:off x="-3" y="1377888"/>
            <a:ext cx="12066550" cy="4102223"/>
          </a:xfrm>
          <a:prstGeom prst="rect">
            <a:avLst/>
          </a:prstGeom>
          <a:gradFill>
            <a:gsLst>
              <a:gs pos="0">
                <a:schemeClr val="tx1">
                  <a:alpha val="0"/>
                </a:schemeClr>
              </a:gs>
              <a:gs pos="58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Knowledge Check – Financial Advice</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490EDDB5-E0F8-44DA-4399-07BCF980C17F}"/>
              </a:ext>
            </a:extLst>
          </p:cNvPr>
          <p:cNvGrpSpPr/>
          <p:nvPr/>
        </p:nvGrpSpPr>
        <p:grpSpPr>
          <a:xfrm>
            <a:off x="673215" y="1905846"/>
            <a:ext cx="6729264" cy="1569660"/>
            <a:chOff x="918612" y="1897417"/>
            <a:chExt cx="6729264" cy="1569660"/>
          </a:xfrm>
        </p:grpSpPr>
        <p:sp>
          <p:nvSpPr>
            <p:cNvPr id="15" name="TextBox 14">
              <a:extLst>
                <a:ext uri="{FF2B5EF4-FFF2-40B4-BE49-F238E27FC236}">
                  <a16:creationId xmlns:a16="http://schemas.microsoft.com/office/drawing/2014/main" id="{AE846063-35E7-F66C-DCF4-F582AEDBA6F5}"/>
                </a:ext>
              </a:extLst>
            </p:cNvPr>
            <p:cNvSpPr txBox="1"/>
            <p:nvPr/>
          </p:nvSpPr>
          <p:spPr>
            <a:xfrm>
              <a:off x="1873535" y="1897417"/>
              <a:ext cx="5774341" cy="1569660"/>
            </a:xfrm>
            <a:prstGeom prst="rect">
              <a:avLst/>
            </a:prstGeom>
            <a:noFill/>
          </p:spPr>
          <p:txBody>
            <a:bodyPr wrap="square" rtlCol="0">
              <a:spAutoFit/>
            </a:bodyPr>
            <a:lstStyle/>
            <a:p>
              <a:pPr lvl="0">
                <a:defRPr/>
              </a:pPr>
              <a:r>
                <a:rPr lang="en-US" sz="2400" dirty="0">
                  <a:solidFill>
                    <a:srgbClr val="FFCE34"/>
                  </a:solidFill>
                  <a:latin typeface="Gotham" panose="02000604040000020004" pitchFamily="50" charset="0"/>
                </a:rPr>
                <a:t>“My colleague told me they like Cash Flow CareTaker, but I do not have experience with it or other programs.”</a:t>
              </a:r>
            </a:p>
          </p:txBody>
        </p:sp>
        <p:grpSp>
          <p:nvGrpSpPr>
            <p:cNvPr id="20" name="Group 19">
              <a:extLst>
                <a:ext uri="{FF2B5EF4-FFF2-40B4-BE49-F238E27FC236}">
                  <a16:creationId xmlns:a16="http://schemas.microsoft.com/office/drawing/2014/main" id="{E5C9964E-F713-6042-2383-0CDF7D5A6DC7}"/>
                </a:ext>
              </a:extLst>
            </p:cNvPr>
            <p:cNvGrpSpPr/>
            <p:nvPr/>
          </p:nvGrpSpPr>
          <p:grpSpPr>
            <a:xfrm>
              <a:off x="918612" y="1953028"/>
              <a:ext cx="781136" cy="781136"/>
              <a:chOff x="785262" y="3572278"/>
              <a:chExt cx="781136" cy="781136"/>
            </a:xfrm>
          </p:grpSpPr>
          <p:sp>
            <p:nvSpPr>
              <p:cNvPr id="18" name="Oval 17">
                <a:extLst>
                  <a:ext uri="{FF2B5EF4-FFF2-40B4-BE49-F238E27FC236}">
                    <a16:creationId xmlns:a16="http://schemas.microsoft.com/office/drawing/2014/main" id="{D7D1D674-521C-6693-F6E3-A7BB8FBC67D3}"/>
                  </a:ext>
                </a:extLst>
              </p:cNvPr>
              <p:cNvSpPr/>
              <p:nvPr/>
            </p:nvSpPr>
            <p:spPr>
              <a:xfrm>
                <a:off x="785262" y="3572278"/>
                <a:ext cx="781136" cy="781136"/>
              </a:xfrm>
              <a:prstGeom prst="ellipse">
                <a:avLst/>
              </a:prstGeom>
              <a:solidFill>
                <a:srgbClr val="FFCE34"/>
              </a:solidFill>
              <a:ln>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CAF633F-663D-91A4-8F12-147E37B13E40}"/>
                  </a:ext>
                </a:extLst>
              </p:cNvPr>
              <p:cNvSpPr txBox="1"/>
              <p:nvPr/>
            </p:nvSpPr>
            <p:spPr>
              <a:xfrm>
                <a:off x="829158" y="3696342"/>
                <a:ext cx="6703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Gotham" panose="02000604040000020004" pitchFamily="50" charset="0"/>
                  </a:rPr>
                  <a:t>3</a:t>
                </a:r>
              </a:p>
            </p:txBody>
          </p:sp>
        </p:grpSp>
      </p:grpSp>
      <p:sp>
        <p:nvSpPr>
          <p:cNvPr id="2" name="TextBox 1">
            <a:extLst>
              <a:ext uri="{FF2B5EF4-FFF2-40B4-BE49-F238E27FC236}">
                <a16:creationId xmlns:a16="http://schemas.microsoft.com/office/drawing/2014/main" id="{2C9B9794-7C1F-74E7-30C9-358CC6097CB1}"/>
              </a:ext>
            </a:extLst>
          </p:cNvPr>
          <p:cNvSpPr txBox="1"/>
          <p:nvPr/>
        </p:nvSpPr>
        <p:spPr>
          <a:xfrm>
            <a:off x="1620012" y="3590721"/>
            <a:ext cx="5196220" cy="1323439"/>
          </a:xfrm>
          <a:prstGeom prst="rect">
            <a:avLst/>
          </a:prstGeom>
          <a:noFill/>
        </p:spPr>
        <p:txBody>
          <a:bodyPr wrap="square" rtlCol="0">
            <a:spAutoFit/>
          </a:bodyPr>
          <a:lstStyle/>
          <a:p>
            <a:pPr lvl="0">
              <a:defRPr/>
            </a:pPr>
            <a:r>
              <a:rPr lang="en-US" sz="2000" dirty="0">
                <a:solidFill>
                  <a:schemeClr val="bg1"/>
                </a:solidFill>
                <a:latin typeface="Gotham Medium" panose="02000604030000020004" pitchFamily="50" charset="0"/>
              </a:rPr>
              <a:t>This is an appropriate response. Kareem provided context, including Kareem’s limited experience with the software.</a:t>
            </a:r>
          </a:p>
        </p:txBody>
      </p:sp>
    </p:spTree>
    <p:extLst>
      <p:ext uri="{BB962C8B-B14F-4D97-AF65-F5344CB8AC3E}">
        <p14:creationId xmlns:p14="http://schemas.microsoft.com/office/powerpoint/2010/main" val="420222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A2818E-6F3E-AD88-F4AF-D264E19C2F15}"/>
              </a:ext>
            </a:extLst>
          </p:cNvPr>
          <p:cNvPicPr>
            <a:picLocks noChangeAspect="1"/>
          </p:cNvPicPr>
          <p:nvPr/>
        </p:nvPicPr>
        <p:blipFill rotWithShape="1">
          <a:blip r:embed="rId3">
            <a:extLst>
              <a:ext uri="{28A0092B-C50C-407E-A947-70E740481C1C}">
                <a14:useLocalDpi xmlns:a14="http://schemas.microsoft.com/office/drawing/2010/main" val="0"/>
              </a:ext>
            </a:extLst>
          </a:blip>
          <a:srcRect r="-13217"/>
          <a:stretch/>
        </p:blipFill>
        <p:spPr>
          <a:xfrm>
            <a:off x="0" y="1377887"/>
            <a:ext cx="7983415" cy="4143159"/>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rPr>
              <a:t>0</a:t>
            </a: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otham" panose="02000604040000020004" pitchFamily="50" charset="0"/>
                  <a:ea typeface="+mn-ea"/>
                  <a:cs typeface="+mn-cs"/>
                </a:rPr>
                <a:t>Code and Standards</a:t>
              </a:r>
              <a:endParaRPr kumimoji="0" lang="en-US" sz="2800" b="0" i="1"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A9C467B2-3C78-5449-A351-155F90F65CD7}"/>
              </a:ext>
            </a:extLst>
          </p:cNvPr>
          <p:cNvSpPr/>
          <p:nvPr/>
        </p:nvSpPr>
        <p:spPr>
          <a:xfrm>
            <a:off x="1" y="1377888"/>
            <a:ext cx="12192000" cy="4143159"/>
          </a:xfrm>
          <a:prstGeom prst="rect">
            <a:avLst/>
          </a:prstGeom>
          <a:gradFill>
            <a:gsLst>
              <a:gs pos="0">
                <a:schemeClr val="tx1">
                  <a:alpha val="0"/>
                </a:schemeClr>
              </a:gs>
              <a:gs pos="53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20F586BA-4EB0-398F-21DF-2AA1473C04BB}"/>
              </a:ext>
            </a:extLst>
          </p:cNvPr>
          <p:cNvGrpSpPr/>
          <p:nvPr/>
        </p:nvGrpSpPr>
        <p:grpSpPr>
          <a:xfrm>
            <a:off x="6574401" y="2136252"/>
            <a:ext cx="5079165" cy="2343948"/>
            <a:chOff x="517908" y="395066"/>
            <a:chExt cx="5079165" cy="2343948"/>
          </a:xfrm>
        </p:grpSpPr>
        <p:sp>
          <p:nvSpPr>
            <p:cNvPr id="20" name="TextBox 19">
              <a:extLst>
                <a:ext uri="{FF2B5EF4-FFF2-40B4-BE49-F238E27FC236}">
                  <a16:creationId xmlns:a16="http://schemas.microsoft.com/office/drawing/2014/main" id="{66EDEA13-BABD-08CF-C048-668ECAAF1916}"/>
                </a:ext>
              </a:extLst>
            </p:cNvPr>
            <p:cNvSpPr txBox="1"/>
            <p:nvPr/>
          </p:nvSpPr>
          <p:spPr>
            <a:xfrm>
              <a:off x="741835" y="583331"/>
              <a:ext cx="4855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Why is it important to have a </a:t>
              </a:r>
              <a:r>
                <a:rPr kumimoji="0" lang="en-US" sz="2000" b="0" i="1" u="none" strike="noStrike" kern="1200" cap="none" spc="0" normalizeH="0" baseline="0" noProof="0" dirty="0">
                  <a:ln>
                    <a:noFill/>
                  </a:ln>
                  <a:solidFill>
                    <a:schemeClr val="bg1"/>
                  </a:solidFill>
                  <a:effectLst/>
                  <a:uLnTx/>
                  <a:uFillTx/>
                  <a:latin typeface="Gotham" panose="02000604040000020004" pitchFamily="50" charset="0"/>
                  <a:ea typeface="+mn-ea"/>
                  <a:cs typeface="+mn-cs"/>
                </a:rPr>
                <a:t>Code of Ethics and Standards of Conduct?</a:t>
              </a:r>
            </a:p>
          </p:txBody>
        </p:sp>
        <p:grpSp>
          <p:nvGrpSpPr>
            <p:cNvPr id="21" name="Group 20">
              <a:extLst>
                <a:ext uri="{FF2B5EF4-FFF2-40B4-BE49-F238E27FC236}">
                  <a16:creationId xmlns:a16="http://schemas.microsoft.com/office/drawing/2014/main" id="{C862C678-9AB9-BAC8-2997-93E30CC1CF38}"/>
                </a:ext>
              </a:extLst>
            </p:cNvPr>
            <p:cNvGrpSpPr/>
            <p:nvPr/>
          </p:nvGrpSpPr>
          <p:grpSpPr>
            <a:xfrm>
              <a:off x="517908" y="395066"/>
              <a:ext cx="479157" cy="479155"/>
              <a:chOff x="668212" y="3077308"/>
              <a:chExt cx="2732655" cy="2732644"/>
            </a:xfrm>
          </p:grpSpPr>
          <p:sp>
            <p:nvSpPr>
              <p:cNvPr id="22" name="Rectangle 21">
                <a:extLst>
                  <a:ext uri="{FF2B5EF4-FFF2-40B4-BE49-F238E27FC236}">
                    <a16:creationId xmlns:a16="http://schemas.microsoft.com/office/drawing/2014/main" id="{280A1C63-C0DC-A1E4-140C-5D5E4D37A447}"/>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ADF01A-D1A8-B569-97B9-29E5EBD39912}"/>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A944A960-F3A7-BED9-3550-8A6C74E9275F}"/>
                </a:ext>
              </a:extLst>
            </p:cNvPr>
            <p:cNvSpPr txBox="1"/>
            <p:nvPr/>
          </p:nvSpPr>
          <p:spPr>
            <a:xfrm>
              <a:off x="741835" y="1723351"/>
              <a:ext cx="48552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Gotham Light" pitchFamily="50" charset="0"/>
                </a:rPr>
                <a:t>What happens if CFP® professionals fail to comply with the </a:t>
              </a:r>
              <a:r>
                <a:rPr kumimoji="0" lang="en-US" sz="2000" b="0" i="1" u="none" strike="noStrike" kern="1200" cap="none" spc="0" normalizeH="0" baseline="0" noProof="0" dirty="0">
                  <a:ln>
                    <a:noFill/>
                  </a:ln>
                  <a:solidFill>
                    <a:schemeClr val="bg1"/>
                  </a:solidFill>
                  <a:effectLst/>
                  <a:uLnTx/>
                  <a:uFillTx/>
                  <a:latin typeface="Gotham Light" pitchFamily="50" charset="0"/>
                </a:rPr>
                <a:t>Code</a:t>
              </a:r>
              <a:r>
                <a:rPr kumimoji="0" lang="en-US" sz="2000" b="0" i="0" u="none" strike="noStrike" kern="1200" cap="none" spc="0" normalizeH="0" baseline="0" noProof="0" dirty="0">
                  <a:ln>
                    <a:noFill/>
                  </a:ln>
                  <a:solidFill>
                    <a:schemeClr val="bg1"/>
                  </a:solidFill>
                  <a:effectLst/>
                  <a:uLnTx/>
                  <a:uFillTx/>
                  <a:latin typeface="Gotham Light" pitchFamily="50" charset="0"/>
                </a:rPr>
                <a:t> and </a:t>
              </a:r>
              <a:r>
                <a:rPr kumimoji="0" lang="en-US" sz="2000" b="0" i="1" u="none" strike="noStrike" kern="1200" cap="none" spc="0" normalizeH="0" baseline="0" noProof="0" dirty="0">
                  <a:ln>
                    <a:noFill/>
                  </a:ln>
                  <a:solidFill>
                    <a:schemeClr val="bg1"/>
                  </a:solidFill>
                  <a:effectLst/>
                  <a:uLnTx/>
                  <a:uFillTx/>
                  <a:latin typeface="Gotham Light" pitchFamily="50" charset="0"/>
                </a:rPr>
                <a:t>Standards?</a:t>
              </a:r>
            </a:p>
          </p:txBody>
        </p:sp>
      </p:grpSp>
    </p:spTree>
    <p:extLst>
      <p:ext uri="{BB962C8B-B14F-4D97-AF65-F5344CB8AC3E}">
        <p14:creationId xmlns:p14="http://schemas.microsoft.com/office/powerpoint/2010/main" val="3970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9B57465-0DE8-675A-64C3-70941F3C4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679" y="-9326"/>
            <a:ext cx="9816321" cy="6544214"/>
          </a:xfrm>
          <a:prstGeom prst="rect">
            <a:avLst/>
          </a:prstGeom>
        </p:spPr>
      </p:pic>
      <p:sp>
        <p:nvSpPr>
          <p:cNvPr id="14" name="Rectangle 13">
            <a:extLst>
              <a:ext uri="{FF2B5EF4-FFF2-40B4-BE49-F238E27FC236}">
                <a16:creationId xmlns:a16="http://schemas.microsoft.com/office/drawing/2014/main" id="{12742155-3318-B216-50E0-3819909D1C84}"/>
              </a:ext>
            </a:extLst>
          </p:cNvPr>
          <p:cNvSpPr/>
          <p:nvPr/>
        </p:nvSpPr>
        <p:spPr>
          <a:xfrm>
            <a:off x="1974393" y="-2480"/>
            <a:ext cx="10217607"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Selecting and Using Technology</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6803E21E-ED0F-1D58-D1FF-11CC5E81C7D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40031" y="557270"/>
            <a:ext cx="5372424" cy="5589309"/>
          </a:xfrm>
          <a:prstGeom prst="rect">
            <a:avLst/>
          </a:prstGeom>
        </p:spPr>
      </p:pic>
      <p:grpSp>
        <p:nvGrpSpPr>
          <p:cNvPr id="28" name="Group 27">
            <a:extLst>
              <a:ext uri="{FF2B5EF4-FFF2-40B4-BE49-F238E27FC236}">
                <a16:creationId xmlns:a16="http://schemas.microsoft.com/office/drawing/2014/main" id="{1C1D6575-D740-653A-5250-8E418259A3A4}"/>
              </a:ext>
            </a:extLst>
          </p:cNvPr>
          <p:cNvGrpSpPr/>
          <p:nvPr/>
        </p:nvGrpSpPr>
        <p:grpSpPr>
          <a:xfrm>
            <a:off x="786709" y="1084792"/>
            <a:ext cx="4542652" cy="338554"/>
            <a:chOff x="6909842" y="3633912"/>
            <a:chExt cx="4542652" cy="338554"/>
          </a:xfrm>
        </p:grpSpPr>
        <p:sp>
          <p:nvSpPr>
            <p:cNvPr id="23" name="TextBox 22">
              <a:extLst>
                <a:ext uri="{FF2B5EF4-FFF2-40B4-BE49-F238E27FC236}">
                  <a16:creationId xmlns:a16="http://schemas.microsoft.com/office/drawing/2014/main" id="{F452592F-0EA0-F6F8-9A7F-86AC7BF8998C}"/>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the Technology Platform.</a:t>
              </a:r>
            </a:p>
          </p:txBody>
        </p:sp>
        <p:grpSp>
          <p:nvGrpSpPr>
            <p:cNvPr id="24" name="Group 23">
              <a:extLst>
                <a:ext uri="{FF2B5EF4-FFF2-40B4-BE49-F238E27FC236}">
                  <a16:creationId xmlns:a16="http://schemas.microsoft.com/office/drawing/2014/main" id="{D7EC688C-41BE-4827-864B-758DF0B737D6}"/>
                </a:ext>
              </a:extLst>
            </p:cNvPr>
            <p:cNvGrpSpPr/>
            <p:nvPr/>
          </p:nvGrpSpPr>
          <p:grpSpPr>
            <a:xfrm>
              <a:off x="6909842" y="3678130"/>
              <a:ext cx="250117" cy="250117"/>
              <a:chOff x="1181047" y="3749416"/>
              <a:chExt cx="230102" cy="230102"/>
            </a:xfrm>
            <a:solidFill>
              <a:srgbClr val="FFCE34"/>
            </a:solidFill>
          </p:grpSpPr>
          <p:sp>
            <p:nvSpPr>
              <p:cNvPr id="25" name="Freeform: Shape 24">
                <a:extLst>
                  <a:ext uri="{FF2B5EF4-FFF2-40B4-BE49-F238E27FC236}">
                    <a16:creationId xmlns:a16="http://schemas.microsoft.com/office/drawing/2014/main" id="{72D8CB00-5C66-EBBE-CFE0-17E973171947}"/>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7C8A47-5518-EE09-2D4F-8415311F423B}"/>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9" name="Group 28">
            <a:extLst>
              <a:ext uri="{FF2B5EF4-FFF2-40B4-BE49-F238E27FC236}">
                <a16:creationId xmlns:a16="http://schemas.microsoft.com/office/drawing/2014/main" id="{ACDF24BD-524C-E6EF-470F-9142B1B00056}"/>
              </a:ext>
            </a:extLst>
          </p:cNvPr>
          <p:cNvGrpSpPr/>
          <p:nvPr/>
        </p:nvGrpSpPr>
        <p:grpSpPr>
          <a:xfrm>
            <a:off x="786709" y="1543157"/>
            <a:ext cx="4542652" cy="338554"/>
            <a:chOff x="6909842" y="3633912"/>
            <a:chExt cx="4542652" cy="338554"/>
          </a:xfrm>
        </p:grpSpPr>
        <p:sp>
          <p:nvSpPr>
            <p:cNvPr id="30" name="TextBox 29">
              <a:extLst>
                <a:ext uri="{FF2B5EF4-FFF2-40B4-BE49-F238E27FC236}">
                  <a16:creationId xmlns:a16="http://schemas.microsoft.com/office/drawing/2014/main" id="{C89CDF88-4BF3-CD1C-A95A-FB7433F989F8}"/>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Monitor the Technology Platform.</a:t>
              </a:r>
            </a:p>
          </p:txBody>
        </p:sp>
        <p:grpSp>
          <p:nvGrpSpPr>
            <p:cNvPr id="31" name="Group 30">
              <a:extLst>
                <a:ext uri="{FF2B5EF4-FFF2-40B4-BE49-F238E27FC236}">
                  <a16:creationId xmlns:a16="http://schemas.microsoft.com/office/drawing/2014/main" id="{6C38C81C-A11F-6DE1-D158-098BF108486D}"/>
                </a:ext>
              </a:extLst>
            </p:cNvPr>
            <p:cNvGrpSpPr/>
            <p:nvPr/>
          </p:nvGrpSpPr>
          <p:grpSpPr>
            <a:xfrm>
              <a:off x="6909842" y="3678130"/>
              <a:ext cx="250117" cy="250117"/>
              <a:chOff x="1181047" y="3749416"/>
              <a:chExt cx="230102" cy="230102"/>
            </a:xfrm>
            <a:solidFill>
              <a:srgbClr val="FFCE34"/>
            </a:solidFill>
          </p:grpSpPr>
          <p:sp>
            <p:nvSpPr>
              <p:cNvPr id="32" name="Freeform: Shape 31">
                <a:extLst>
                  <a:ext uri="{FF2B5EF4-FFF2-40B4-BE49-F238E27FC236}">
                    <a16:creationId xmlns:a16="http://schemas.microsoft.com/office/drawing/2014/main" id="{2DAD8C0E-C6CD-D20B-4956-BCFCA524F0B9}"/>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558AA89-C3A0-708E-187A-7DE38D82C3A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4" name="Group 33">
            <a:extLst>
              <a:ext uri="{FF2B5EF4-FFF2-40B4-BE49-F238E27FC236}">
                <a16:creationId xmlns:a16="http://schemas.microsoft.com/office/drawing/2014/main" id="{DADE5217-813C-E63F-DA51-C31E73F61AE3}"/>
              </a:ext>
            </a:extLst>
          </p:cNvPr>
          <p:cNvGrpSpPr/>
          <p:nvPr/>
        </p:nvGrpSpPr>
        <p:grpSpPr>
          <a:xfrm>
            <a:off x="786709" y="2001522"/>
            <a:ext cx="5248085" cy="830997"/>
            <a:chOff x="6909842" y="3633912"/>
            <a:chExt cx="5248085" cy="830997"/>
          </a:xfrm>
        </p:grpSpPr>
        <p:sp>
          <p:nvSpPr>
            <p:cNvPr id="35" name="TextBox 34">
              <a:extLst>
                <a:ext uri="{FF2B5EF4-FFF2-40B4-BE49-F238E27FC236}">
                  <a16:creationId xmlns:a16="http://schemas.microsoft.com/office/drawing/2014/main" id="{CDFA7A17-87B9-CDA3-320F-193FB1A2CA5E}"/>
                </a:ext>
              </a:extLst>
            </p:cNvPr>
            <p:cNvSpPr txBox="1"/>
            <p:nvPr/>
          </p:nvSpPr>
          <p:spPr>
            <a:xfrm>
              <a:off x="7153739" y="3633912"/>
              <a:ext cx="50041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If selecting, conduct due diligence (can reasonably rely on your firm or custodian’s due diligence).</a:t>
              </a:r>
            </a:p>
          </p:txBody>
        </p:sp>
        <p:grpSp>
          <p:nvGrpSpPr>
            <p:cNvPr id="36" name="Group 35">
              <a:extLst>
                <a:ext uri="{FF2B5EF4-FFF2-40B4-BE49-F238E27FC236}">
                  <a16:creationId xmlns:a16="http://schemas.microsoft.com/office/drawing/2014/main" id="{7DC81882-7C97-64E8-7306-2163EF7B617F}"/>
                </a:ext>
              </a:extLst>
            </p:cNvPr>
            <p:cNvGrpSpPr/>
            <p:nvPr/>
          </p:nvGrpSpPr>
          <p:grpSpPr>
            <a:xfrm>
              <a:off x="6909842" y="3678130"/>
              <a:ext cx="250117" cy="250117"/>
              <a:chOff x="1181047" y="3749416"/>
              <a:chExt cx="230102" cy="230102"/>
            </a:xfrm>
            <a:solidFill>
              <a:srgbClr val="FFCE34"/>
            </a:solidFill>
          </p:grpSpPr>
          <p:sp>
            <p:nvSpPr>
              <p:cNvPr id="37" name="Freeform: Shape 36">
                <a:extLst>
                  <a:ext uri="{FF2B5EF4-FFF2-40B4-BE49-F238E27FC236}">
                    <a16:creationId xmlns:a16="http://schemas.microsoft.com/office/drawing/2014/main" id="{45142BE1-2EC9-0963-6828-DB9FEE625A4D}"/>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B545C06-05A8-F258-453E-F784A2F6B5E5}"/>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9" name="Group 38">
            <a:extLst>
              <a:ext uri="{FF2B5EF4-FFF2-40B4-BE49-F238E27FC236}">
                <a16:creationId xmlns:a16="http://schemas.microsoft.com/office/drawing/2014/main" id="{ED6BE47B-9942-A17C-A8D2-B2C0040B6F75}"/>
              </a:ext>
            </a:extLst>
          </p:cNvPr>
          <p:cNvGrpSpPr/>
          <p:nvPr/>
        </p:nvGrpSpPr>
        <p:grpSpPr>
          <a:xfrm>
            <a:off x="786709" y="2952330"/>
            <a:ext cx="4542652" cy="338554"/>
            <a:chOff x="6909842" y="3633912"/>
            <a:chExt cx="4542652" cy="338554"/>
          </a:xfrm>
        </p:grpSpPr>
        <p:sp>
          <p:nvSpPr>
            <p:cNvPr id="40" name="TextBox 39">
              <a:extLst>
                <a:ext uri="{FF2B5EF4-FFF2-40B4-BE49-F238E27FC236}">
                  <a16:creationId xmlns:a16="http://schemas.microsoft.com/office/drawing/2014/main" id="{599C1FAC-50C2-AA64-0A1E-0E2AE80CE122}"/>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Gain necessary proficiency.</a:t>
              </a:r>
            </a:p>
          </p:txBody>
        </p:sp>
        <p:grpSp>
          <p:nvGrpSpPr>
            <p:cNvPr id="42" name="Group 41">
              <a:extLst>
                <a:ext uri="{FF2B5EF4-FFF2-40B4-BE49-F238E27FC236}">
                  <a16:creationId xmlns:a16="http://schemas.microsoft.com/office/drawing/2014/main" id="{DA3CE47B-DE47-27FB-E2FB-ECF10FECFFE8}"/>
                </a:ext>
              </a:extLst>
            </p:cNvPr>
            <p:cNvGrpSpPr/>
            <p:nvPr/>
          </p:nvGrpSpPr>
          <p:grpSpPr>
            <a:xfrm>
              <a:off x="6909842" y="3678130"/>
              <a:ext cx="250117" cy="250117"/>
              <a:chOff x="1181047" y="3749416"/>
              <a:chExt cx="230102" cy="230102"/>
            </a:xfrm>
            <a:solidFill>
              <a:srgbClr val="FFCE34"/>
            </a:solidFill>
          </p:grpSpPr>
          <p:sp>
            <p:nvSpPr>
              <p:cNvPr id="43" name="Freeform: Shape 42">
                <a:extLst>
                  <a:ext uri="{FF2B5EF4-FFF2-40B4-BE49-F238E27FC236}">
                    <a16:creationId xmlns:a16="http://schemas.microsoft.com/office/drawing/2014/main" id="{D0645DE5-E6B2-6FCB-C8F4-983FD912CCF3}"/>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2EC89A7-9C91-1D16-27BE-97510323791E}"/>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5" name="Group 44">
            <a:extLst>
              <a:ext uri="{FF2B5EF4-FFF2-40B4-BE49-F238E27FC236}">
                <a16:creationId xmlns:a16="http://schemas.microsoft.com/office/drawing/2014/main" id="{CEAA8102-06D4-2FC4-8506-592354AEDFDE}"/>
              </a:ext>
            </a:extLst>
          </p:cNvPr>
          <p:cNvGrpSpPr/>
          <p:nvPr/>
        </p:nvGrpSpPr>
        <p:grpSpPr>
          <a:xfrm>
            <a:off x="786709" y="3410695"/>
            <a:ext cx="4542652" cy="338554"/>
            <a:chOff x="6909842" y="3633912"/>
            <a:chExt cx="4542652" cy="338554"/>
          </a:xfrm>
        </p:grpSpPr>
        <p:sp>
          <p:nvSpPr>
            <p:cNvPr id="47" name="TextBox 46">
              <a:extLst>
                <a:ext uri="{FF2B5EF4-FFF2-40B4-BE49-F238E27FC236}">
                  <a16:creationId xmlns:a16="http://schemas.microsoft.com/office/drawing/2014/main" id="{444EC59F-9B8C-835D-8E9C-7DC016F4A871}"/>
                </a:ext>
              </a:extLst>
            </p:cNvPr>
            <p:cNvSpPr txBox="1"/>
            <p:nvPr/>
          </p:nvSpPr>
          <p:spPr>
            <a:xfrm>
              <a:off x="7153739" y="3633912"/>
              <a:ext cx="42987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Understand embedded assumptions.</a:t>
              </a:r>
            </a:p>
          </p:txBody>
        </p:sp>
        <p:grpSp>
          <p:nvGrpSpPr>
            <p:cNvPr id="48" name="Group 47">
              <a:extLst>
                <a:ext uri="{FF2B5EF4-FFF2-40B4-BE49-F238E27FC236}">
                  <a16:creationId xmlns:a16="http://schemas.microsoft.com/office/drawing/2014/main" id="{DEB44916-A1BF-3D62-F196-6A228A75DF30}"/>
                </a:ext>
              </a:extLst>
            </p:cNvPr>
            <p:cNvGrpSpPr/>
            <p:nvPr/>
          </p:nvGrpSpPr>
          <p:grpSpPr>
            <a:xfrm>
              <a:off x="6909842" y="3678130"/>
              <a:ext cx="250117" cy="250117"/>
              <a:chOff x="1181047" y="3749416"/>
              <a:chExt cx="230102" cy="230102"/>
            </a:xfrm>
            <a:solidFill>
              <a:srgbClr val="FFCE34"/>
            </a:solidFill>
          </p:grpSpPr>
          <p:sp>
            <p:nvSpPr>
              <p:cNvPr id="49" name="Freeform: Shape 48">
                <a:extLst>
                  <a:ext uri="{FF2B5EF4-FFF2-40B4-BE49-F238E27FC236}">
                    <a16:creationId xmlns:a16="http://schemas.microsoft.com/office/drawing/2014/main" id="{210F0EC8-9943-C964-7535-D52E4599E9A2}"/>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86A6178-8FBE-AAC1-1C0C-584342B5EE2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B056D61-A9F2-FFDF-3CAA-77883244E984}"/>
              </a:ext>
            </a:extLst>
          </p:cNvPr>
          <p:cNvGrpSpPr/>
          <p:nvPr/>
        </p:nvGrpSpPr>
        <p:grpSpPr>
          <a:xfrm>
            <a:off x="786709" y="3869058"/>
            <a:ext cx="5327550" cy="830997"/>
            <a:chOff x="6909842" y="3633912"/>
            <a:chExt cx="5327550" cy="830997"/>
          </a:xfrm>
        </p:grpSpPr>
        <p:sp>
          <p:nvSpPr>
            <p:cNvPr id="57" name="TextBox 56">
              <a:extLst>
                <a:ext uri="{FF2B5EF4-FFF2-40B4-BE49-F238E27FC236}">
                  <a16:creationId xmlns:a16="http://schemas.microsoft.com/office/drawing/2014/main" id="{9C532022-205B-6AFD-6589-41CF17FFDE1E}"/>
                </a:ext>
              </a:extLst>
            </p:cNvPr>
            <p:cNvSpPr txBox="1"/>
            <p:nvPr/>
          </p:nvSpPr>
          <p:spPr>
            <a:xfrm>
              <a:off x="7153739" y="3633912"/>
              <a:ext cx="50836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Review outcomes: A CFP® professional cannot rely on a technology’s outcomes without question or review. </a:t>
              </a:r>
            </a:p>
          </p:txBody>
        </p:sp>
        <p:grpSp>
          <p:nvGrpSpPr>
            <p:cNvPr id="58" name="Group 57">
              <a:extLst>
                <a:ext uri="{FF2B5EF4-FFF2-40B4-BE49-F238E27FC236}">
                  <a16:creationId xmlns:a16="http://schemas.microsoft.com/office/drawing/2014/main" id="{3C2EE210-F3FC-7DC4-2DBF-33590B8FF41F}"/>
                </a:ext>
              </a:extLst>
            </p:cNvPr>
            <p:cNvGrpSpPr/>
            <p:nvPr/>
          </p:nvGrpSpPr>
          <p:grpSpPr>
            <a:xfrm>
              <a:off x="6909842" y="3678130"/>
              <a:ext cx="250117" cy="250117"/>
              <a:chOff x="1181047" y="3749416"/>
              <a:chExt cx="230102" cy="230102"/>
            </a:xfrm>
            <a:solidFill>
              <a:srgbClr val="FFCE34"/>
            </a:solidFill>
          </p:grpSpPr>
          <p:sp>
            <p:nvSpPr>
              <p:cNvPr id="59" name="Freeform: Shape 58">
                <a:extLst>
                  <a:ext uri="{FF2B5EF4-FFF2-40B4-BE49-F238E27FC236}">
                    <a16:creationId xmlns:a16="http://schemas.microsoft.com/office/drawing/2014/main" id="{76B5EBE5-8798-78BE-0BFC-969CF15E87E0}"/>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2561D01-C8C2-6AD1-41F1-58F71A31E71F}"/>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sp>
        <p:nvSpPr>
          <p:cNvPr id="61" name="TextBox 60">
            <a:extLst>
              <a:ext uri="{FF2B5EF4-FFF2-40B4-BE49-F238E27FC236}">
                <a16:creationId xmlns:a16="http://schemas.microsoft.com/office/drawing/2014/main" id="{FEF95F37-D0B0-3A9B-DDD6-89E679D33FE4}"/>
              </a:ext>
            </a:extLst>
          </p:cNvPr>
          <p:cNvSpPr txBox="1"/>
          <p:nvPr/>
        </p:nvSpPr>
        <p:spPr>
          <a:xfrm>
            <a:off x="757487" y="4905111"/>
            <a:ext cx="53724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Technology is a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Gotham" panose="02000604040000020004" pitchFamily="50" charset="0"/>
                <a:ea typeface="+mn-ea"/>
                <a:cs typeface="+mn-cs"/>
              </a:rPr>
              <a:t>Technology does </a:t>
            </a:r>
            <a:r>
              <a:rPr kumimoji="0" lang="en-US" sz="2000" b="0" i="0" u="sng" strike="noStrike" kern="1200" cap="none" spc="0" normalizeH="0" baseline="0" noProof="0" dirty="0">
                <a:ln>
                  <a:noFill/>
                </a:ln>
                <a:effectLst/>
                <a:uLnTx/>
                <a:uFillTx/>
                <a:latin typeface="Gotham" panose="02000604040000020004" pitchFamily="50" charset="0"/>
                <a:ea typeface="+mn-ea"/>
                <a:cs typeface="+mn-cs"/>
              </a:rPr>
              <a:t>not</a:t>
            </a:r>
            <a:r>
              <a:rPr kumimoji="0" lang="en-US" sz="2000" b="0" i="0" u="none" strike="noStrike" kern="1200" cap="none" spc="0" normalizeH="0" baseline="0" noProof="0" dirty="0">
                <a:ln>
                  <a:noFill/>
                </a:ln>
                <a:effectLst/>
                <a:uLnTx/>
                <a:uFillTx/>
                <a:latin typeface="Gotham" panose="02000604040000020004" pitchFamily="50" charset="0"/>
                <a:ea typeface="+mn-ea"/>
                <a:cs typeface="+mn-cs"/>
              </a:rPr>
              <a:t> replace expertise.</a:t>
            </a:r>
          </a:p>
        </p:txBody>
      </p:sp>
    </p:spTree>
    <p:extLst>
      <p:ext uri="{BB962C8B-B14F-4D97-AF65-F5344CB8AC3E}">
        <p14:creationId xmlns:p14="http://schemas.microsoft.com/office/powerpoint/2010/main" val="21003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EB305-D6D7-C5BE-0DF7-3865D699C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700" y="-5194"/>
            <a:ext cx="9816321" cy="6544214"/>
          </a:xfrm>
          <a:prstGeom prst="rect">
            <a:avLst/>
          </a:prstGeom>
        </p:spPr>
      </p:pic>
      <p:sp>
        <p:nvSpPr>
          <p:cNvPr id="15" name="Rectangle 14">
            <a:extLst>
              <a:ext uri="{FF2B5EF4-FFF2-40B4-BE49-F238E27FC236}">
                <a16:creationId xmlns:a16="http://schemas.microsoft.com/office/drawing/2014/main" id="{030B589A-D574-7A41-B195-46AC01A82573}"/>
              </a:ext>
            </a:extLst>
          </p:cNvPr>
          <p:cNvSpPr/>
          <p:nvPr/>
        </p:nvSpPr>
        <p:spPr>
          <a:xfrm>
            <a:off x="1974394" y="-2480"/>
            <a:ext cx="10217606" cy="6472376"/>
          </a:xfrm>
          <a:prstGeom prst="rect">
            <a:avLst/>
          </a:prstGeom>
          <a:gradFill>
            <a:gsLst>
              <a:gs pos="30000">
                <a:schemeClr val="bg1"/>
              </a:gs>
              <a:gs pos="100000">
                <a:schemeClr val="bg1">
                  <a:alpha val="4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code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Technology Standard: Helpful Resources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031BA441-1CA7-DA62-ED5A-98489E3B9F8F}"/>
              </a:ext>
            </a:extLst>
          </p:cNvPr>
          <p:cNvSpPr/>
          <p:nvPr/>
        </p:nvSpPr>
        <p:spPr>
          <a:xfrm>
            <a:off x="643361" y="2180857"/>
            <a:ext cx="7200363" cy="25949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62F567C-0C2F-9853-32A2-43B06D1D2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686" y="262987"/>
            <a:ext cx="8442701" cy="6332026"/>
          </a:xfrm>
          <a:prstGeom prst="rect">
            <a:avLst/>
          </a:prstGeom>
        </p:spPr>
      </p:pic>
      <p:sp>
        <p:nvSpPr>
          <p:cNvPr id="19" name="TextBox 18">
            <a:extLst>
              <a:ext uri="{FF2B5EF4-FFF2-40B4-BE49-F238E27FC236}">
                <a16:creationId xmlns:a16="http://schemas.microsoft.com/office/drawing/2014/main" id="{269202CD-4269-AC2D-8E83-A28037338C5E}"/>
              </a:ext>
            </a:extLst>
          </p:cNvPr>
          <p:cNvSpPr txBox="1"/>
          <p:nvPr/>
        </p:nvSpPr>
        <p:spPr>
          <a:xfrm>
            <a:off x="1067490" y="2481458"/>
            <a:ext cx="44476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hlinkClick r:id="rId6">
                  <a:extLst>
                    <a:ext uri="{A12FA001-AC4F-418D-AE19-62706E023703}">
                      <ahyp:hlinkClr xmlns:ahyp="http://schemas.microsoft.com/office/drawing/2018/hyperlinkcolor" val="tx"/>
                    </a:ext>
                  </a:extLst>
                </a:hlinkClick>
              </a:rPr>
              <a:t>These guides</a:t>
            </a:r>
            <a:r>
              <a:rPr lang="en-US" sz="2400">
                <a:solidFill>
                  <a:schemeClr val="bg1"/>
                </a:solidFill>
                <a:latin typeface="Gotham" panose="02000604040000020004" pitchFamily="50" charset="0"/>
              </a:rPr>
              <a:t> w</a:t>
            </a:r>
            <a:r>
              <a:rPr kumimoji="0" lang="en-US" sz="2400" b="0" i="0" u="none" strike="noStrike" kern="1200" cap="none" spc="0" normalizeH="0" baseline="0" noProof="0">
                <a:ln>
                  <a:noFill/>
                </a:ln>
                <a:solidFill>
                  <a:schemeClr val="bg1"/>
                </a:solidFill>
                <a:effectLst/>
                <a:uLnTx/>
                <a:uFillTx/>
                <a:latin typeface="Gotham" panose="02000604040000020004" pitchFamily="50" charset="0"/>
                <a:ea typeface="+mn-ea"/>
                <a:cs typeface="+mn-cs"/>
              </a:rPr>
              <a:t>ill </a:t>
            </a: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help you better select, use and recommend technology when working with your Clients.</a:t>
            </a:r>
          </a:p>
        </p:txBody>
      </p:sp>
    </p:spTree>
    <p:extLst>
      <p:ext uri="{BB962C8B-B14F-4D97-AF65-F5344CB8AC3E}">
        <p14:creationId xmlns:p14="http://schemas.microsoft.com/office/powerpoint/2010/main" val="22534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28A5F4E-FE62-0149-F7F4-AD71932C4697}"/>
              </a:ext>
            </a:extLst>
          </p:cNvPr>
          <p:cNvGrpSpPr/>
          <p:nvPr/>
        </p:nvGrpSpPr>
        <p:grpSpPr>
          <a:xfrm>
            <a:off x="0" y="1590182"/>
            <a:ext cx="12237908" cy="3131455"/>
            <a:chOff x="0" y="1565564"/>
            <a:chExt cx="12237908" cy="3131455"/>
          </a:xfrm>
        </p:grpSpPr>
        <p:sp>
          <p:nvSpPr>
            <p:cNvPr id="10" name="TextBox 9">
              <a:extLst>
                <a:ext uri="{FF2B5EF4-FFF2-40B4-BE49-F238E27FC236}">
                  <a16:creationId xmlns:a16="http://schemas.microsoft.com/office/drawing/2014/main" id="{01DA734D-F02B-A5A5-55D5-225F731AC7F5}"/>
                </a:ext>
              </a:extLst>
            </p:cNvPr>
            <p:cNvSpPr txBox="1"/>
            <p:nvPr/>
          </p:nvSpPr>
          <p:spPr>
            <a:xfrm>
              <a:off x="2188871" y="2180641"/>
              <a:ext cx="78142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FFCE34"/>
                  </a:solidFill>
                  <a:effectLst/>
                  <a:uLnTx/>
                  <a:uFillTx/>
                  <a:latin typeface="Gotham Bold" pitchFamily="50" charset="0"/>
                </a:rPr>
                <a:t>LEARNING OBJECTIVE 5</a:t>
              </a:r>
            </a:p>
          </p:txBody>
        </p:sp>
        <p:sp>
          <p:nvSpPr>
            <p:cNvPr id="3" name="TextBox 2">
              <a:extLst>
                <a:ext uri="{FF2B5EF4-FFF2-40B4-BE49-F238E27FC236}">
                  <a16:creationId xmlns:a16="http://schemas.microsoft.com/office/drawing/2014/main" id="{F6776DDF-EEBE-2DCE-7F22-1CA7C5FC7613}"/>
                </a:ext>
              </a:extLst>
            </p:cNvPr>
            <p:cNvSpPr txBox="1"/>
            <p:nvPr/>
          </p:nvSpPr>
          <p:spPr>
            <a:xfrm>
              <a:off x="651164" y="3019357"/>
              <a:ext cx="109035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Gotham Light" pitchFamily="50" charset="0"/>
                </a:rPr>
                <a:t>Describe the Process the CFP Board Follows to Uphold the </a:t>
              </a:r>
              <a:r>
                <a:rPr kumimoji="0" lang="en-US" sz="3200" i="1" u="none" strike="noStrike" kern="1200" cap="none" spc="0" normalizeH="0" baseline="0" noProof="0" dirty="0">
                  <a:ln>
                    <a:noFill/>
                  </a:ln>
                  <a:solidFill>
                    <a:schemeClr val="bg1"/>
                  </a:solidFill>
                  <a:effectLst/>
                  <a:uLnTx/>
                  <a:uFillTx/>
                  <a:latin typeface="Gotham Light" pitchFamily="50" charset="0"/>
                </a:rPr>
                <a:t>Code and Standards</a:t>
              </a:r>
            </a:p>
          </p:txBody>
        </p:sp>
        <p:grpSp>
          <p:nvGrpSpPr>
            <p:cNvPr id="28" name="Group 27">
              <a:extLst>
                <a:ext uri="{FF2B5EF4-FFF2-40B4-BE49-F238E27FC236}">
                  <a16:creationId xmlns:a16="http://schemas.microsoft.com/office/drawing/2014/main" id="{5E11CAA0-0915-1705-ADBE-8C97827247AC}"/>
                </a:ext>
              </a:extLst>
            </p:cNvPr>
            <p:cNvGrpSpPr/>
            <p:nvPr/>
          </p:nvGrpSpPr>
          <p:grpSpPr>
            <a:xfrm>
              <a:off x="0" y="1565564"/>
              <a:ext cx="12237908" cy="3131455"/>
              <a:chOff x="0" y="1565564"/>
              <a:chExt cx="12237908" cy="3131455"/>
            </a:xfrm>
          </p:grpSpPr>
          <p:cxnSp>
            <p:nvCxnSpPr>
              <p:cNvPr id="15" name="Straight Connector 14">
                <a:extLst>
                  <a:ext uri="{FF2B5EF4-FFF2-40B4-BE49-F238E27FC236}">
                    <a16:creationId xmlns:a16="http://schemas.microsoft.com/office/drawing/2014/main" id="{8F37CEE4-49DB-3E42-F83E-4BDB824B352E}"/>
                  </a:ext>
                </a:extLst>
              </p:cNvPr>
              <p:cNvCxnSpPr/>
              <p:nvPr/>
            </p:nvCxnSpPr>
            <p:spPr>
              <a:xfrm>
                <a:off x="0" y="1565564"/>
                <a:ext cx="5957455"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56F634-168D-F273-05C0-8FF55BA40D8B}"/>
                  </a:ext>
                </a:extLst>
              </p:cNvPr>
              <p:cNvCxnSpPr>
                <a:cxnSpLocks/>
              </p:cNvCxnSpPr>
              <p:nvPr/>
            </p:nvCxnSpPr>
            <p:spPr>
              <a:xfrm>
                <a:off x="6096000" y="4697019"/>
                <a:ext cx="6141908" cy="0"/>
              </a:xfrm>
              <a:prstGeom prst="line">
                <a:avLst/>
              </a:prstGeom>
              <a:ln>
                <a:solidFill>
                  <a:srgbClr val="FFCE34"/>
                </a:solidFill>
              </a:ln>
            </p:spPr>
            <p:style>
              <a:lnRef idx="1">
                <a:schemeClr val="accent1"/>
              </a:lnRef>
              <a:fillRef idx="0">
                <a:schemeClr val="accent1"/>
              </a:fillRef>
              <a:effectRef idx="0">
                <a:schemeClr val="accent1"/>
              </a:effectRef>
              <a:fontRef idx="minor">
                <a:schemeClr val="tx1"/>
              </a:fontRef>
            </p:style>
          </p:cxnSp>
        </p:grpSp>
      </p:grpSp>
      <p:pic>
        <p:nvPicPr>
          <p:cNvPr id="11" name="Picture 10">
            <a:extLst>
              <a:ext uri="{FF2B5EF4-FFF2-40B4-BE49-F238E27FC236}">
                <a16:creationId xmlns:a16="http://schemas.microsoft.com/office/drawing/2014/main" id="{062FF35C-8E6D-F177-3D7B-0C5A309A6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Tree>
    <p:extLst>
      <p:ext uri="{BB962C8B-B14F-4D97-AF65-F5344CB8AC3E}">
        <p14:creationId xmlns:p14="http://schemas.microsoft.com/office/powerpoint/2010/main" val="179329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nforcement Process Overview">
            <a:hlinkClick r:id="" action="ppaction://media"/>
            <a:extLst>
              <a:ext uri="{FF2B5EF4-FFF2-40B4-BE49-F238E27FC236}">
                <a16:creationId xmlns:a16="http://schemas.microsoft.com/office/drawing/2014/main" id="{50414715-F1A9-C85F-8D94-BA8DFB581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2783" y="1077248"/>
            <a:ext cx="8346435" cy="4694870"/>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Enforcement Process Overview</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77008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Enforcement Process Overview</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58EE1ECA-4671-58A1-99D5-4D139D07D272}"/>
              </a:ext>
            </a:extLst>
          </p:cNvPr>
          <p:cNvSpPr txBox="1"/>
          <p:nvPr/>
        </p:nvSpPr>
        <p:spPr>
          <a:xfrm>
            <a:off x="741835" y="946822"/>
            <a:ext cx="10911731" cy="461665"/>
          </a:xfrm>
          <a:prstGeom prst="rect">
            <a:avLst/>
          </a:prstGeom>
          <a:noFill/>
        </p:spPr>
        <p:txBody>
          <a:bodyPr wrap="square" rtlCol="0">
            <a:spAutoFit/>
          </a:bodyPr>
          <a:lstStyle/>
          <a:p>
            <a:r>
              <a:rPr lang="en-US" sz="2400" dirty="0">
                <a:latin typeface="Gotham Medium" panose="02000604030000020004" pitchFamily="50" charset="0"/>
              </a:rPr>
              <a:t>After watching the </a:t>
            </a:r>
            <a:r>
              <a:rPr lang="en-US" sz="2400" dirty="0">
                <a:latin typeface="Gotham Medium" panose="02000604030000020004" pitchFamily="50" charset="0"/>
                <a:hlinkClick r:id="rId4">
                  <a:extLst>
                    <a:ext uri="{A12FA001-AC4F-418D-AE19-62706E023703}">
                      <ahyp:hlinkClr xmlns:ahyp="http://schemas.microsoft.com/office/drawing/2018/hyperlinkcolor" val="tx"/>
                    </a:ext>
                  </a:extLst>
                </a:hlinkClick>
              </a:rPr>
              <a:t>video</a:t>
            </a:r>
            <a:r>
              <a:rPr lang="en-US" sz="2400" dirty="0">
                <a:latin typeface="Gotham Medium" panose="02000604030000020004" pitchFamily="50" charset="0"/>
              </a:rPr>
              <a:t>, be prepared to answer these questions:</a:t>
            </a:r>
          </a:p>
        </p:txBody>
      </p:sp>
      <p:grpSp>
        <p:nvGrpSpPr>
          <p:cNvPr id="2" name="Group 1">
            <a:extLst>
              <a:ext uri="{FF2B5EF4-FFF2-40B4-BE49-F238E27FC236}">
                <a16:creationId xmlns:a16="http://schemas.microsoft.com/office/drawing/2014/main" id="{8E2126F3-AC81-A0C1-D12E-C0D31624B0E3}"/>
              </a:ext>
            </a:extLst>
          </p:cNvPr>
          <p:cNvGrpSpPr/>
          <p:nvPr/>
        </p:nvGrpSpPr>
        <p:grpSpPr>
          <a:xfrm>
            <a:off x="790977" y="1616386"/>
            <a:ext cx="10764018" cy="3709377"/>
            <a:chOff x="815691" y="1554601"/>
            <a:chExt cx="10764018" cy="3709377"/>
          </a:xfrm>
        </p:grpSpPr>
        <p:sp>
          <p:nvSpPr>
            <p:cNvPr id="16" name="Rectangle 15">
              <a:extLst>
                <a:ext uri="{FF2B5EF4-FFF2-40B4-BE49-F238E27FC236}">
                  <a16:creationId xmlns:a16="http://schemas.microsoft.com/office/drawing/2014/main" id="{5A919C44-6628-3F9A-F245-1DF23ED0CE17}"/>
                </a:ext>
              </a:extLst>
            </p:cNvPr>
            <p:cNvSpPr/>
            <p:nvPr/>
          </p:nvSpPr>
          <p:spPr>
            <a:xfrm>
              <a:off x="815691" y="1554601"/>
              <a:ext cx="5186789" cy="3709377"/>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E6670B-930E-EECD-121C-07EC66356333}"/>
                </a:ext>
              </a:extLst>
            </p:cNvPr>
            <p:cNvSpPr/>
            <p:nvPr/>
          </p:nvSpPr>
          <p:spPr>
            <a:xfrm>
              <a:off x="6163918" y="1554601"/>
              <a:ext cx="5186789" cy="37093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1DA56028-9D8D-3C92-7ABE-81255C384394}"/>
                </a:ext>
              </a:extLst>
            </p:cNvPr>
            <p:cNvGrpSpPr/>
            <p:nvPr/>
          </p:nvGrpSpPr>
          <p:grpSpPr>
            <a:xfrm>
              <a:off x="1074939" y="1762506"/>
              <a:ext cx="5122761" cy="3047272"/>
              <a:chOff x="1074939" y="1734796"/>
              <a:chExt cx="5122761" cy="3047272"/>
            </a:xfrm>
          </p:grpSpPr>
          <p:sp>
            <p:nvSpPr>
              <p:cNvPr id="20" name="TextBox 19">
                <a:extLst>
                  <a:ext uri="{FF2B5EF4-FFF2-40B4-BE49-F238E27FC236}">
                    <a16:creationId xmlns:a16="http://schemas.microsoft.com/office/drawing/2014/main" id="{07BA952D-2346-4BB5-CFDE-E47C060BBA9F}"/>
                  </a:ext>
                </a:extLst>
              </p:cNvPr>
              <p:cNvSpPr txBox="1"/>
              <p:nvPr/>
            </p:nvSpPr>
            <p:spPr>
              <a:xfrm>
                <a:off x="1074939" y="1734796"/>
                <a:ext cx="4696002" cy="707886"/>
              </a:xfrm>
              <a:prstGeom prst="rect">
                <a:avLst/>
              </a:prstGeom>
              <a:noFill/>
            </p:spPr>
            <p:txBody>
              <a:bodyPr wrap="square" rtlCol="0">
                <a:spAutoFit/>
              </a:bodyPr>
              <a:lstStyle/>
              <a:p>
                <a:r>
                  <a:rPr lang="en-US" sz="2000" dirty="0">
                    <a:latin typeface="Gotham Medium" panose="02000604030000020004" pitchFamily="50" charset="0"/>
                  </a:rPr>
                  <a:t>Which sanctions are published on CFP Board’s website?</a:t>
                </a:r>
              </a:p>
            </p:txBody>
          </p:sp>
          <p:grpSp>
            <p:nvGrpSpPr>
              <p:cNvPr id="38" name="Group 37">
                <a:extLst>
                  <a:ext uri="{FF2B5EF4-FFF2-40B4-BE49-F238E27FC236}">
                    <a16:creationId xmlns:a16="http://schemas.microsoft.com/office/drawing/2014/main" id="{FDE2E2AF-1C5D-36E6-7199-6AE914128227}"/>
                  </a:ext>
                </a:extLst>
              </p:cNvPr>
              <p:cNvGrpSpPr/>
              <p:nvPr/>
            </p:nvGrpSpPr>
            <p:grpSpPr>
              <a:xfrm>
                <a:off x="1155105" y="2671926"/>
                <a:ext cx="5042595" cy="2110142"/>
                <a:chOff x="1155105" y="2588796"/>
                <a:chExt cx="5042595" cy="2110142"/>
              </a:xfrm>
            </p:grpSpPr>
            <p:grpSp>
              <p:nvGrpSpPr>
                <p:cNvPr id="25" name="Group 24">
                  <a:extLst>
                    <a:ext uri="{FF2B5EF4-FFF2-40B4-BE49-F238E27FC236}">
                      <a16:creationId xmlns:a16="http://schemas.microsoft.com/office/drawing/2014/main" id="{E47588EB-CD4A-5D5C-E536-EEB14E448C34}"/>
                    </a:ext>
                  </a:extLst>
                </p:cNvPr>
                <p:cNvGrpSpPr/>
                <p:nvPr/>
              </p:nvGrpSpPr>
              <p:grpSpPr>
                <a:xfrm>
                  <a:off x="1155105" y="2588796"/>
                  <a:ext cx="5042595" cy="354417"/>
                  <a:chOff x="1155105" y="2588796"/>
                  <a:chExt cx="5042595" cy="354417"/>
                </a:xfrm>
              </p:grpSpPr>
              <p:sp>
                <p:nvSpPr>
                  <p:cNvPr id="23" name="Rectangle 22">
                    <a:extLst>
                      <a:ext uri="{FF2B5EF4-FFF2-40B4-BE49-F238E27FC236}">
                        <a16:creationId xmlns:a16="http://schemas.microsoft.com/office/drawing/2014/main" id="{17714E7A-8CDA-F259-E55F-C333C36AE59D}"/>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1ED564E-B8B6-CB58-151B-8A2C51E206EB}"/>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Public censure</a:t>
                    </a:r>
                  </a:p>
                </p:txBody>
              </p:sp>
            </p:grpSp>
            <p:grpSp>
              <p:nvGrpSpPr>
                <p:cNvPr id="26" name="Group 25">
                  <a:extLst>
                    <a:ext uri="{FF2B5EF4-FFF2-40B4-BE49-F238E27FC236}">
                      <a16:creationId xmlns:a16="http://schemas.microsoft.com/office/drawing/2014/main" id="{EDF6BBD2-E37B-D74E-35D2-552838EE13E0}"/>
                    </a:ext>
                  </a:extLst>
                </p:cNvPr>
                <p:cNvGrpSpPr/>
                <p:nvPr/>
              </p:nvGrpSpPr>
              <p:grpSpPr>
                <a:xfrm>
                  <a:off x="1155105" y="3178656"/>
                  <a:ext cx="5042595" cy="354417"/>
                  <a:chOff x="1155105" y="2588796"/>
                  <a:chExt cx="5042595" cy="354417"/>
                </a:xfrm>
              </p:grpSpPr>
              <p:sp>
                <p:nvSpPr>
                  <p:cNvPr id="27" name="Rectangle 26">
                    <a:extLst>
                      <a:ext uri="{FF2B5EF4-FFF2-40B4-BE49-F238E27FC236}">
                        <a16:creationId xmlns:a16="http://schemas.microsoft.com/office/drawing/2014/main" id="{5BD34F7B-06D2-BD08-973B-00F7DB308C0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AC72E00-116A-8C8E-00E8-1ECFB9E7D1FC}"/>
                      </a:ext>
                    </a:extLst>
                  </p:cNvPr>
                  <p:cNvSpPr txBox="1"/>
                  <p:nvPr/>
                </p:nvSpPr>
                <p:spPr>
                  <a:xfrm>
                    <a:off x="1501698" y="2604659"/>
                    <a:ext cx="4696002" cy="338554"/>
                  </a:xfrm>
                  <a:prstGeom prst="rect">
                    <a:avLst/>
                  </a:prstGeom>
                  <a:noFill/>
                </p:spPr>
                <p:txBody>
                  <a:bodyPr wrap="square" rtlCol="0">
                    <a:spAutoFit/>
                  </a:bodyPr>
                  <a:lstStyle/>
                  <a:p>
                    <a:r>
                      <a:rPr lang="en-US" sz="1600" b="1" dirty="0">
                        <a:latin typeface="Gotham Light" pitchFamily="50" charset="0"/>
                      </a:rPr>
                      <a:t>Suspension</a:t>
                    </a:r>
                  </a:p>
                </p:txBody>
              </p:sp>
            </p:grpSp>
            <p:grpSp>
              <p:nvGrpSpPr>
                <p:cNvPr id="29" name="Group 28">
                  <a:extLst>
                    <a:ext uri="{FF2B5EF4-FFF2-40B4-BE49-F238E27FC236}">
                      <a16:creationId xmlns:a16="http://schemas.microsoft.com/office/drawing/2014/main" id="{E8900EC5-E59D-8C76-7261-70A7503B8CB0}"/>
                    </a:ext>
                  </a:extLst>
                </p:cNvPr>
                <p:cNvGrpSpPr/>
                <p:nvPr/>
              </p:nvGrpSpPr>
              <p:grpSpPr>
                <a:xfrm>
                  <a:off x="1155105" y="3768516"/>
                  <a:ext cx="5042595" cy="340562"/>
                  <a:chOff x="1155105" y="2588796"/>
                  <a:chExt cx="5042595" cy="340562"/>
                </a:xfrm>
              </p:grpSpPr>
              <p:sp>
                <p:nvSpPr>
                  <p:cNvPr id="30" name="Rectangle 29">
                    <a:extLst>
                      <a:ext uri="{FF2B5EF4-FFF2-40B4-BE49-F238E27FC236}">
                        <a16:creationId xmlns:a16="http://schemas.microsoft.com/office/drawing/2014/main" id="{DC16A6D0-69E2-5E45-8064-74AAF8A0762B}"/>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03EB523-D257-6894-4DE8-9DD0E38B111A}"/>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Private censure</a:t>
                    </a:r>
                  </a:p>
                </p:txBody>
              </p:sp>
            </p:grpSp>
            <p:grpSp>
              <p:nvGrpSpPr>
                <p:cNvPr id="35" name="Group 34">
                  <a:extLst>
                    <a:ext uri="{FF2B5EF4-FFF2-40B4-BE49-F238E27FC236}">
                      <a16:creationId xmlns:a16="http://schemas.microsoft.com/office/drawing/2014/main" id="{5856908D-B539-437C-AF09-B720C612982F}"/>
                    </a:ext>
                  </a:extLst>
                </p:cNvPr>
                <p:cNvGrpSpPr/>
                <p:nvPr/>
              </p:nvGrpSpPr>
              <p:grpSpPr>
                <a:xfrm>
                  <a:off x="1155105" y="4358376"/>
                  <a:ext cx="5042595" cy="340562"/>
                  <a:chOff x="1155105" y="2588796"/>
                  <a:chExt cx="5042595" cy="340562"/>
                </a:xfrm>
              </p:grpSpPr>
              <p:sp>
                <p:nvSpPr>
                  <p:cNvPr id="36" name="Rectangle 35">
                    <a:extLst>
                      <a:ext uri="{FF2B5EF4-FFF2-40B4-BE49-F238E27FC236}">
                        <a16:creationId xmlns:a16="http://schemas.microsoft.com/office/drawing/2014/main" id="{CBCB8B9B-0563-7117-1351-52DA9CC32A68}"/>
                      </a:ext>
                    </a:extLst>
                  </p:cNvPr>
                  <p:cNvSpPr/>
                  <p:nvPr/>
                </p:nvSpPr>
                <p:spPr>
                  <a:xfrm>
                    <a:off x="1155105" y="2588796"/>
                    <a:ext cx="313478" cy="320659"/>
                  </a:xfrm>
                  <a:prstGeom prst="rect">
                    <a:avLst/>
                  </a:prstGeom>
                  <a:solidFill>
                    <a:srgbClr val="FFCE3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6F66385-F89F-750E-5F53-BFCC91CAD4D7}"/>
                      </a:ext>
                    </a:extLst>
                  </p:cNvPr>
                  <p:cNvSpPr txBox="1"/>
                  <p:nvPr/>
                </p:nvSpPr>
                <p:spPr>
                  <a:xfrm>
                    <a:off x="1501698" y="2590804"/>
                    <a:ext cx="4696002" cy="338554"/>
                  </a:xfrm>
                  <a:prstGeom prst="rect">
                    <a:avLst/>
                  </a:prstGeom>
                  <a:noFill/>
                </p:spPr>
                <p:txBody>
                  <a:bodyPr wrap="square" rtlCol="0">
                    <a:spAutoFit/>
                  </a:bodyPr>
                  <a:lstStyle/>
                  <a:p>
                    <a:r>
                      <a:rPr lang="en-US" sz="1600" b="1" dirty="0">
                        <a:latin typeface="Gotham Light" pitchFamily="50" charset="0"/>
                      </a:rPr>
                      <a:t>Revocation</a:t>
                    </a:r>
                  </a:p>
                </p:txBody>
              </p:sp>
            </p:grpSp>
          </p:grpSp>
        </p:grpSp>
        <p:sp>
          <p:nvSpPr>
            <p:cNvPr id="41" name="TextBox 40">
              <a:extLst>
                <a:ext uri="{FF2B5EF4-FFF2-40B4-BE49-F238E27FC236}">
                  <a16:creationId xmlns:a16="http://schemas.microsoft.com/office/drawing/2014/main" id="{8B9259DA-B3C0-18A0-E511-B1B8ADE39308}"/>
                </a:ext>
              </a:extLst>
            </p:cNvPr>
            <p:cNvSpPr txBox="1"/>
            <p:nvPr/>
          </p:nvSpPr>
          <p:spPr>
            <a:xfrm>
              <a:off x="6456948" y="1762506"/>
              <a:ext cx="4696002" cy="1015663"/>
            </a:xfrm>
            <a:prstGeom prst="rect">
              <a:avLst/>
            </a:prstGeom>
            <a:noFill/>
          </p:spPr>
          <p:txBody>
            <a:bodyPr wrap="square" rtlCol="0">
              <a:spAutoFit/>
            </a:bodyPr>
            <a:lstStyle/>
            <a:p>
              <a:r>
                <a:rPr lang="en-US" sz="2000" dirty="0">
                  <a:solidFill>
                    <a:schemeClr val="bg1"/>
                  </a:solidFill>
                  <a:latin typeface="Gotham Medium" panose="02000604030000020004" pitchFamily="50" charset="0"/>
                </a:rPr>
                <a:t>Which statements about the Disciplinary and Ethics Commission (DEC) are TRUE?</a:t>
              </a:r>
            </a:p>
          </p:txBody>
        </p:sp>
        <p:grpSp>
          <p:nvGrpSpPr>
            <p:cNvPr id="42" name="Group 41">
              <a:extLst>
                <a:ext uri="{FF2B5EF4-FFF2-40B4-BE49-F238E27FC236}">
                  <a16:creationId xmlns:a16="http://schemas.microsoft.com/office/drawing/2014/main" id="{1512F919-81BF-9E3A-95C1-1D8E88C2F19E}"/>
                </a:ext>
              </a:extLst>
            </p:cNvPr>
            <p:cNvGrpSpPr/>
            <p:nvPr/>
          </p:nvGrpSpPr>
          <p:grpSpPr>
            <a:xfrm>
              <a:off x="6537114" y="2895610"/>
              <a:ext cx="5042595" cy="1817185"/>
              <a:chOff x="1155105" y="2549239"/>
              <a:chExt cx="5042595" cy="1817185"/>
            </a:xfrm>
          </p:grpSpPr>
          <p:grpSp>
            <p:nvGrpSpPr>
              <p:cNvPr id="43" name="Group 42">
                <a:extLst>
                  <a:ext uri="{FF2B5EF4-FFF2-40B4-BE49-F238E27FC236}">
                    <a16:creationId xmlns:a16="http://schemas.microsoft.com/office/drawing/2014/main" id="{91E49B43-DF92-01D7-5C6F-160AFAC45F0C}"/>
                  </a:ext>
                </a:extLst>
              </p:cNvPr>
              <p:cNvGrpSpPr/>
              <p:nvPr/>
            </p:nvGrpSpPr>
            <p:grpSpPr>
              <a:xfrm>
                <a:off x="1155105" y="2549239"/>
                <a:ext cx="4615836" cy="830997"/>
                <a:chOff x="1155105" y="2549239"/>
                <a:chExt cx="4615836" cy="830997"/>
              </a:xfrm>
            </p:grpSpPr>
            <p:sp>
              <p:nvSpPr>
                <p:cNvPr id="56" name="Rectangle 55">
                  <a:extLst>
                    <a:ext uri="{FF2B5EF4-FFF2-40B4-BE49-F238E27FC236}">
                      <a16:creationId xmlns:a16="http://schemas.microsoft.com/office/drawing/2014/main" id="{E550F85A-45A5-D1F1-0AD0-8E6465B7ACE5}"/>
                    </a:ext>
                  </a:extLst>
                </p:cNvPr>
                <p:cNvSpPr/>
                <p:nvPr/>
              </p:nvSpPr>
              <p:spPr>
                <a:xfrm>
                  <a:off x="1155105" y="2588796"/>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7" name="TextBox 56">
                  <a:extLst>
                    <a:ext uri="{FF2B5EF4-FFF2-40B4-BE49-F238E27FC236}">
                      <a16:creationId xmlns:a16="http://schemas.microsoft.com/office/drawing/2014/main" id="{2158E434-326F-F87E-7A35-EA9D8373A162}"/>
                    </a:ext>
                  </a:extLst>
                </p:cNvPr>
                <p:cNvSpPr txBox="1"/>
                <p:nvPr/>
              </p:nvSpPr>
              <p:spPr>
                <a:xfrm>
                  <a:off x="1501698" y="2549239"/>
                  <a:ext cx="4269243" cy="830997"/>
                </a:xfrm>
                <a:prstGeom prst="rect">
                  <a:avLst/>
                </a:prstGeom>
                <a:noFill/>
              </p:spPr>
              <p:txBody>
                <a:bodyPr wrap="square" rtlCol="0">
                  <a:spAutoFit/>
                </a:bodyPr>
                <a:lstStyle/>
                <a:p>
                  <a:r>
                    <a:rPr lang="en-US" sz="1600" b="1" dirty="0">
                      <a:solidFill>
                        <a:schemeClr val="bg1"/>
                      </a:solidFill>
                      <a:latin typeface="Gotham Light" pitchFamily="50" charset="0"/>
                    </a:rPr>
                    <a:t>The DEC is comprised of CFP® professionals and members of the public</a:t>
                  </a:r>
                </a:p>
              </p:txBody>
            </p:sp>
          </p:grpSp>
          <p:grpSp>
            <p:nvGrpSpPr>
              <p:cNvPr id="45" name="Group 44">
                <a:extLst>
                  <a:ext uri="{FF2B5EF4-FFF2-40B4-BE49-F238E27FC236}">
                    <a16:creationId xmlns:a16="http://schemas.microsoft.com/office/drawing/2014/main" id="{F620685F-DA8F-A7C8-A71B-CE24ECDE6E6E}"/>
                  </a:ext>
                </a:extLst>
              </p:cNvPr>
              <p:cNvGrpSpPr/>
              <p:nvPr/>
            </p:nvGrpSpPr>
            <p:grpSpPr>
              <a:xfrm>
                <a:off x="1155105" y="3328400"/>
                <a:ext cx="5042595" cy="375870"/>
                <a:chOff x="1155105" y="2148680"/>
                <a:chExt cx="5042595" cy="375870"/>
              </a:xfrm>
            </p:grpSpPr>
            <p:sp>
              <p:nvSpPr>
                <p:cNvPr id="52" name="Rectangle 51">
                  <a:extLst>
                    <a:ext uri="{FF2B5EF4-FFF2-40B4-BE49-F238E27FC236}">
                      <a16:creationId xmlns:a16="http://schemas.microsoft.com/office/drawing/2014/main" id="{06E83E4B-20DA-F74E-EC07-C100672A5387}"/>
                    </a:ext>
                  </a:extLst>
                </p:cNvPr>
                <p:cNvSpPr/>
                <p:nvPr/>
              </p:nvSpPr>
              <p:spPr>
                <a:xfrm>
                  <a:off x="1155105" y="2203891"/>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3" name="TextBox 52">
                  <a:extLst>
                    <a:ext uri="{FF2B5EF4-FFF2-40B4-BE49-F238E27FC236}">
                      <a16:creationId xmlns:a16="http://schemas.microsoft.com/office/drawing/2014/main" id="{6D9C46D1-B186-3F8D-9A5E-7AE0E845842A}"/>
                    </a:ext>
                  </a:extLst>
                </p:cNvPr>
                <p:cNvSpPr txBox="1"/>
                <p:nvPr/>
              </p:nvSpPr>
              <p:spPr>
                <a:xfrm>
                  <a:off x="1501698" y="2148680"/>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investigates allegations</a:t>
                  </a:r>
                </a:p>
              </p:txBody>
            </p:sp>
          </p:grpSp>
          <p:grpSp>
            <p:nvGrpSpPr>
              <p:cNvPr id="47" name="Group 46">
                <a:extLst>
                  <a:ext uri="{FF2B5EF4-FFF2-40B4-BE49-F238E27FC236}">
                    <a16:creationId xmlns:a16="http://schemas.microsoft.com/office/drawing/2014/main" id="{96E89D1A-38EE-6DE6-6D08-24F65CFB0C21}"/>
                  </a:ext>
                </a:extLst>
              </p:cNvPr>
              <p:cNvGrpSpPr/>
              <p:nvPr/>
            </p:nvGrpSpPr>
            <p:grpSpPr>
              <a:xfrm>
                <a:off x="1155105" y="4025862"/>
                <a:ext cx="5042595" cy="340562"/>
                <a:chOff x="1155105" y="2256282"/>
                <a:chExt cx="5042595" cy="340562"/>
              </a:xfrm>
            </p:grpSpPr>
            <p:sp>
              <p:nvSpPr>
                <p:cNvPr id="48" name="Rectangle 47">
                  <a:extLst>
                    <a:ext uri="{FF2B5EF4-FFF2-40B4-BE49-F238E27FC236}">
                      <a16:creationId xmlns:a16="http://schemas.microsoft.com/office/drawing/2014/main" id="{FF317379-63BD-7CF5-3D73-EB1949F5E7C5}"/>
                    </a:ext>
                  </a:extLst>
                </p:cNvPr>
                <p:cNvSpPr/>
                <p:nvPr/>
              </p:nvSpPr>
              <p:spPr>
                <a:xfrm>
                  <a:off x="1155105" y="2256282"/>
                  <a:ext cx="313478" cy="320659"/>
                </a:xfrm>
                <a:prstGeom prst="rect">
                  <a:avLst/>
                </a:prstGeom>
                <a:solidFill>
                  <a:schemeClr val="tx1"/>
                </a:solidFill>
                <a:ln w="19050">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TextBox 48">
                  <a:extLst>
                    <a:ext uri="{FF2B5EF4-FFF2-40B4-BE49-F238E27FC236}">
                      <a16:creationId xmlns:a16="http://schemas.microsoft.com/office/drawing/2014/main" id="{1101478C-20DB-A9C7-F0FC-719215BD9421}"/>
                    </a:ext>
                  </a:extLst>
                </p:cNvPr>
                <p:cNvSpPr txBox="1"/>
                <p:nvPr/>
              </p:nvSpPr>
              <p:spPr>
                <a:xfrm>
                  <a:off x="1501698" y="2258290"/>
                  <a:ext cx="4696002" cy="338554"/>
                </a:xfrm>
                <a:prstGeom prst="rect">
                  <a:avLst/>
                </a:prstGeom>
                <a:noFill/>
              </p:spPr>
              <p:txBody>
                <a:bodyPr wrap="square" rtlCol="0">
                  <a:spAutoFit/>
                </a:bodyPr>
                <a:lstStyle/>
                <a:p>
                  <a:r>
                    <a:rPr lang="en-US" sz="1600" b="1" dirty="0">
                      <a:solidFill>
                        <a:schemeClr val="bg1"/>
                      </a:solidFill>
                      <a:latin typeface="Gotham Light" pitchFamily="50" charset="0"/>
                    </a:rPr>
                    <a:t>The DEC imposes sanctions</a:t>
                  </a:r>
                </a:p>
              </p:txBody>
            </p:sp>
          </p:grpSp>
        </p:grpSp>
        <p:pic>
          <p:nvPicPr>
            <p:cNvPr id="59" name="Graphic 58">
              <a:extLst>
                <a:ext uri="{FF2B5EF4-FFF2-40B4-BE49-F238E27FC236}">
                  <a16:creationId xmlns:a16="http://schemas.microsoft.com/office/drawing/2014/main" id="{83A1286C-D25D-B1F5-22FB-B41F344086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1263" y="2739593"/>
              <a:ext cx="244069" cy="244069"/>
            </a:xfrm>
            <a:prstGeom prst="rect">
              <a:avLst/>
            </a:prstGeom>
          </p:spPr>
        </p:pic>
        <p:pic>
          <p:nvPicPr>
            <p:cNvPr id="60" name="Graphic 59">
              <a:extLst>
                <a:ext uri="{FF2B5EF4-FFF2-40B4-BE49-F238E27FC236}">
                  <a16:creationId xmlns:a16="http://schemas.microsoft.com/office/drawing/2014/main" id="{1EE0AA59-98B7-2074-5EBF-02EF85D944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9912" y="3327623"/>
              <a:ext cx="244069" cy="244069"/>
            </a:xfrm>
            <a:prstGeom prst="rect">
              <a:avLst/>
            </a:prstGeom>
          </p:spPr>
        </p:pic>
        <p:pic>
          <p:nvPicPr>
            <p:cNvPr id="61" name="Graphic 60">
              <a:extLst>
                <a:ext uri="{FF2B5EF4-FFF2-40B4-BE49-F238E27FC236}">
                  <a16:creationId xmlns:a16="http://schemas.microsoft.com/office/drawing/2014/main" id="{82E9D6FA-0E0A-D75F-4E0F-00604187D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561" y="4505033"/>
              <a:ext cx="244069" cy="244069"/>
            </a:xfrm>
            <a:prstGeom prst="rect">
              <a:avLst/>
            </a:prstGeom>
          </p:spPr>
        </p:pic>
        <p:pic>
          <p:nvPicPr>
            <p:cNvPr id="62" name="Graphic 61">
              <a:extLst>
                <a:ext uri="{FF2B5EF4-FFF2-40B4-BE49-F238E27FC236}">
                  <a16:creationId xmlns:a16="http://schemas.microsoft.com/office/drawing/2014/main" id="{D37908CF-4FA2-0BE5-4A31-8796030D2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3075" y="2972785"/>
              <a:ext cx="244069" cy="244069"/>
            </a:xfrm>
            <a:prstGeom prst="rect">
              <a:avLst/>
            </a:prstGeom>
          </p:spPr>
        </p:pic>
        <p:pic>
          <p:nvPicPr>
            <p:cNvPr id="63" name="Graphic 62">
              <a:extLst>
                <a:ext uri="{FF2B5EF4-FFF2-40B4-BE49-F238E27FC236}">
                  <a16:creationId xmlns:a16="http://schemas.microsoft.com/office/drawing/2014/main" id="{EF524CFB-C86B-A5A1-9502-0A99985A56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8616" y="4410440"/>
              <a:ext cx="244069" cy="244069"/>
            </a:xfrm>
            <a:prstGeom prst="rect">
              <a:avLst/>
            </a:prstGeom>
          </p:spPr>
        </p:pic>
      </p:grpSp>
    </p:spTree>
    <p:extLst>
      <p:ext uri="{BB962C8B-B14F-4D97-AF65-F5344CB8AC3E}">
        <p14:creationId xmlns:p14="http://schemas.microsoft.com/office/powerpoint/2010/main" val="15317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5" name="Group 54">
            <a:extLst>
              <a:ext uri="{FF2B5EF4-FFF2-40B4-BE49-F238E27FC236}">
                <a16:creationId xmlns:a16="http://schemas.microsoft.com/office/drawing/2014/main" id="{4FBF084B-3895-5015-F906-1F226E126DCF}"/>
              </a:ext>
            </a:extLst>
          </p:cNvPr>
          <p:cNvGrpSpPr/>
          <p:nvPr/>
        </p:nvGrpSpPr>
        <p:grpSpPr>
          <a:xfrm>
            <a:off x="631674" y="3555651"/>
            <a:ext cx="10922563" cy="2170234"/>
            <a:chOff x="631674" y="3555651"/>
            <a:chExt cx="10922563" cy="2170234"/>
          </a:xfrm>
        </p:grpSpPr>
        <p:grpSp>
          <p:nvGrpSpPr>
            <p:cNvPr id="50" name="Group 49">
              <a:extLst>
                <a:ext uri="{FF2B5EF4-FFF2-40B4-BE49-F238E27FC236}">
                  <a16:creationId xmlns:a16="http://schemas.microsoft.com/office/drawing/2014/main" id="{2B3C313A-BEDB-D4B3-5276-706173DF5D4E}"/>
                </a:ext>
              </a:extLst>
            </p:cNvPr>
            <p:cNvGrpSpPr/>
            <p:nvPr/>
          </p:nvGrpSpPr>
          <p:grpSpPr>
            <a:xfrm>
              <a:off x="631674" y="3555651"/>
              <a:ext cx="10922563" cy="2170234"/>
              <a:chOff x="631674" y="3555651"/>
              <a:chExt cx="10922563" cy="2170234"/>
            </a:xfrm>
          </p:grpSpPr>
          <p:sp>
            <p:nvSpPr>
              <p:cNvPr id="16" name="Rectangle 15">
                <a:extLst>
                  <a:ext uri="{FF2B5EF4-FFF2-40B4-BE49-F238E27FC236}">
                    <a16:creationId xmlns:a16="http://schemas.microsoft.com/office/drawing/2014/main" id="{4B2BC2AE-0653-EE66-8385-FFDC333A8396}"/>
                  </a:ext>
                </a:extLst>
              </p:cNvPr>
              <p:cNvSpPr/>
              <p:nvPr/>
            </p:nvSpPr>
            <p:spPr>
              <a:xfrm>
                <a:off x="631674" y="3555651"/>
                <a:ext cx="10922563" cy="217023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8DBD6AB-FC91-6296-74BD-64852F2A344E}"/>
                  </a:ext>
                </a:extLst>
              </p:cNvPr>
              <p:cNvGrpSpPr/>
              <p:nvPr/>
            </p:nvGrpSpPr>
            <p:grpSpPr>
              <a:xfrm>
                <a:off x="955907" y="3827015"/>
                <a:ext cx="10280185" cy="1391340"/>
                <a:chOff x="989060" y="1426107"/>
                <a:chExt cx="10280185" cy="1391340"/>
              </a:xfrm>
            </p:grpSpPr>
            <p:grpSp>
              <p:nvGrpSpPr>
                <p:cNvPr id="37" name="Group 36">
                  <a:extLst>
                    <a:ext uri="{FF2B5EF4-FFF2-40B4-BE49-F238E27FC236}">
                      <a16:creationId xmlns:a16="http://schemas.microsoft.com/office/drawing/2014/main" id="{F2ECB3D6-7005-B0E6-B804-D55870464B0E}"/>
                    </a:ext>
                  </a:extLst>
                </p:cNvPr>
                <p:cNvGrpSpPr/>
                <p:nvPr/>
              </p:nvGrpSpPr>
              <p:grpSpPr>
                <a:xfrm>
                  <a:off x="2210816" y="1426107"/>
                  <a:ext cx="9058429" cy="1285139"/>
                  <a:chOff x="1156420" y="3086119"/>
                  <a:chExt cx="9058429" cy="1285139"/>
                </a:xfrm>
              </p:grpSpPr>
              <p:sp>
                <p:nvSpPr>
                  <p:cNvPr id="47" name="TextBox 46">
                    <a:extLst>
                      <a:ext uri="{FF2B5EF4-FFF2-40B4-BE49-F238E27FC236}">
                        <a16:creationId xmlns:a16="http://schemas.microsoft.com/office/drawing/2014/main" id="{4C38EAAD-041E-A3AF-EF3C-543D85BEA0A4}"/>
                      </a:ext>
                    </a:extLst>
                  </p:cNvPr>
                  <p:cNvSpPr txBox="1"/>
                  <p:nvPr/>
                </p:nvSpPr>
                <p:spPr>
                  <a:xfrm>
                    <a:off x="1156420" y="3086119"/>
                    <a:ext cx="8537702" cy="461665"/>
                  </a:xfrm>
                  <a:prstGeom prst="rect">
                    <a:avLst/>
                  </a:prstGeom>
                  <a:noFill/>
                </p:spPr>
                <p:txBody>
                  <a:bodyPr wrap="square" rtlCol="0" anchor="ctr">
                    <a:spAutoFit/>
                  </a:bodyPr>
                  <a:lstStyle/>
                  <a:p>
                    <a:r>
                      <a:rPr lang="en-US" sz="2400" dirty="0">
                        <a:latin typeface="Gotham" panose="02000604040000020004" pitchFamily="50" charset="0"/>
                      </a:rPr>
                      <a:t>For Clients</a:t>
                    </a:r>
                  </a:p>
                </p:txBody>
              </p:sp>
              <p:sp>
                <p:nvSpPr>
                  <p:cNvPr id="48" name="TextBox 47">
                    <a:extLst>
                      <a:ext uri="{FF2B5EF4-FFF2-40B4-BE49-F238E27FC236}">
                        <a16:creationId xmlns:a16="http://schemas.microsoft.com/office/drawing/2014/main" id="{97C662EB-936E-F157-3D47-6D5FCA62F6E8}"/>
                      </a:ext>
                    </a:extLst>
                  </p:cNvPr>
                  <p:cNvSpPr txBox="1"/>
                  <p:nvPr/>
                </p:nvSpPr>
                <p:spPr>
                  <a:xfrm>
                    <a:off x="1156420" y="3540261"/>
                    <a:ext cx="9058429" cy="830997"/>
                  </a:xfrm>
                  <a:prstGeom prst="rect">
                    <a:avLst/>
                  </a:prstGeom>
                  <a:noFill/>
                </p:spPr>
                <p:txBody>
                  <a:bodyPr wrap="square" rtlCol="0">
                    <a:spAutoFit/>
                  </a:bodyPr>
                  <a:lstStyle/>
                  <a:p>
                    <a:r>
                      <a:rPr lang="en-US" sz="1600" dirty="0">
                        <a:latin typeface="Gotham Medium" panose="02000604030000020004" pitchFamily="50" charset="0"/>
                      </a:rPr>
                      <a:t>Clients can have greater confidence that they are working with individuals who have made a commitment to act in the best interests of the Client and act with integrity and competence. The reporting and enforcement process provides credibility for the public.</a:t>
                    </a:r>
                  </a:p>
                </p:txBody>
              </p:sp>
            </p:grpSp>
            <p:grpSp>
              <p:nvGrpSpPr>
                <p:cNvPr id="42" name="Group 41">
                  <a:extLst>
                    <a:ext uri="{FF2B5EF4-FFF2-40B4-BE49-F238E27FC236}">
                      <a16:creationId xmlns:a16="http://schemas.microsoft.com/office/drawing/2014/main" id="{3C5FF88C-88B8-60F7-E158-97ACC37C4763}"/>
                    </a:ext>
                  </a:extLst>
                </p:cNvPr>
                <p:cNvGrpSpPr/>
                <p:nvPr/>
              </p:nvGrpSpPr>
              <p:grpSpPr>
                <a:xfrm>
                  <a:off x="989060" y="1765375"/>
                  <a:ext cx="1052072" cy="1052072"/>
                  <a:chOff x="2785142" y="1670883"/>
                  <a:chExt cx="1265792" cy="1265792"/>
                </a:xfrm>
              </p:grpSpPr>
              <p:sp>
                <p:nvSpPr>
                  <p:cNvPr id="43" name="Oval 42">
                    <a:extLst>
                      <a:ext uri="{FF2B5EF4-FFF2-40B4-BE49-F238E27FC236}">
                        <a16:creationId xmlns:a16="http://schemas.microsoft.com/office/drawing/2014/main" id="{831A1D9C-DED5-57FE-1EA0-A063F6C78843}"/>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45" name="Oval 44">
                    <a:extLst>
                      <a:ext uri="{FF2B5EF4-FFF2-40B4-BE49-F238E27FC236}">
                        <a16:creationId xmlns:a16="http://schemas.microsoft.com/office/drawing/2014/main" id="{6BAD0729-7B84-A107-7DB3-0C49C89FADD4}"/>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grpSp>
        <p:pic>
          <p:nvPicPr>
            <p:cNvPr id="52" name="Graphic 51">
              <a:extLst>
                <a:ext uri="{FF2B5EF4-FFF2-40B4-BE49-F238E27FC236}">
                  <a16:creationId xmlns:a16="http://schemas.microsoft.com/office/drawing/2014/main" id="{34D11D17-132B-229A-358C-B3DE488F73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3104" y="4424525"/>
              <a:ext cx="476460" cy="476460"/>
            </a:xfrm>
            <a:prstGeom prst="rect">
              <a:avLst/>
            </a:prstGeom>
          </p:spPr>
        </p:pic>
      </p:grpSp>
      <p:grpSp>
        <p:nvGrpSpPr>
          <p:cNvPr id="56" name="Group 55">
            <a:extLst>
              <a:ext uri="{FF2B5EF4-FFF2-40B4-BE49-F238E27FC236}">
                <a16:creationId xmlns:a16="http://schemas.microsoft.com/office/drawing/2014/main" id="{CA80F3F4-4974-95B8-43A8-F7BE055D9960}"/>
              </a:ext>
            </a:extLst>
          </p:cNvPr>
          <p:cNvGrpSpPr/>
          <p:nvPr/>
        </p:nvGrpSpPr>
        <p:grpSpPr>
          <a:xfrm>
            <a:off x="631674" y="1246122"/>
            <a:ext cx="10922563" cy="2170234"/>
            <a:chOff x="631674" y="1246122"/>
            <a:chExt cx="10922563" cy="2170234"/>
          </a:xfrm>
        </p:grpSpPr>
        <p:grpSp>
          <p:nvGrpSpPr>
            <p:cNvPr id="49" name="Group 48">
              <a:extLst>
                <a:ext uri="{FF2B5EF4-FFF2-40B4-BE49-F238E27FC236}">
                  <a16:creationId xmlns:a16="http://schemas.microsoft.com/office/drawing/2014/main" id="{C9193557-D221-2A88-1A73-791FF126B5DA}"/>
                </a:ext>
              </a:extLst>
            </p:cNvPr>
            <p:cNvGrpSpPr/>
            <p:nvPr/>
          </p:nvGrpSpPr>
          <p:grpSpPr>
            <a:xfrm>
              <a:off x="631674" y="1246122"/>
              <a:ext cx="10922563" cy="2170234"/>
              <a:chOff x="631674" y="1246122"/>
              <a:chExt cx="10922563" cy="2170234"/>
            </a:xfrm>
          </p:grpSpPr>
          <p:sp>
            <p:nvSpPr>
              <p:cNvPr id="3" name="Rectangle 2">
                <a:extLst>
                  <a:ext uri="{FF2B5EF4-FFF2-40B4-BE49-F238E27FC236}">
                    <a16:creationId xmlns:a16="http://schemas.microsoft.com/office/drawing/2014/main" id="{31CBB32F-5288-AC47-D604-C0F1DDF4D089}"/>
                  </a:ext>
                </a:extLst>
              </p:cNvPr>
              <p:cNvSpPr/>
              <p:nvPr/>
            </p:nvSpPr>
            <p:spPr>
              <a:xfrm>
                <a:off x="631674" y="1246122"/>
                <a:ext cx="10922563" cy="21702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3D2351A-96E9-2756-CFF5-3CB8231AF67C}"/>
                  </a:ext>
                </a:extLst>
              </p:cNvPr>
              <p:cNvGrpSpPr/>
              <p:nvPr/>
            </p:nvGrpSpPr>
            <p:grpSpPr>
              <a:xfrm>
                <a:off x="955907" y="1364552"/>
                <a:ext cx="10280185" cy="1731414"/>
                <a:chOff x="989060" y="1364552"/>
                <a:chExt cx="10280185" cy="1731414"/>
              </a:xfrm>
            </p:grpSpPr>
            <p:grpSp>
              <p:nvGrpSpPr>
                <p:cNvPr id="19" name="Group 18">
                  <a:extLst>
                    <a:ext uri="{FF2B5EF4-FFF2-40B4-BE49-F238E27FC236}">
                      <a16:creationId xmlns:a16="http://schemas.microsoft.com/office/drawing/2014/main" id="{7AB093D0-556A-3C1A-4D7F-23231683EE46}"/>
                    </a:ext>
                  </a:extLst>
                </p:cNvPr>
                <p:cNvGrpSpPr/>
                <p:nvPr/>
              </p:nvGrpSpPr>
              <p:grpSpPr>
                <a:xfrm>
                  <a:off x="2210816" y="1364552"/>
                  <a:ext cx="9058429" cy="1731414"/>
                  <a:chOff x="1156420" y="3024564"/>
                  <a:chExt cx="9058429" cy="1731414"/>
                </a:xfrm>
              </p:grpSpPr>
              <p:sp>
                <p:nvSpPr>
                  <p:cNvPr id="20" name="TextBox 19">
                    <a:extLst>
                      <a:ext uri="{FF2B5EF4-FFF2-40B4-BE49-F238E27FC236}">
                        <a16:creationId xmlns:a16="http://schemas.microsoft.com/office/drawing/2014/main" id="{31EA058C-D6EC-3E91-7F56-093903EBE852}"/>
                      </a:ext>
                    </a:extLst>
                  </p:cNvPr>
                  <p:cNvSpPr txBox="1"/>
                  <p:nvPr/>
                </p:nvSpPr>
                <p:spPr>
                  <a:xfrm>
                    <a:off x="1156420" y="3024564"/>
                    <a:ext cx="8537702" cy="584775"/>
                  </a:xfrm>
                  <a:prstGeom prst="rect">
                    <a:avLst/>
                  </a:prstGeom>
                  <a:noFill/>
                </p:spPr>
                <p:txBody>
                  <a:bodyPr wrap="square" rtlCol="0" anchor="ctr">
                    <a:spAutoFit/>
                  </a:bodyPr>
                  <a:lstStyle/>
                  <a:p>
                    <a:r>
                      <a:rPr lang="en-US" sz="2400" dirty="0">
                        <a:solidFill>
                          <a:srgbClr val="FFCE34"/>
                        </a:solidFill>
                        <a:latin typeface="Gotham" panose="02000604040000020004" pitchFamily="50" charset="0"/>
                      </a:rPr>
                      <a:t>For the value of the CFP</a:t>
                    </a:r>
                    <a:r>
                      <a:rPr lang="en-US" sz="3200" dirty="0">
                        <a:solidFill>
                          <a:srgbClr val="FFCE34"/>
                        </a:solidFill>
                        <a:latin typeface="Gotham Light" pitchFamily="50" charset="0"/>
                      </a:rPr>
                      <a:t>®</a:t>
                    </a:r>
                    <a:r>
                      <a:rPr lang="en-US" sz="2400" dirty="0">
                        <a:solidFill>
                          <a:srgbClr val="FFCE34"/>
                        </a:solidFill>
                        <a:latin typeface="Gotham" panose="02000604040000020004" pitchFamily="50" charset="0"/>
                      </a:rPr>
                      <a:t> certification</a:t>
                    </a:r>
                  </a:p>
                </p:txBody>
              </p:sp>
              <p:sp>
                <p:nvSpPr>
                  <p:cNvPr id="21" name="TextBox 20">
                    <a:extLst>
                      <a:ext uri="{FF2B5EF4-FFF2-40B4-BE49-F238E27FC236}">
                        <a16:creationId xmlns:a16="http://schemas.microsoft.com/office/drawing/2014/main" id="{BB90C0AC-9AD4-D19C-0F60-00DF89321489}"/>
                      </a:ext>
                    </a:extLst>
                  </p:cNvPr>
                  <p:cNvSpPr txBox="1"/>
                  <p:nvPr/>
                </p:nvSpPr>
                <p:spPr>
                  <a:xfrm>
                    <a:off x="1156420" y="3540261"/>
                    <a:ext cx="9058429" cy="1215717"/>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The Duty to Report and the Duty to Cooperate are key elements of an enforcement program that seeks to detect potential misconduct.  </a:t>
                    </a:r>
                  </a:p>
                  <a:p>
                    <a:endParaRPr lang="en-US" sz="900" dirty="0">
                      <a:solidFill>
                        <a:schemeClr val="bg1"/>
                      </a:solidFill>
                      <a:latin typeface="Gotham Medium" panose="02000604030000020004" pitchFamily="50" charset="0"/>
                    </a:endParaRPr>
                  </a:p>
                  <a:p>
                    <a:r>
                      <a:rPr lang="en-US" sz="1600" dirty="0">
                        <a:solidFill>
                          <a:schemeClr val="bg1"/>
                        </a:solidFill>
                        <a:latin typeface="Gotham Medium" panose="02000604030000020004" pitchFamily="50" charset="0"/>
                      </a:rPr>
                      <a:t>A significant component of the value of CFP® certification is derived from the fact that CFP Board enforces the </a:t>
                    </a:r>
                    <a:r>
                      <a:rPr lang="en-US" sz="1600" i="1" dirty="0">
                        <a:solidFill>
                          <a:schemeClr val="bg1"/>
                        </a:solidFill>
                        <a:latin typeface="Gotham Medium" panose="02000604030000020004" pitchFamily="50" charset="0"/>
                      </a:rPr>
                      <a:t>Code and Standards.  </a:t>
                    </a:r>
                  </a:p>
                </p:txBody>
              </p:sp>
            </p:grpSp>
            <p:grpSp>
              <p:nvGrpSpPr>
                <p:cNvPr id="22" name="Group 21">
                  <a:extLst>
                    <a:ext uri="{FF2B5EF4-FFF2-40B4-BE49-F238E27FC236}">
                      <a16:creationId xmlns:a16="http://schemas.microsoft.com/office/drawing/2014/main" id="{E744D8FB-1D43-0E8D-15C7-DB5DCED69220}"/>
                    </a:ext>
                  </a:extLst>
                </p:cNvPr>
                <p:cNvGrpSpPr/>
                <p:nvPr/>
              </p:nvGrpSpPr>
              <p:grpSpPr>
                <a:xfrm>
                  <a:off x="989060" y="1765375"/>
                  <a:ext cx="1052072" cy="1052072"/>
                  <a:chOff x="2785142" y="1670883"/>
                  <a:chExt cx="1265792" cy="1265792"/>
                </a:xfrm>
              </p:grpSpPr>
              <p:sp>
                <p:nvSpPr>
                  <p:cNvPr id="24" name="Oval 23">
                    <a:extLst>
                      <a:ext uri="{FF2B5EF4-FFF2-40B4-BE49-F238E27FC236}">
                        <a16:creationId xmlns:a16="http://schemas.microsoft.com/office/drawing/2014/main" id="{A355A030-A1B7-16C6-AF5E-E1FDE8799713}"/>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430290D2-E676-2CF2-038D-CB51070C352F}"/>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pic>
          <p:nvPicPr>
            <p:cNvPr id="54" name="Graphic 53">
              <a:extLst>
                <a:ext uri="{FF2B5EF4-FFF2-40B4-BE49-F238E27FC236}">
                  <a16:creationId xmlns:a16="http://schemas.microsoft.com/office/drawing/2014/main" id="{F28B8C27-FA9C-2E81-BF42-0DDA3D4923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1878" y="2101991"/>
              <a:ext cx="395025" cy="395025"/>
            </a:xfrm>
            <a:prstGeom prst="rect">
              <a:avLst/>
            </a:prstGeom>
          </p:spPr>
        </p:pic>
      </p:grpSp>
    </p:spTree>
    <p:extLst>
      <p:ext uri="{BB962C8B-B14F-4D97-AF65-F5344CB8AC3E}">
        <p14:creationId xmlns:p14="http://schemas.microsoft.com/office/powerpoint/2010/main" val="133170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A06A0B13-DADD-2225-EDD4-7A6361977CB1}"/>
              </a:ext>
            </a:extLst>
          </p:cNvPr>
          <p:cNvGrpSpPr/>
          <p:nvPr/>
        </p:nvGrpSpPr>
        <p:grpSpPr>
          <a:xfrm>
            <a:off x="631674" y="1246122"/>
            <a:ext cx="10922563" cy="2170234"/>
            <a:chOff x="631674" y="1246122"/>
            <a:chExt cx="10922563" cy="2170234"/>
          </a:xfrm>
        </p:grpSpPr>
        <p:grpSp>
          <p:nvGrpSpPr>
            <p:cNvPr id="49" name="Group 48">
              <a:extLst>
                <a:ext uri="{FF2B5EF4-FFF2-40B4-BE49-F238E27FC236}">
                  <a16:creationId xmlns:a16="http://schemas.microsoft.com/office/drawing/2014/main" id="{C9193557-D221-2A88-1A73-791FF126B5DA}"/>
                </a:ext>
              </a:extLst>
            </p:cNvPr>
            <p:cNvGrpSpPr/>
            <p:nvPr/>
          </p:nvGrpSpPr>
          <p:grpSpPr>
            <a:xfrm>
              <a:off x="631674" y="1246122"/>
              <a:ext cx="10922563" cy="2170234"/>
              <a:chOff x="631674" y="1246122"/>
              <a:chExt cx="10922563" cy="2170234"/>
            </a:xfrm>
          </p:grpSpPr>
          <p:sp>
            <p:nvSpPr>
              <p:cNvPr id="3" name="Rectangle 2">
                <a:extLst>
                  <a:ext uri="{FF2B5EF4-FFF2-40B4-BE49-F238E27FC236}">
                    <a16:creationId xmlns:a16="http://schemas.microsoft.com/office/drawing/2014/main" id="{31CBB32F-5288-AC47-D604-C0F1DDF4D089}"/>
                  </a:ext>
                </a:extLst>
              </p:cNvPr>
              <p:cNvSpPr/>
              <p:nvPr/>
            </p:nvSpPr>
            <p:spPr>
              <a:xfrm>
                <a:off x="631674" y="1246122"/>
                <a:ext cx="10922563" cy="21702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3D2351A-96E9-2756-CFF5-3CB8231AF67C}"/>
                  </a:ext>
                </a:extLst>
              </p:cNvPr>
              <p:cNvGrpSpPr/>
              <p:nvPr/>
            </p:nvGrpSpPr>
            <p:grpSpPr>
              <a:xfrm>
                <a:off x="955907" y="1476314"/>
                <a:ext cx="10280185" cy="1428271"/>
                <a:chOff x="989060" y="1476314"/>
                <a:chExt cx="10280185" cy="1428271"/>
              </a:xfrm>
            </p:grpSpPr>
            <p:grpSp>
              <p:nvGrpSpPr>
                <p:cNvPr id="19" name="Group 18">
                  <a:extLst>
                    <a:ext uri="{FF2B5EF4-FFF2-40B4-BE49-F238E27FC236}">
                      <a16:creationId xmlns:a16="http://schemas.microsoft.com/office/drawing/2014/main" id="{7AB093D0-556A-3C1A-4D7F-23231683EE46}"/>
                    </a:ext>
                  </a:extLst>
                </p:cNvPr>
                <p:cNvGrpSpPr/>
                <p:nvPr/>
              </p:nvGrpSpPr>
              <p:grpSpPr>
                <a:xfrm>
                  <a:off x="2210816" y="1476314"/>
                  <a:ext cx="9058429" cy="1428271"/>
                  <a:chOff x="1156420" y="3136326"/>
                  <a:chExt cx="9058429" cy="1428271"/>
                </a:xfrm>
              </p:grpSpPr>
              <p:sp>
                <p:nvSpPr>
                  <p:cNvPr id="20" name="TextBox 19">
                    <a:extLst>
                      <a:ext uri="{FF2B5EF4-FFF2-40B4-BE49-F238E27FC236}">
                        <a16:creationId xmlns:a16="http://schemas.microsoft.com/office/drawing/2014/main" id="{31EA058C-D6EC-3E91-7F56-093903EBE852}"/>
                      </a:ext>
                    </a:extLst>
                  </p:cNvPr>
                  <p:cNvSpPr txBox="1"/>
                  <p:nvPr/>
                </p:nvSpPr>
                <p:spPr>
                  <a:xfrm>
                    <a:off x="1156420" y="3136326"/>
                    <a:ext cx="8537702" cy="646331"/>
                  </a:xfrm>
                  <a:prstGeom prst="rect">
                    <a:avLst/>
                  </a:prstGeom>
                  <a:noFill/>
                </p:spPr>
                <p:txBody>
                  <a:bodyPr wrap="square" rtlCol="0" anchor="ctr">
                    <a:spAutoFit/>
                  </a:bodyPr>
                  <a:lstStyle/>
                  <a:p>
                    <a:r>
                      <a:rPr lang="en-US" sz="2400" dirty="0">
                        <a:solidFill>
                          <a:srgbClr val="FFCE34"/>
                        </a:solidFill>
                        <a:latin typeface="Gotham" panose="02000604040000020004" pitchFamily="50" charset="0"/>
                      </a:rPr>
                      <a:t>For individual CFP</a:t>
                    </a:r>
                    <a:r>
                      <a:rPr lang="en-US" sz="3600" dirty="0">
                        <a:solidFill>
                          <a:srgbClr val="FFCE34"/>
                        </a:solidFill>
                        <a:latin typeface="Gotham Medium" panose="02000604030000020004" pitchFamily="50" charset="0"/>
                      </a:rPr>
                      <a:t>®</a:t>
                    </a:r>
                    <a:r>
                      <a:rPr lang="en-US" sz="2400" dirty="0">
                        <a:solidFill>
                          <a:srgbClr val="FFCE34"/>
                        </a:solidFill>
                        <a:latin typeface="Gotham" panose="02000604040000020004" pitchFamily="50" charset="0"/>
                      </a:rPr>
                      <a:t> professionals:</a:t>
                    </a:r>
                  </a:p>
                </p:txBody>
              </p:sp>
              <p:sp>
                <p:nvSpPr>
                  <p:cNvPr id="21" name="TextBox 20">
                    <a:extLst>
                      <a:ext uri="{FF2B5EF4-FFF2-40B4-BE49-F238E27FC236}">
                        <a16:creationId xmlns:a16="http://schemas.microsoft.com/office/drawing/2014/main" id="{BB90C0AC-9AD4-D19C-0F60-00DF89321489}"/>
                      </a:ext>
                    </a:extLst>
                  </p:cNvPr>
                  <p:cNvSpPr txBox="1"/>
                  <p:nvPr/>
                </p:nvSpPr>
                <p:spPr>
                  <a:xfrm>
                    <a:off x="1156420" y="3733600"/>
                    <a:ext cx="9058429" cy="830997"/>
                  </a:xfrm>
                  <a:prstGeom prst="rect">
                    <a:avLst/>
                  </a:prstGeom>
                  <a:noFill/>
                </p:spPr>
                <p:txBody>
                  <a:bodyPr wrap="square" rtlCol="0">
                    <a:spAutoFit/>
                  </a:bodyPr>
                  <a:lstStyle/>
                  <a:p>
                    <a:r>
                      <a:rPr lang="en-US" sz="1600" dirty="0">
                        <a:solidFill>
                          <a:schemeClr val="bg1"/>
                        </a:solidFill>
                        <a:latin typeface="Gotham Medium" panose="02000604030000020004" pitchFamily="50" charset="0"/>
                      </a:rPr>
                      <a:t>A CFP® professional’s failure to report the required information to CFP Board constitutes a violation of the </a:t>
                    </a:r>
                    <a:r>
                      <a:rPr lang="en-US" sz="1600" i="1" dirty="0">
                        <a:solidFill>
                          <a:schemeClr val="bg1"/>
                        </a:solidFill>
                        <a:latin typeface="Gotham Medium" panose="02000604030000020004" pitchFamily="50" charset="0"/>
                      </a:rPr>
                      <a:t>Code and Standards, </a:t>
                    </a:r>
                    <a:r>
                      <a:rPr lang="en-US" sz="1600" dirty="0">
                        <a:solidFill>
                          <a:schemeClr val="bg1"/>
                        </a:solidFill>
                        <a:latin typeface="Gotham Medium" panose="02000604030000020004" pitchFamily="50" charset="0"/>
                      </a:rPr>
                      <a:t>even if the matter that the CFP® professional was required to report does not reveal misconduct. </a:t>
                    </a:r>
                  </a:p>
                </p:txBody>
              </p:sp>
            </p:grpSp>
            <p:grpSp>
              <p:nvGrpSpPr>
                <p:cNvPr id="22" name="Group 21">
                  <a:extLst>
                    <a:ext uri="{FF2B5EF4-FFF2-40B4-BE49-F238E27FC236}">
                      <a16:creationId xmlns:a16="http://schemas.microsoft.com/office/drawing/2014/main" id="{E744D8FB-1D43-0E8D-15C7-DB5DCED69220}"/>
                    </a:ext>
                  </a:extLst>
                </p:cNvPr>
                <p:cNvGrpSpPr/>
                <p:nvPr/>
              </p:nvGrpSpPr>
              <p:grpSpPr>
                <a:xfrm>
                  <a:off x="989060" y="1765375"/>
                  <a:ext cx="1052072" cy="1052072"/>
                  <a:chOff x="2785142" y="1670883"/>
                  <a:chExt cx="1265792" cy="1265792"/>
                </a:xfrm>
              </p:grpSpPr>
              <p:sp>
                <p:nvSpPr>
                  <p:cNvPr id="24" name="Oval 23">
                    <a:extLst>
                      <a:ext uri="{FF2B5EF4-FFF2-40B4-BE49-F238E27FC236}">
                        <a16:creationId xmlns:a16="http://schemas.microsoft.com/office/drawing/2014/main" id="{A355A030-A1B7-16C6-AF5E-E1FDE8799713}"/>
                      </a:ext>
                    </a:extLst>
                  </p:cNvPr>
                  <p:cNvSpPr/>
                  <p:nvPr/>
                </p:nvSpPr>
                <p:spPr>
                  <a:xfrm>
                    <a:off x="2785142" y="1670883"/>
                    <a:ext cx="1265792" cy="1265792"/>
                  </a:xfrm>
                  <a:prstGeom prst="ellipse">
                    <a:avLst/>
                  </a:prstGeom>
                  <a:solidFill>
                    <a:schemeClr val="bg1">
                      <a:alpha val="61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430290D2-E676-2CF2-038D-CB51070C352F}"/>
                      </a:ext>
                    </a:extLst>
                  </p:cNvPr>
                  <p:cNvSpPr/>
                  <p:nvPr/>
                </p:nvSpPr>
                <p:spPr>
                  <a:xfrm>
                    <a:off x="2889570" y="1775311"/>
                    <a:ext cx="1056936" cy="1056936"/>
                  </a:xfrm>
                  <a:prstGeom prst="ellipse">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pic>
          <p:nvPicPr>
            <p:cNvPr id="14" name="Graphic 13">
              <a:extLst>
                <a:ext uri="{FF2B5EF4-FFF2-40B4-BE49-F238E27FC236}">
                  <a16:creationId xmlns:a16="http://schemas.microsoft.com/office/drawing/2014/main" id="{C070F56A-9D4F-CE1C-7D61-C4149A5812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7934" y="2022184"/>
              <a:ext cx="520700" cy="520700"/>
            </a:xfrm>
            <a:prstGeom prst="rect">
              <a:avLst/>
            </a:prstGeom>
          </p:spPr>
        </p:pic>
      </p:grpSp>
    </p:spTree>
    <p:extLst>
      <p:ext uri="{BB962C8B-B14F-4D97-AF65-F5344CB8AC3E}">
        <p14:creationId xmlns:p14="http://schemas.microsoft.com/office/powerpoint/2010/main" val="127541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80C691D-8C11-697B-AA6A-19B1CB8190F5}"/>
              </a:ext>
            </a:extLst>
          </p:cNvPr>
          <p:cNvPicPr>
            <a:picLocks noChangeAspect="1"/>
          </p:cNvPicPr>
          <p:nvPr/>
        </p:nvPicPr>
        <p:blipFill rotWithShape="1">
          <a:blip r:embed="rId3">
            <a:extLst>
              <a:ext uri="{28A0092B-C50C-407E-A947-70E740481C1C}">
                <a14:useLocalDpi xmlns:a14="http://schemas.microsoft.com/office/drawing/2010/main" val="0"/>
              </a:ext>
            </a:extLst>
          </a:blip>
          <a:srcRect l="-700"/>
          <a:stretch/>
        </p:blipFill>
        <p:spPr>
          <a:xfrm flipH="1">
            <a:off x="-16992" y="1377887"/>
            <a:ext cx="6178917" cy="4119278"/>
          </a:xfrm>
          <a:prstGeom prst="rect">
            <a:avLst/>
          </a:prstGeom>
        </p:spPr>
      </p:pic>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Importance of the Duty to Report</a:t>
              </a:r>
              <a:endParaRPr kumimoji="0" lang="en-US" sz="2800" b="0" i="0" u="none" strike="noStrike" kern="1200" cap="none" spc="0" normalizeH="0" baseline="0" noProof="0" dirty="0">
                <a:ln>
                  <a:noFill/>
                </a:ln>
                <a:solidFill>
                  <a:prstClr val="black"/>
                </a:solidFill>
                <a:effectLst/>
                <a:uLnTx/>
                <a:uFillTx/>
                <a:latin typeface="Gotham Light" pitchFamily="50" charset="0"/>
                <a:ea typeface="+mn-ea"/>
                <a:cs typeface="+mn-cs"/>
              </a:endParaRP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a:extLst>
              <a:ext uri="{FF2B5EF4-FFF2-40B4-BE49-F238E27FC236}">
                <a16:creationId xmlns:a16="http://schemas.microsoft.com/office/drawing/2014/main" id="{BAEDA1DA-CAE8-9CA1-18A4-83D1F114D9AB}"/>
              </a:ext>
            </a:extLst>
          </p:cNvPr>
          <p:cNvSpPr/>
          <p:nvPr/>
        </p:nvSpPr>
        <p:spPr>
          <a:xfrm>
            <a:off x="0" y="1377888"/>
            <a:ext cx="12192000" cy="4119277"/>
          </a:xfrm>
          <a:prstGeom prst="rect">
            <a:avLst/>
          </a:prstGeom>
          <a:gradFill>
            <a:gsLst>
              <a:gs pos="0">
                <a:schemeClr val="tx1">
                  <a:alpha val="0"/>
                </a:schemeClr>
              </a:gs>
              <a:gs pos="47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253C33-03C9-8740-EEBB-415753E13301}"/>
              </a:ext>
            </a:extLst>
          </p:cNvPr>
          <p:cNvSpPr txBox="1"/>
          <p:nvPr/>
        </p:nvSpPr>
        <p:spPr>
          <a:xfrm>
            <a:off x="6297266" y="1735943"/>
            <a:ext cx="531082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The Sanction Guideline for violation of the Duty to Report is a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ea typeface="+mn-ea"/>
                <a:cs typeface="+mn-cs"/>
              </a:rPr>
              <a:t>Public Censure </a:t>
            </a:r>
            <a:r>
              <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rPr>
              <a:t>even if the reportable matter would not have ultimately resulted in a sanction.​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Gotham" panose="02000604040000020004" pitchFamily="50" charset="0"/>
              <a:ea typeface="+mn-ea"/>
              <a:cs typeface="+mn-cs"/>
            </a:endParaRPr>
          </a:p>
        </p:txBody>
      </p:sp>
      <p:sp>
        <p:nvSpPr>
          <p:cNvPr id="3" name="TextBox 2">
            <a:extLst>
              <a:ext uri="{FF2B5EF4-FFF2-40B4-BE49-F238E27FC236}">
                <a16:creationId xmlns:a16="http://schemas.microsoft.com/office/drawing/2014/main" id="{E764B4CB-BC53-244B-25F8-6373D94C7458}"/>
              </a:ext>
            </a:extLst>
          </p:cNvPr>
          <p:cNvSpPr txBox="1"/>
          <p:nvPr/>
        </p:nvSpPr>
        <p:spPr>
          <a:xfrm>
            <a:off x="6297266" y="4150370"/>
            <a:ext cx="52587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Gotham Light" pitchFamily="50" charset="0"/>
              </a:rPr>
              <a:t>You must self-report events within </a:t>
            </a:r>
            <a:r>
              <a:rPr kumimoji="0" lang="en-US" sz="2400" b="0" i="0" u="none" strike="noStrike" kern="1200" cap="none" spc="0" normalizeH="0" baseline="0" noProof="0" dirty="0">
                <a:ln>
                  <a:noFill/>
                </a:ln>
                <a:solidFill>
                  <a:srgbClr val="FFCE34"/>
                </a:solidFill>
                <a:effectLst/>
                <a:uLnTx/>
                <a:uFillTx/>
                <a:latin typeface="Gotham" panose="02000604040000020004" pitchFamily="50" charset="0"/>
              </a:rPr>
              <a:t>30 days.</a:t>
            </a:r>
          </a:p>
        </p:txBody>
      </p:sp>
    </p:spTree>
    <p:extLst>
      <p:ext uri="{BB962C8B-B14F-4D97-AF65-F5344CB8AC3E}">
        <p14:creationId xmlns:p14="http://schemas.microsoft.com/office/powerpoint/2010/main" val="186283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55F12C9-FFCE-4D19-80E8-844E0330FA5F}"/>
              </a:ext>
            </a:extLst>
          </p:cNvPr>
          <p:cNvGrpSpPr/>
          <p:nvPr/>
        </p:nvGrpSpPr>
        <p:grpSpPr>
          <a:xfrm>
            <a:off x="598391" y="3692419"/>
            <a:ext cx="9100247" cy="1500723"/>
            <a:chOff x="718311" y="2993340"/>
            <a:chExt cx="9100247" cy="1500723"/>
          </a:xfrm>
        </p:grpSpPr>
        <p:sp>
          <p:nvSpPr>
            <p:cNvPr id="14" name="Rectangle 13">
              <a:extLst>
                <a:ext uri="{FF2B5EF4-FFF2-40B4-BE49-F238E27FC236}">
                  <a16:creationId xmlns:a16="http://schemas.microsoft.com/office/drawing/2014/main" id="{54712D78-0BE6-AF6E-F8FE-D4D2BE507C32}"/>
                </a:ext>
              </a:extLst>
            </p:cNvPr>
            <p:cNvSpPr/>
            <p:nvPr/>
          </p:nvSpPr>
          <p:spPr>
            <a:xfrm>
              <a:off x="718311" y="2993340"/>
              <a:ext cx="9100247" cy="15007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BCF9E65-FFA4-1345-BC41-CB389CA08EB6}"/>
                </a:ext>
              </a:extLst>
            </p:cNvPr>
            <p:cNvSpPr txBox="1"/>
            <p:nvPr/>
          </p:nvSpPr>
          <p:spPr>
            <a:xfrm>
              <a:off x="966686" y="3115735"/>
              <a:ext cx="5735518" cy="107721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E34"/>
                  </a:solidFill>
                  <a:effectLst/>
                  <a:uLnTx/>
                  <a:uFillTx/>
                  <a:latin typeface="Gotham" panose="02000604040000020004" pitchFamily="50" charset="0"/>
                </a:rPr>
                <a:t>A CFP</a:t>
              </a:r>
              <a:r>
                <a:rPr lang="en-US" sz="2800" dirty="0">
                  <a:solidFill>
                    <a:srgbClr val="FFCE34"/>
                  </a:solidFill>
                  <a:latin typeface="Gotham Medium" panose="02000604030000020004" pitchFamily="50" charset="0"/>
                </a:rPr>
                <a:t>®</a:t>
              </a:r>
              <a:r>
                <a:rPr kumimoji="0" lang="en-US" sz="2800" b="0" i="0" u="none" strike="noStrike" kern="1200" cap="none" spc="0" normalizeH="0" baseline="0" noProof="0" dirty="0">
                  <a:ln>
                    <a:noFill/>
                  </a:ln>
                  <a:solidFill>
                    <a:srgbClr val="FFCE34"/>
                  </a:solidFill>
                  <a:effectLst/>
                  <a:uLnTx/>
                  <a:uFillTx/>
                  <a:latin typeface="Gotham Medium" panose="02000604030000020004" pitchFamily="50" charset="0"/>
                </a:rPr>
                <a:t> </a:t>
              </a:r>
              <a:r>
                <a:rPr kumimoji="0" lang="en-US" b="0" i="0" u="none" strike="noStrike" kern="1200" cap="none" spc="0" normalizeH="0" baseline="0" noProof="0" dirty="0">
                  <a:ln>
                    <a:noFill/>
                  </a:ln>
                  <a:solidFill>
                    <a:srgbClr val="FFCE34"/>
                  </a:solidFill>
                  <a:effectLst/>
                  <a:uLnTx/>
                  <a:uFillTx/>
                  <a:latin typeface="Gotham" panose="02000604040000020004" pitchFamily="50" charset="0"/>
                </a:rPr>
                <a:t>professional may seek guidance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CE34"/>
                  </a:solidFill>
                  <a:effectLst/>
                  <a:uLnTx/>
                  <a:uFillTx/>
                  <a:latin typeface="Gotham" panose="02000604040000020004" pitchFamily="50" charset="0"/>
                </a:rPr>
                <a:t>on the Duty to Report by contacting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CE34"/>
                  </a:solidFill>
                  <a:effectLst/>
                  <a:uLnTx/>
                  <a:uFillTx/>
                  <a:latin typeface="Gotham" panose="02000604040000020004" pitchFamily="50" charset="0"/>
                </a:rPr>
                <a:t>compliance@cfpboard.org</a:t>
              </a:r>
              <a:r>
                <a:rPr kumimoji="0" lang="en-US" b="0" i="0" u="none" strike="noStrike" kern="1200" cap="none" spc="0" normalizeH="0" baseline="0" noProof="0" dirty="0">
                  <a:ln>
                    <a:noFill/>
                  </a:ln>
                  <a:solidFill>
                    <a:srgbClr val="FFCE34"/>
                  </a:solidFill>
                  <a:effectLst/>
                  <a:uLnTx/>
                  <a:uFillTx/>
                  <a:latin typeface="Gotham" panose="02000604040000020004" pitchFamily="50" charset="0"/>
                </a:rPr>
                <a:t>.</a:t>
              </a:r>
            </a:p>
          </p:txBody>
        </p:sp>
      </p:gr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descr="CFPBoard_Logo_Black_WhtBg_small.png">
            <a:extLst>
              <a:ext uri="{FF2B5EF4-FFF2-40B4-BE49-F238E27FC236}">
                <a16:creationId xmlns:a16="http://schemas.microsoft.com/office/drawing/2014/main" id="{5F35743E-DFFD-096C-1C19-95D37976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422" y="385624"/>
            <a:ext cx="2120144" cy="479154"/>
          </a:xfrm>
          <a:prstGeom prst="rect">
            <a:avLst/>
          </a:prstGeom>
        </p:spPr>
      </p:pic>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How to Report</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7" name="Group 26">
            <a:extLst>
              <a:ext uri="{FF2B5EF4-FFF2-40B4-BE49-F238E27FC236}">
                <a16:creationId xmlns:a16="http://schemas.microsoft.com/office/drawing/2014/main" id="{FE64B16F-670E-5AC6-357F-82659050683E}"/>
              </a:ext>
            </a:extLst>
          </p:cNvPr>
          <p:cNvGrpSpPr/>
          <p:nvPr/>
        </p:nvGrpSpPr>
        <p:grpSpPr>
          <a:xfrm>
            <a:off x="5383195" y="1542142"/>
            <a:ext cx="6345795" cy="3817623"/>
            <a:chOff x="2360777" y="1093859"/>
            <a:chExt cx="7545382" cy="4539293"/>
          </a:xfrm>
        </p:grpSpPr>
        <p:grpSp>
          <p:nvGrpSpPr>
            <p:cNvPr id="25" name="Group 24">
              <a:extLst>
                <a:ext uri="{FF2B5EF4-FFF2-40B4-BE49-F238E27FC236}">
                  <a16:creationId xmlns:a16="http://schemas.microsoft.com/office/drawing/2014/main" id="{E770CB15-27E2-6499-DDB8-BBD7BE97868E}"/>
                </a:ext>
              </a:extLst>
            </p:cNvPr>
            <p:cNvGrpSpPr/>
            <p:nvPr/>
          </p:nvGrpSpPr>
          <p:grpSpPr>
            <a:xfrm>
              <a:off x="3216925" y="1339089"/>
              <a:ext cx="5816907" cy="3827823"/>
              <a:chOff x="3216925" y="1250953"/>
              <a:chExt cx="5816907" cy="3827823"/>
            </a:xfrm>
          </p:grpSpPr>
          <p:sp>
            <p:nvSpPr>
              <p:cNvPr id="22" name="Rectangle 21">
                <a:extLst>
                  <a:ext uri="{FF2B5EF4-FFF2-40B4-BE49-F238E27FC236}">
                    <a16:creationId xmlns:a16="http://schemas.microsoft.com/office/drawing/2014/main" id="{4EF56E19-0539-5BE4-82D3-98C19071AB4A}"/>
                  </a:ext>
                </a:extLst>
              </p:cNvPr>
              <p:cNvSpPr/>
              <p:nvPr/>
            </p:nvSpPr>
            <p:spPr>
              <a:xfrm>
                <a:off x="3216925" y="1277957"/>
                <a:ext cx="5816906" cy="3800819"/>
              </a:xfrm>
              <a:prstGeom prst="rect">
                <a:avLst/>
              </a:prstGeom>
              <a:solidFill>
                <a:srgbClr val="EDED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5275454-206E-D634-56BD-EFB9B6887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926" y="1250953"/>
                <a:ext cx="5816906" cy="3596469"/>
              </a:xfrm>
              <a:prstGeom prst="rect">
                <a:avLst/>
              </a:prstGeom>
            </p:spPr>
          </p:pic>
        </p:grpSp>
        <p:pic>
          <p:nvPicPr>
            <p:cNvPr id="17" name="Picture 16">
              <a:extLst>
                <a:ext uri="{FF2B5EF4-FFF2-40B4-BE49-F238E27FC236}">
                  <a16:creationId xmlns:a16="http://schemas.microsoft.com/office/drawing/2014/main" id="{772301FF-25B8-5D35-A907-C075EBE32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777" y="1093859"/>
              <a:ext cx="7545382" cy="4539293"/>
            </a:xfrm>
            <a:prstGeom prst="rect">
              <a:avLst/>
            </a:prstGeom>
          </p:spPr>
        </p:pic>
        <p:sp>
          <p:nvSpPr>
            <p:cNvPr id="26" name="Oval 25">
              <a:extLst>
                <a:ext uri="{FF2B5EF4-FFF2-40B4-BE49-F238E27FC236}">
                  <a16:creationId xmlns:a16="http://schemas.microsoft.com/office/drawing/2014/main" id="{45026C64-367E-FE5C-02A0-D10F7C89AE8D}"/>
                </a:ext>
              </a:extLst>
            </p:cNvPr>
            <p:cNvSpPr/>
            <p:nvPr/>
          </p:nvSpPr>
          <p:spPr>
            <a:xfrm>
              <a:off x="3427445" y="3215951"/>
              <a:ext cx="995265" cy="329681"/>
            </a:xfrm>
            <a:prstGeom prst="ellipse">
              <a:avLst/>
            </a:prstGeom>
            <a:noFill/>
            <a:ln w="28575">
              <a:solidFill>
                <a:srgbClr val="FFCE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D0D7C88-2901-68C9-E95C-1CB6FFF7BB56}"/>
              </a:ext>
            </a:extLst>
          </p:cNvPr>
          <p:cNvSpPr txBox="1"/>
          <p:nvPr/>
        </p:nvSpPr>
        <p:spPr>
          <a:xfrm>
            <a:off x="743439" y="1328611"/>
            <a:ext cx="521646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Once a CFP® professional has accessed their account to make a report, they will navigate to the tab that is titled Ethics Reporting.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Gotham Medium" panose="02000604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Medium" panose="02000604030000020004" pitchFamily="50" charset="0"/>
              </a:rPr>
              <a:t>This tab is accessible through the dashboard shown here. Once a CFP® professional submits a report, the information is stored permanently within that user’s account. </a:t>
            </a:r>
          </a:p>
        </p:txBody>
      </p:sp>
    </p:spTree>
    <p:extLst>
      <p:ext uri="{BB962C8B-B14F-4D97-AF65-F5344CB8AC3E}">
        <p14:creationId xmlns:p14="http://schemas.microsoft.com/office/powerpoint/2010/main" val="83615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53D565E-6EAA-34D0-DF99-B298300A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01331" y="0"/>
            <a:ext cx="9190667" cy="6091854"/>
          </a:xfrm>
          <a:prstGeom prst="rect">
            <a:avLst/>
          </a:prstGeom>
        </p:spPr>
      </p:pic>
      <p:sp>
        <p:nvSpPr>
          <p:cNvPr id="55" name="Rectangle 54">
            <a:extLst>
              <a:ext uri="{FF2B5EF4-FFF2-40B4-BE49-F238E27FC236}">
                <a16:creationId xmlns:a16="http://schemas.microsoft.com/office/drawing/2014/main" id="{DF3A9006-B319-41E3-88AA-80097FEBCFDD}"/>
              </a:ext>
            </a:extLst>
          </p:cNvPr>
          <p:cNvSpPr/>
          <p:nvPr/>
        </p:nvSpPr>
        <p:spPr>
          <a:xfrm>
            <a:off x="1974394" y="-2480"/>
            <a:ext cx="8939670" cy="6472376"/>
          </a:xfrm>
          <a:prstGeom prst="rect">
            <a:avLst/>
          </a:prstGeom>
          <a:gradFill>
            <a:gsLst>
              <a:gs pos="30000">
                <a:schemeClr val="bg1"/>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3C0BEBF-A4CB-9560-3136-35656E1F27F2}"/>
              </a:ext>
            </a:extLst>
          </p:cNvPr>
          <p:cNvSpPr/>
          <p:nvPr/>
        </p:nvSpPr>
        <p:spPr>
          <a:xfrm>
            <a:off x="0" y="6091854"/>
            <a:ext cx="12237908" cy="78113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A979C22-0328-7432-C684-F01749A93E0F}"/>
              </a:ext>
            </a:extLst>
          </p:cNvPr>
          <p:cNvSpPr>
            <a:spLocks noGrp="1"/>
          </p:cNvSpPr>
          <p:nvPr>
            <p:ph type="sldNum" sz="quarter" idx="12"/>
          </p:nvPr>
        </p:nvSpPr>
        <p:spPr>
          <a:xfrm>
            <a:off x="389407" y="6255943"/>
            <a:ext cx="678083" cy="365125"/>
          </a:xfrm>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739DA-DD54-4D24-BB0C-0E2297E30F9C}" type="slidenum">
              <a:rPr kumimoji="0" lang="en-PK" sz="1000" b="0" i="0" u="none" strike="noStrike" kern="1200" cap="none" spc="0" normalizeH="0" baseline="0" noProof="0" smtClean="0">
                <a:ln>
                  <a:noFill/>
                </a:ln>
                <a:solidFill>
                  <a:prstClr val="black"/>
                </a:solidFill>
                <a:effectLst/>
                <a:uLnTx/>
                <a:uFillTx/>
                <a:latin typeface="Gotham Light" pitchFamily="50" charset="0"/>
                <a:ea typeface="+mn-ea"/>
                <a:cs typeface="Poppins" panose="000005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PK" sz="1000" b="0" i="0" u="none" strike="noStrike" kern="1200" cap="none" spc="0" normalizeH="0" baseline="0" noProof="0" dirty="0">
              <a:ln>
                <a:noFill/>
              </a:ln>
              <a:solidFill>
                <a:prstClr val="black"/>
              </a:solidFill>
              <a:effectLst/>
              <a:uLnTx/>
              <a:uFillTx/>
              <a:latin typeface="Gotham Light" pitchFamily="50" charset="0"/>
              <a:ea typeface="+mn-ea"/>
              <a:cs typeface="Poppins" panose="00000500000000000000" pitchFamily="2" charset="0"/>
            </a:endParaRPr>
          </a:p>
        </p:txBody>
      </p:sp>
      <p:grpSp>
        <p:nvGrpSpPr>
          <p:cNvPr id="6" name="Group 5">
            <a:extLst>
              <a:ext uri="{FF2B5EF4-FFF2-40B4-BE49-F238E27FC236}">
                <a16:creationId xmlns:a16="http://schemas.microsoft.com/office/drawing/2014/main" id="{138AF8FF-5133-0161-38F6-595B4ADEFEBC}"/>
              </a:ext>
            </a:extLst>
          </p:cNvPr>
          <p:cNvGrpSpPr/>
          <p:nvPr/>
        </p:nvGrpSpPr>
        <p:grpSpPr>
          <a:xfrm>
            <a:off x="912569" y="6320935"/>
            <a:ext cx="5827462" cy="246221"/>
            <a:chOff x="788582" y="6342646"/>
            <a:chExt cx="5827462" cy="246221"/>
          </a:xfrm>
        </p:grpSpPr>
        <p:sp>
          <p:nvSpPr>
            <p:cNvPr id="7" name="TextBox 6">
              <a:extLst>
                <a:ext uri="{FF2B5EF4-FFF2-40B4-BE49-F238E27FC236}">
                  <a16:creationId xmlns:a16="http://schemas.microsoft.com/office/drawing/2014/main" id="{7E23B6DE-9F1B-F1A1-AE35-6D73410D4479}"/>
                </a:ext>
              </a:extLst>
            </p:cNvPr>
            <p:cNvSpPr txBox="1"/>
            <p:nvPr/>
          </p:nvSpPr>
          <p:spPr>
            <a:xfrm>
              <a:off x="794049" y="6342646"/>
              <a:ext cx="582199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ETHICS CE: A Practical Application of CFP Board’s </a:t>
              </a:r>
              <a:r>
                <a:rPr lang="en-US" sz="1000" i="1" kern="0" dirty="0">
                  <a:latin typeface="Gotham Light" pitchFamily="50" charset="0"/>
                  <a:ea typeface="Roboto" panose="02000000000000000000" pitchFamily="2" charset="0"/>
                  <a:cs typeface="Poppins" panose="00000500000000000000" pitchFamily="2" charset="0"/>
                </a:rPr>
                <a:t>C</a:t>
              </a:r>
              <a:r>
                <a:rPr kumimoji="0" lang="en-US" sz="1000" b="0" i="1" u="none" strike="noStrike" kern="0" cap="none" spc="0" normalizeH="0" baseline="0" noProof="0" dirty="0">
                  <a:ln>
                    <a:noFill/>
                  </a:ln>
                  <a:effectLst/>
                  <a:uLnTx/>
                  <a:uFillTx/>
                  <a:latin typeface="Gotham Light" pitchFamily="50" charset="0"/>
                  <a:ea typeface="Roboto" panose="02000000000000000000" pitchFamily="2" charset="0"/>
                  <a:cs typeface="Poppins" panose="00000500000000000000" pitchFamily="2" charset="0"/>
                </a:rPr>
                <a:t>ode and Standards</a:t>
              </a:r>
            </a:p>
          </p:txBody>
        </p:sp>
        <p:cxnSp>
          <p:nvCxnSpPr>
            <p:cNvPr id="8" name="Straight Connector 7">
              <a:extLst>
                <a:ext uri="{FF2B5EF4-FFF2-40B4-BE49-F238E27FC236}">
                  <a16:creationId xmlns:a16="http://schemas.microsoft.com/office/drawing/2014/main" id="{11B7F501-4CAA-6106-7B4B-D506A0DC18BE}"/>
                </a:ext>
              </a:extLst>
            </p:cNvPr>
            <p:cNvCxnSpPr>
              <a:cxnSpLocks/>
            </p:cNvCxnSpPr>
            <p:nvPr/>
          </p:nvCxnSpPr>
          <p:spPr>
            <a:xfrm>
              <a:off x="788582" y="6359698"/>
              <a:ext cx="0" cy="1901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4033B0A-E6BC-AB0B-53EA-62CB4CBE9FF9}"/>
              </a:ext>
            </a:extLst>
          </p:cNvPr>
          <p:cNvGrpSpPr/>
          <p:nvPr/>
        </p:nvGrpSpPr>
        <p:grpSpPr>
          <a:xfrm>
            <a:off x="517908" y="330898"/>
            <a:ext cx="8038185" cy="641145"/>
            <a:chOff x="517908" y="395066"/>
            <a:chExt cx="8038185" cy="641145"/>
          </a:xfrm>
        </p:grpSpPr>
        <p:sp>
          <p:nvSpPr>
            <p:cNvPr id="10" name="TextBox 9">
              <a:extLst>
                <a:ext uri="{FF2B5EF4-FFF2-40B4-BE49-F238E27FC236}">
                  <a16:creationId xmlns:a16="http://schemas.microsoft.com/office/drawing/2014/main" id="{01DA734D-F02B-A5A5-55D5-225F731AC7F5}"/>
                </a:ext>
              </a:extLst>
            </p:cNvPr>
            <p:cNvSpPr txBox="1"/>
            <p:nvPr/>
          </p:nvSpPr>
          <p:spPr>
            <a:xfrm>
              <a:off x="741835" y="512991"/>
              <a:ext cx="78142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panose="02000604040000020004" pitchFamily="50" charset="0"/>
                  <a:ea typeface="+mn-ea"/>
                  <a:cs typeface="+mn-cs"/>
                </a:rPr>
                <a:t>Reporting – General Categories</a:t>
              </a:r>
            </a:p>
          </p:txBody>
        </p:sp>
        <p:grpSp>
          <p:nvGrpSpPr>
            <p:cNvPr id="13" name="Group 12">
              <a:extLst>
                <a:ext uri="{FF2B5EF4-FFF2-40B4-BE49-F238E27FC236}">
                  <a16:creationId xmlns:a16="http://schemas.microsoft.com/office/drawing/2014/main" id="{65B5D105-24EE-A421-0649-C1CA1683B1DE}"/>
                </a:ext>
              </a:extLst>
            </p:cNvPr>
            <p:cNvGrpSpPr/>
            <p:nvPr/>
          </p:nvGrpSpPr>
          <p:grpSpPr>
            <a:xfrm>
              <a:off x="517908" y="395066"/>
              <a:ext cx="479157" cy="479155"/>
              <a:chOff x="668212" y="3077308"/>
              <a:chExt cx="2732655" cy="2732644"/>
            </a:xfrm>
          </p:grpSpPr>
          <p:sp>
            <p:nvSpPr>
              <p:cNvPr id="11" name="Rectangle 10">
                <a:extLst>
                  <a:ext uri="{FF2B5EF4-FFF2-40B4-BE49-F238E27FC236}">
                    <a16:creationId xmlns:a16="http://schemas.microsoft.com/office/drawing/2014/main" id="{2F63B444-81D7-B6C3-E1F8-CFAD37AA02E3}"/>
                  </a:ext>
                </a:extLst>
              </p:cNvPr>
              <p:cNvSpPr/>
              <p:nvPr/>
            </p:nvSpPr>
            <p:spPr>
              <a:xfrm>
                <a:off x="668212" y="3077308"/>
                <a:ext cx="715464" cy="2732644"/>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30BEFB-569F-D854-4CF0-1124E032A8AE}"/>
                  </a:ext>
                </a:extLst>
              </p:cNvPr>
              <p:cNvSpPr/>
              <p:nvPr/>
            </p:nvSpPr>
            <p:spPr>
              <a:xfrm rot="16200000">
                <a:off x="1711791" y="2033740"/>
                <a:ext cx="645505" cy="2732646"/>
              </a:xfrm>
              <a:prstGeom prst="rect">
                <a:avLst/>
              </a:prstGeom>
              <a:solidFill>
                <a:srgbClr val="FFC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 name="Group 1">
            <a:extLst>
              <a:ext uri="{FF2B5EF4-FFF2-40B4-BE49-F238E27FC236}">
                <a16:creationId xmlns:a16="http://schemas.microsoft.com/office/drawing/2014/main" id="{6EF7D4B8-2960-F4E6-D6D4-351C6D038FA4}"/>
              </a:ext>
            </a:extLst>
          </p:cNvPr>
          <p:cNvGrpSpPr/>
          <p:nvPr/>
        </p:nvGrpSpPr>
        <p:grpSpPr>
          <a:xfrm>
            <a:off x="813759" y="1254209"/>
            <a:ext cx="5268173" cy="338554"/>
            <a:chOff x="6909842" y="3633912"/>
            <a:chExt cx="5268173" cy="338554"/>
          </a:xfrm>
        </p:grpSpPr>
        <p:sp>
          <p:nvSpPr>
            <p:cNvPr id="3" name="TextBox 2">
              <a:extLst>
                <a:ext uri="{FF2B5EF4-FFF2-40B4-BE49-F238E27FC236}">
                  <a16:creationId xmlns:a16="http://schemas.microsoft.com/office/drawing/2014/main" id="{A893B73F-1272-4135-BB28-038E99ABE10E}"/>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Regulatory or SRO Investigations or actions</a:t>
              </a:r>
            </a:p>
          </p:txBody>
        </p:sp>
        <p:grpSp>
          <p:nvGrpSpPr>
            <p:cNvPr id="14" name="Group 13">
              <a:extLst>
                <a:ext uri="{FF2B5EF4-FFF2-40B4-BE49-F238E27FC236}">
                  <a16:creationId xmlns:a16="http://schemas.microsoft.com/office/drawing/2014/main" id="{53C49FEC-1C57-E36D-8591-713A39E26BEE}"/>
                </a:ext>
              </a:extLst>
            </p:cNvPr>
            <p:cNvGrpSpPr/>
            <p:nvPr/>
          </p:nvGrpSpPr>
          <p:grpSpPr>
            <a:xfrm>
              <a:off x="6909842" y="3678130"/>
              <a:ext cx="250117" cy="250117"/>
              <a:chOff x="1181047" y="3749416"/>
              <a:chExt cx="230102" cy="230102"/>
            </a:xfrm>
            <a:solidFill>
              <a:srgbClr val="FFCE34"/>
            </a:solidFill>
          </p:grpSpPr>
          <p:sp>
            <p:nvSpPr>
              <p:cNvPr id="15" name="Freeform: Shape 14">
                <a:extLst>
                  <a:ext uri="{FF2B5EF4-FFF2-40B4-BE49-F238E27FC236}">
                    <a16:creationId xmlns:a16="http://schemas.microsoft.com/office/drawing/2014/main" id="{DA80E4DA-C27B-D1BC-F3BB-33B9B631C90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7C2C270-FBF5-59BD-7F51-2098470BBE1C}"/>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674886D4-FF23-7D67-FC19-12D24DAA7CA9}"/>
              </a:ext>
            </a:extLst>
          </p:cNvPr>
          <p:cNvGrpSpPr/>
          <p:nvPr/>
        </p:nvGrpSpPr>
        <p:grpSpPr>
          <a:xfrm>
            <a:off x="813759" y="1743456"/>
            <a:ext cx="5268173" cy="338554"/>
            <a:chOff x="6909842" y="3633912"/>
            <a:chExt cx="5268173" cy="338554"/>
          </a:xfrm>
        </p:grpSpPr>
        <p:sp>
          <p:nvSpPr>
            <p:cNvPr id="19" name="TextBox 18">
              <a:extLst>
                <a:ext uri="{FF2B5EF4-FFF2-40B4-BE49-F238E27FC236}">
                  <a16:creationId xmlns:a16="http://schemas.microsoft.com/office/drawing/2014/main" id="{0582CA4E-F654-A624-1D0D-80C6A1788158}"/>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License suspension or revocation</a:t>
              </a:r>
            </a:p>
          </p:txBody>
        </p:sp>
        <p:grpSp>
          <p:nvGrpSpPr>
            <p:cNvPr id="20" name="Group 19">
              <a:extLst>
                <a:ext uri="{FF2B5EF4-FFF2-40B4-BE49-F238E27FC236}">
                  <a16:creationId xmlns:a16="http://schemas.microsoft.com/office/drawing/2014/main" id="{F6342B0E-871F-F238-821A-1CFA99E97013}"/>
                </a:ext>
              </a:extLst>
            </p:cNvPr>
            <p:cNvGrpSpPr/>
            <p:nvPr/>
          </p:nvGrpSpPr>
          <p:grpSpPr>
            <a:xfrm>
              <a:off x="6909842" y="3678130"/>
              <a:ext cx="250117" cy="250117"/>
              <a:chOff x="1181047" y="3749416"/>
              <a:chExt cx="230102" cy="230102"/>
            </a:xfrm>
            <a:solidFill>
              <a:srgbClr val="FFCE34"/>
            </a:solidFill>
          </p:grpSpPr>
          <p:sp>
            <p:nvSpPr>
              <p:cNvPr id="21" name="Freeform: Shape 20">
                <a:extLst>
                  <a:ext uri="{FF2B5EF4-FFF2-40B4-BE49-F238E27FC236}">
                    <a16:creationId xmlns:a16="http://schemas.microsoft.com/office/drawing/2014/main" id="{FCF9C6D0-DFEB-F722-5548-8AC843732D88}"/>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468485B-59EB-EEE5-6528-104A1A2F1ED3}"/>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12EB4256-84E9-5F15-3380-A8AD0E61DD29}"/>
              </a:ext>
            </a:extLst>
          </p:cNvPr>
          <p:cNvGrpSpPr/>
          <p:nvPr/>
        </p:nvGrpSpPr>
        <p:grpSpPr>
          <a:xfrm>
            <a:off x="813759" y="2232703"/>
            <a:ext cx="5268173" cy="338554"/>
            <a:chOff x="6909842" y="3633912"/>
            <a:chExt cx="5268173" cy="338554"/>
          </a:xfrm>
        </p:grpSpPr>
        <p:sp>
          <p:nvSpPr>
            <p:cNvPr id="29" name="TextBox 28">
              <a:extLst>
                <a:ext uri="{FF2B5EF4-FFF2-40B4-BE49-F238E27FC236}">
                  <a16:creationId xmlns:a16="http://schemas.microsoft.com/office/drawing/2014/main" id="{077680AC-34BF-3F09-70DC-091EDB3A2FF9}"/>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Felonies and certain misdemeanors</a:t>
              </a:r>
            </a:p>
          </p:txBody>
        </p:sp>
        <p:grpSp>
          <p:nvGrpSpPr>
            <p:cNvPr id="30" name="Group 29">
              <a:extLst>
                <a:ext uri="{FF2B5EF4-FFF2-40B4-BE49-F238E27FC236}">
                  <a16:creationId xmlns:a16="http://schemas.microsoft.com/office/drawing/2014/main" id="{F477B429-B642-1323-ED51-1D021FF5D3F8}"/>
                </a:ext>
              </a:extLst>
            </p:cNvPr>
            <p:cNvGrpSpPr/>
            <p:nvPr/>
          </p:nvGrpSpPr>
          <p:grpSpPr>
            <a:xfrm>
              <a:off x="6909842" y="3678130"/>
              <a:ext cx="250117" cy="250117"/>
              <a:chOff x="1181047" y="3749416"/>
              <a:chExt cx="230102" cy="230102"/>
            </a:xfrm>
            <a:solidFill>
              <a:srgbClr val="FFCE34"/>
            </a:solidFill>
          </p:grpSpPr>
          <p:sp>
            <p:nvSpPr>
              <p:cNvPr id="31" name="Freeform: Shape 30">
                <a:extLst>
                  <a:ext uri="{FF2B5EF4-FFF2-40B4-BE49-F238E27FC236}">
                    <a16:creationId xmlns:a16="http://schemas.microsoft.com/office/drawing/2014/main" id="{9DDD1411-4452-3FA1-570B-5D9BDF7D5761}"/>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DEB9C70-4250-3AD8-83E5-A525CA100027}"/>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4A2E076D-727C-6434-2DD9-3CA1CAF7A814}"/>
              </a:ext>
            </a:extLst>
          </p:cNvPr>
          <p:cNvGrpSpPr/>
          <p:nvPr/>
        </p:nvGrpSpPr>
        <p:grpSpPr>
          <a:xfrm>
            <a:off x="813759" y="2721950"/>
            <a:ext cx="5268173" cy="338554"/>
            <a:chOff x="6909842" y="3633912"/>
            <a:chExt cx="5268173" cy="338554"/>
          </a:xfrm>
        </p:grpSpPr>
        <p:sp>
          <p:nvSpPr>
            <p:cNvPr id="34" name="TextBox 33">
              <a:extLst>
                <a:ext uri="{FF2B5EF4-FFF2-40B4-BE49-F238E27FC236}">
                  <a16:creationId xmlns:a16="http://schemas.microsoft.com/office/drawing/2014/main" id="{35E926EB-7412-7808-3483-7E87C2664766}"/>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Customer complaints</a:t>
              </a:r>
            </a:p>
          </p:txBody>
        </p:sp>
        <p:grpSp>
          <p:nvGrpSpPr>
            <p:cNvPr id="35" name="Group 34">
              <a:extLst>
                <a:ext uri="{FF2B5EF4-FFF2-40B4-BE49-F238E27FC236}">
                  <a16:creationId xmlns:a16="http://schemas.microsoft.com/office/drawing/2014/main" id="{113704BC-8699-53AF-C690-E7C592E66F03}"/>
                </a:ext>
              </a:extLst>
            </p:cNvPr>
            <p:cNvGrpSpPr/>
            <p:nvPr/>
          </p:nvGrpSpPr>
          <p:grpSpPr>
            <a:xfrm>
              <a:off x="6909842" y="3678130"/>
              <a:ext cx="250117" cy="250117"/>
              <a:chOff x="1181047" y="3749416"/>
              <a:chExt cx="230102" cy="230102"/>
            </a:xfrm>
            <a:solidFill>
              <a:srgbClr val="FFCE34"/>
            </a:solidFill>
          </p:grpSpPr>
          <p:sp>
            <p:nvSpPr>
              <p:cNvPr id="36" name="Freeform: Shape 35">
                <a:extLst>
                  <a:ext uri="{FF2B5EF4-FFF2-40B4-BE49-F238E27FC236}">
                    <a16:creationId xmlns:a16="http://schemas.microsoft.com/office/drawing/2014/main" id="{4603343E-3CE8-9007-7F8C-BB2F3AB536D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E4F06E2-CD84-E05F-92B0-DBF7469F291D}"/>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38" name="Group 37">
            <a:extLst>
              <a:ext uri="{FF2B5EF4-FFF2-40B4-BE49-F238E27FC236}">
                <a16:creationId xmlns:a16="http://schemas.microsoft.com/office/drawing/2014/main" id="{9282F82F-37C1-8386-9C6A-DA5FA6D3DBFE}"/>
              </a:ext>
            </a:extLst>
          </p:cNvPr>
          <p:cNvGrpSpPr/>
          <p:nvPr/>
        </p:nvGrpSpPr>
        <p:grpSpPr>
          <a:xfrm>
            <a:off x="813759" y="3211197"/>
            <a:ext cx="6163815" cy="338554"/>
            <a:chOff x="6909842" y="3633912"/>
            <a:chExt cx="6163815" cy="338554"/>
          </a:xfrm>
        </p:grpSpPr>
        <p:sp>
          <p:nvSpPr>
            <p:cNvPr id="39" name="TextBox 38">
              <a:extLst>
                <a:ext uri="{FF2B5EF4-FFF2-40B4-BE49-F238E27FC236}">
                  <a16:creationId xmlns:a16="http://schemas.microsoft.com/office/drawing/2014/main" id="{29349CA6-2E63-102B-C57D-D2109E4401B8}"/>
                </a:ext>
              </a:extLst>
            </p:cNvPr>
            <p:cNvSpPr txBox="1"/>
            <p:nvPr/>
          </p:nvSpPr>
          <p:spPr>
            <a:xfrm>
              <a:off x="7153738" y="3633912"/>
              <a:ext cx="59199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Termination for regulatory or firm policy violation</a:t>
              </a:r>
            </a:p>
          </p:txBody>
        </p:sp>
        <p:grpSp>
          <p:nvGrpSpPr>
            <p:cNvPr id="40" name="Group 39">
              <a:extLst>
                <a:ext uri="{FF2B5EF4-FFF2-40B4-BE49-F238E27FC236}">
                  <a16:creationId xmlns:a16="http://schemas.microsoft.com/office/drawing/2014/main" id="{559F504C-08A1-5652-CA1B-82B58FEEF8F6}"/>
                </a:ext>
              </a:extLst>
            </p:cNvPr>
            <p:cNvGrpSpPr/>
            <p:nvPr/>
          </p:nvGrpSpPr>
          <p:grpSpPr>
            <a:xfrm>
              <a:off x="6909842" y="3678130"/>
              <a:ext cx="250117" cy="250117"/>
              <a:chOff x="1181047" y="3749416"/>
              <a:chExt cx="230102" cy="230102"/>
            </a:xfrm>
            <a:solidFill>
              <a:srgbClr val="FFCE34"/>
            </a:solidFill>
          </p:grpSpPr>
          <p:sp>
            <p:nvSpPr>
              <p:cNvPr id="41" name="Freeform: Shape 40">
                <a:extLst>
                  <a:ext uri="{FF2B5EF4-FFF2-40B4-BE49-F238E27FC236}">
                    <a16:creationId xmlns:a16="http://schemas.microsoft.com/office/drawing/2014/main" id="{26E57D00-8842-67EF-3110-27287BC6C76B}"/>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6B73815-AE78-52F1-2837-D6460B590E28}"/>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19E0F853-C07C-EF52-F72B-D898E483B280}"/>
              </a:ext>
            </a:extLst>
          </p:cNvPr>
          <p:cNvGrpSpPr/>
          <p:nvPr/>
        </p:nvGrpSpPr>
        <p:grpSpPr>
          <a:xfrm>
            <a:off x="813759" y="3700444"/>
            <a:ext cx="5268173" cy="338554"/>
            <a:chOff x="6909842" y="3633912"/>
            <a:chExt cx="5268173" cy="338554"/>
          </a:xfrm>
        </p:grpSpPr>
        <p:sp>
          <p:nvSpPr>
            <p:cNvPr id="44" name="TextBox 43">
              <a:extLst>
                <a:ext uri="{FF2B5EF4-FFF2-40B4-BE49-F238E27FC236}">
                  <a16:creationId xmlns:a16="http://schemas.microsoft.com/office/drawing/2014/main" id="{E082200B-CB17-454E-D26E-98BE250217CA}"/>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Litigation or arbitration</a:t>
              </a:r>
            </a:p>
          </p:txBody>
        </p:sp>
        <p:grpSp>
          <p:nvGrpSpPr>
            <p:cNvPr id="45" name="Group 44">
              <a:extLst>
                <a:ext uri="{FF2B5EF4-FFF2-40B4-BE49-F238E27FC236}">
                  <a16:creationId xmlns:a16="http://schemas.microsoft.com/office/drawing/2014/main" id="{717CDE08-CC78-BB3B-EE97-61661D90B83E}"/>
                </a:ext>
              </a:extLst>
            </p:cNvPr>
            <p:cNvGrpSpPr/>
            <p:nvPr/>
          </p:nvGrpSpPr>
          <p:grpSpPr>
            <a:xfrm>
              <a:off x="6909842" y="3678130"/>
              <a:ext cx="250117" cy="250117"/>
              <a:chOff x="1181047" y="3749416"/>
              <a:chExt cx="230102" cy="230102"/>
            </a:xfrm>
            <a:solidFill>
              <a:srgbClr val="FFCE34"/>
            </a:solidFill>
          </p:grpSpPr>
          <p:sp>
            <p:nvSpPr>
              <p:cNvPr id="46" name="Freeform: Shape 45">
                <a:extLst>
                  <a:ext uri="{FF2B5EF4-FFF2-40B4-BE49-F238E27FC236}">
                    <a16:creationId xmlns:a16="http://schemas.microsoft.com/office/drawing/2014/main" id="{E1001146-05E2-58BE-DE1B-4BF35A2A1C5C}"/>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7782C9F-5460-C697-ECF7-C499A958FB70}"/>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B80F44E2-B52F-6F11-7E2F-B673B76A5A1A}"/>
              </a:ext>
            </a:extLst>
          </p:cNvPr>
          <p:cNvGrpSpPr/>
          <p:nvPr/>
        </p:nvGrpSpPr>
        <p:grpSpPr>
          <a:xfrm>
            <a:off x="813759" y="4189693"/>
            <a:ext cx="5268173" cy="338554"/>
            <a:chOff x="6909842" y="3633912"/>
            <a:chExt cx="5268173" cy="338554"/>
          </a:xfrm>
        </p:grpSpPr>
        <p:sp>
          <p:nvSpPr>
            <p:cNvPr id="49" name="TextBox 48">
              <a:extLst>
                <a:ext uri="{FF2B5EF4-FFF2-40B4-BE49-F238E27FC236}">
                  <a16:creationId xmlns:a16="http://schemas.microsoft.com/office/drawing/2014/main" id="{514038EA-AF3F-6ABF-CABB-942009D367D7}"/>
                </a:ext>
              </a:extLst>
            </p:cNvPr>
            <p:cNvSpPr txBox="1"/>
            <p:nvPr/>
          </p:nvSpPr>
          <p:spPr>
            <a:xfrm>
              <a:off x="7153739" y="3633912"/>
              <a:ext cx="50242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ook" panose="02000604040000020004" pitchFamily="50" charset="0"/>
                  <a:ea typeface="+mn-ea"/>
                  <a:cs typeface="+mn-cs"/>
                </a:rPr>
                <a:t>Bankruptcies and liens</a:t>
              </a:r>
            </a:p>
          </p:txBody>
        </p:sp>
        <p:grpSp>
          <p:nvGrpSpPr>
            <p:cNvPr id="50" name="Group 49">
              <a:extLst>
                <a:ext uri="{FF2B5EF4-FFF2-40B4-BE49-F238E27FC236}">
                  <a16:creationId xmlns:a16="http://schemas.microsoft.com/office/drawing/2014/main" id="{8575BCD2-F74F-8AE6-FB4B-CAF160B3C621}"/>
                </a:ext>
              </a:extLst>
            </p:cNvPr>
            <p:cNvGrpSpPr/>
            <p:nvPr/>
          </p:nvGrpSpPr>
          <p:grpSpPr>
            <a:xfrm>
              <a:off x="6909842" y="3678130"/>
              <a:ext cx="250117" cy="250117"/>
              <a:chOff x="1181047" y="3749416"/>
              <a:chExt cx="230102" cy="230102"/>
            </a:xfrm>
            <a:solidFill>
              <a:srgbClr val="FFCE34"/>
            </a:solidFill>
          </p:grpSpPr>
          <p:sp>
            <p:nvSpPr>
              <p:cNvPr id="51" name="Freeform: Shape 50">
                <a:extLst>
                  <a:ext uri="{FF2B5EF4-FFF2-40B4-BE49-F238E27FC236}">
                    <a16:creationId xmlns:a16="http://schemas.microsoft.com/office/drawing/2014/main" id="{01A58E55-5162-B992-E78B-FF5DE8881445}"/>
                  </a:ext>
                </a:extLst>
              </p:cNvPr>
              <p:cNvSpPr/>
              <p:nvPr/>
            </p:nvSpPr>
            <p:spPr>
              <a:xfrm>
                <a:off x="1212341" y="3780863"/>
                <a:ext cx="153401" cy="153401"/>
              </a:xfrm>
              <a:custGeom>
                <a:avLst/>
                <a:gdLst>
                  <a:gd name="connsiteX0" fmla="*/ 167514 w 153401"/>
                  <a:gd name="connsiteY0" fmla="*/ 83757 h 153401"/>
                  <a:gd name="connsiteX1" fmla="*/ 83757 w 153401"/>
                  <a:gd name="connsiteY1" fmla="*/ 167514 h 153401"/>
                  <a:gd name="connsiteX2" fmla="*/ 0 w 153401"/>
                  <a:gd name="connsiteY2" fmla="*/ 83757 h 153401"/>
                  <a:gd name="connsiteX3" fmla="*/ 83757 w 153401"/>
                  <a:gd name="connsiteY3" fmla="*/ 0 h 153401"/>
                  <a:gd name="connsiteX4" fmla="*/ 167514 w 153401"/>
                  <a:gd name="connsiteY4" fmla="*/ 83757 h 15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01" h="153401">
                    <a:moveTo>
                      <a:pt x="167514" y="83757"/>
                    </a:moveTo>
                    <a:cubicBezTo>
                      <a:pt x="167514" y="129931"/>
                      <a:pt x="130084" y="167514"/>
                      <a:pt x="83757" y="167514"/>
                    </a:cubicBezTo>
                    <a:cubicBezTo>
                      <a:pt x="37430" y="167514"/>
                      <a:pt x="0" y="130084"/>
                      <a:pt x="0" y="83757"/>
                    </a:cubicBezTo>
                    <a:cubicBezTo>
                      <a:pt x="0" y="37583"/>
                      <a:pt x="37430" y="0"/>
                      <a:pt x="83757" y="0"/>
                    </a:cubicBezTo>
                    <a:cubicBezTo>
                      <a:pt x="130084" y="0"/>
                      <a:pt x="167514" y="37583"/>
                      <a:pt x="167514" y="83757"/>
                    </a:cubicBezTo>
                    <a:close/>
                  </a:path>
                </a:pathLst>
              </a:custGeom>
              <a:grpFill/>
              <a:ln w="1532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721F273-1019-1C4D-D26B-A28CC1EA3C82}"/>
                  </a:ext>
                </a:extLst>
              </p:cNvPr>
              <p:cNvSpPr/>
              <p:nvPr/>
            </p:nvSpPr>
            <p:spPr>
              <a:xfrm>
                <a:off x="1181047" y="3749416"/>
                <a:ext cx="230102" cy="230102"/>
              </a:xfrm>
              <a:custGeom>
                <a:avLst/>
                <a:gdLst>
                  <a:gd name="connsiteX0" fmla="*/ 115204 w 230101"/>
                  <a:gd name="connsiteY0" fmla="*/ 230409 h 230101"/>
                  <a:gd name="connsiteX1" fmla="*/ 0 w 230101"/>
                  <a:gd name="connsiteY1" fmla="*/ 115204 h 230101"/>
                  <a:gd name="connsiteX2" fmla="*/ 115204 w 230101"/>
                  <a:gd name="connsiteY2" fmla="*/ 0 h 230101"/>
                  <a:gd name="connsiteX3" fmla="*/ 230408 w 230101"/>
                  <a:gd name="connsiteY3" fmla="*/ 115204 h 230101"/>
                  <a:gd name="connsiteX4" fmla="*/ 115204 w 230101"/>
                  <a:gd name="connsiteY4" fmla="*/ 230409 h 230101"/>
                  <a:gd name="connsiteX5" fmla="*/ 115204 w 230101"/>
                  <a:gd name="connsiteY5" fmla="*/ 7823 h 230101"/>
                  <a:gd name="connsiteX6" fmla="*/ 7977 w 230101"/>
                  <a:gd name="connsiteY6" fmla="*/ 115051 h 230101"/>
                  <a:gd name="connsiteX7" fmla="*/ 115204 w 230101"/>
                  <a:gd name="connsiteY7" fmla="*/ 222432 h 230101"/>
                  <a:gd name="connsiteX8" fmla="*/ 222585 w 230101"/>
                  <a:gd name="connsiteY8" fmla="*/ 115051 h 230101"/>
                  <a:gd name="connsiteX9" fmla="*/ 115204 w 230101"/>
                  <a:gd name="connsiteY9" fmla="*/ 7823 h 23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101" h="230101">
                    <a:moveTo>
                      <a:pt x="115204" y="230409"/>
                    </a:moveTo>
                    <a:cubicBezTo>
                      <a:pt x="51696" y="230409"/>
                      <a:pt x="0" y="178712"/>
                      <a:pt x="0" y="115204"/>
                    </a:cubicBezTo>
                    <a:cubicBezTo>
                      <a:pt x="0" y="51696"/>
                      <a:pt x="51696" y="0"/>
                      <a:pt x="115204" y="0"/>
                    </a:cubicBezTo>
                    <a:cubicBezTo>
                      <a:pt x="178712" y="0"/>
                      <a:pt x="230408" y="51696"/>
                      <a:pt x="230408" y="115204"/>
                    </a:cubicBezTo>
                    <a:cubicBezTo>
                      <a:pt x="230255" y="178712"/>
                      <a:pt x="178712" y="230409"/>
                      <a:pt x="115204" y="230409"/>
                    </a:cubicBezTo>
                    <a:close/>
                    <a:moveTo>
                      <a:pt x="115204" y="7823"/>
                    </a:moveTo>
                    <a:cubicBezTo>
                      <a:pt x="55991" y="7823"/>
                      <a:pt x="7977" y="55991"/>
                      <a:pt x="7977" y="115051"/>
                    </a:cubicBezTo>
                    <a:cubicBezTo>
                      <a:pt x="7977" y="174264"/>
                      <a:pt x="56145" y="222432"/>
                      <a:pt x="115204" y="222432"/>
                    </a:cubicBezTo>
                    <a:cubicBezTo>
                      <a:pt x="174417" y="222432"/>
                      <a:pt x="222585" y="174264"/>
                      <a:pt x="222585" y="115051"/>
                    </a:cubicBezTo>
                    <a:cubicBezTo>
                      <a:pt x="222432" y="55991"/>
                      <a:pt x="174264" y="7823"/>
                      <a:pt x="115204" y="7823"/>
                    </a:cubicBezTo>
                    <a:close/>
                  </a:path>
                </a:pathLst>
              </a:custGeom>
              <a:solidFill>
                <a:schemeClr val="tx1"/>
              </a:solidFill>
              <a:ln w="15327" cap="flat">
                <a:noFill/>
                <a:prstDash val="solid"/>
                <a:miter/>
              </a:ln>
            </p:spPr>
            <p:txBody>
              <a:bodyPr rtlCol="0" anchor="ctr"/>
              <a:lstStyle/>
              <a:p>
                <a:endParaRPr lang="en-US"/>
              </a:p>
            </p:txBody>
          </p:sp>
        </p:grpSp>
      </p:grpSp>
      <p:pic>
        <p:nvPicPr>
          <p:cNvPr id="17" name="Picture 16">
            <a:extLst>
              <a:ext uri="{FF2B5EF4-FFF2-40B4-BE49-F238E27FC236}">
                <a16:creationId xmlns:a16="http://schemas.microsoft.com/office/drawing/2014/main" id="{3F7692FB-D58C-B31A-DC0A-6B09FC2A7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7" y="412332"/>
            <a:ext cx="2067098" cy="408805"/>
          </a:xfrm>
          <a:prstGeom prst="rect">
            <a:avLst/>
          </a:prstGeom>
        </p:spPr>
      </p:pic>
      <p:sp>
        <p:nvSpPr>
          <p:cNvPr id="9" name="TextBox 8">
            <a:extLst>
              <a:ext uri="{FF2B5EF4-FFF2-40B4-BE49-F238E27FC236}">
                <a16:creationId xmlns:a16="http://schemas.microsoft.com/office/drawing/2014/main" id="{7712FCA0-D5AD-EA8C-30CC-802C7F281138}"/>
              </a:ext>
            </a:extLst>
          </p:cNvPr>
          <p:cNvSpPr txBox="1"/>
          <p:nvPr/>
        </p:nvSpPr>
        <p:spPr>
          <a:xfrm>
            <a:off x="743439" y="4765957"/>
            <a:ext cx="57772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This is an </a:t>
            </a:r>
            <a:r>
              <a:rPr kumimoji="0" lang="en-US" b="0" i="0" u="none" strike="noStrike" kern="1200" cap="none" spc="0" normalizeH="0" baseline="0" noProof="0" dirty="0">
                <a:ln>
                  <a:noFill/>
                </a:ln>
                <a:solidFill>
                  <a:prstClr val="black"/>
                </a:solidFill>
                <a:effectLst/>
                <a:uLnTx/>
                <a:uFillTx/>
                <a:latin typeface="Gotham" panose="02000604040000020004" pitchFamily="50" charset="0"/>
              </a:rPr>
              <a:t>Overview</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 only. Please refer to the </a:t>
            </a:r>
            <a:r>
              <a:rPr kumimoji="0" lang="en-US" b="0" i="1" u="none" strike="noStrike" kern="1200" cap="none" spc="0" normalizeH="0" baseline="0" noProof="0" dirty="0">
                <a:ln>
                  <a:noFill/>
                </a:ln>
                <a:solidFill>
                  <a:prstClr val="black"/>
                </a:solidFill>
                <a:effectLst/>
                <a:uLnTx/>
                <a:uFillTx/>
                <a:latin typeface="Gotham Medium" panose="02000604030000020004" pitchFamily="50" charset="0"/>
              </a:rPr>
              <a:t>Code and Standards </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Article E.3 and the </a:t>
            </a:r>
            <a:r>
              <a:rPr lang="en-US" i="1" dirty="0">
                <a:latin typeface="Gotham Medium" panose="02000604030000020004" pitchFamily="50" charset="0"/>
              </a:rPr>
              <a:t>Duty to Report </a:t>
            </a:r>
            <a:r>
              <a:rPr kumimoji="0" lang="en-US" b="0" i="1" strike="noStrike" kern="1200" cap="none" spc="0" normalizeH="0" baseline="0" noProof="0" dirty="0">
                <a:ln>
                  <a:noFill/>
                </a:ln>
                <a:solidFill>
                  <a:prstClr val="black"/>
                </a:solidFill>
                <a:effectLst/>
                <a:uLnTx/>
                <a:uFillTx/>
                <a:latin typeface="Gotham Medium" panose="02000604030000020004" pitchFamily="50" charset="0"/>
              </a:rPr>
              <a:t>Brochure </a:t>
            </a:r>
            <a:r>
              <a:rPr kumimoji="0" lang="en-US" b="0" i="0" u="none" strike="noStrike" kern="1200" cap="none" spc="0" normalizeH="0" baseline="0" noProof="0" dirty="0">
                <a:ln>
                  <a:noFill/>
                </a:ln>
                <a:solidFill>
                  <a:prstClr val="black"/>
                </a:solidFill>
                <a:effectLst/>
                <a:uLnTx/>
                <a:uFillTx/>
                <a:latin typeface="Gotham Medium" panose="02000604030000020004" pitchFamily="50" charset="0"/>
              </a:rPr>
              <a:t>for full requirements</a:t>
            </a:r>
          </a:p>
        </p:txBody>
      </p:sp>
    </p:spTree>
    <p:extLst>
      <p:ext uri="{BB962C8B-B14F-4D97-AF65-F5344CB8AC3E}">
        <p14:creationId xmlns:p14="http://schemas.microsoft.com/office/powerpoint/2010/main" val="269116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04F4CA63B1B49ABC2E790B2425401" ma:contentTypeVersion="10" ma:contentTypeDescription="Create a new document." ma:contentTypeScope="" ma:versionID="50b9679fe101d773ac4c64d02201e25a">
  <xsd:schema xmlns:xsd="http://www.w3.org/2001/XMLSchema" xmlns:xs="http://www.w3.org/2001/XMLSchema" xmlns:p="http://schemas.microsoft.com/office/2006/metadata/properties" xmlns:ns2="42c4edff-68ff-4457-baca-4f0c9d4a552a" xmlns:ns3="cd54cdfd-88f3-46f8-92be-83e6fb18493f" targetNamespace="http://schemas.microsoft.com/office/2006/metadata/properties" ma:root="true" ma:fieldsID="ea1bec9105347d559ffd1ee16603d61b" ns2:_="" ns3:_="">
    <xsd:import namespace="42c4edff-68ff-4457-baca-4f0c9d4a552a"/>
    <xsd:import namespace="cd54cdfd-88f3-46f8-92be-83e6fb1849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4edff-68ff-4457-baca-4f0c9d4a55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54cdfd-88f3-46f8-92be-83e6fb1849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373A65-1474-4B87-9AFC-9DA137E3D02A}"/>
</file>

<file path=customXml/itemProps2.xml><?xml version="1.0" encoding="utf-8"?>
<ds:datastoreItem xmlns:ds="http://schemas.openxmlformats.org/officeDocument/2006/customXml" ds:itemID="{22D77A70-C046-4F73-A7B2-9DD7E3969158}"/>
</file>

<file path=docProps/app.xml><?xml version="1.0" encoding="utf-8"?>
<Properties xmlns="http://schemas.openxmlformats.org/officeDocument/2006/extended-properties" xmlns:vt="http://schemas.openxmlformats.org/officeDocument/2006/docPropsVTypes">
  <TotalTime>0</TotalTime>
  <Words>7567</Words>
  <Application>Microsoft Office PowerPoint</Application>
  <PresentationFormat>Widescreen</PresentationFormat>
  <Paragraphs>1059</Paragraphs>
  <Slides>113</Slides>
  <Notes>113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113</vt:i4>
      </vt:variant>
    </vt:vector>
  </HeadingPairs>
  <TitlesOfParts>
    <vt:vector size="126" baseType="lpstr">
      <vt:lpstr>Arial</vt:lpstr>
      <vt:lpstr>Calibri</vt:lpstr>
      <vt:lpstr>Calibri Light</vt:lpstr>
      <vt:lpstr>Gotham</vt:lpstr>
      <vt:lpstr>Gotham Bold</vt:lpstr>
      <vt:lpstr>Gotham Book</vt:lpstr>
      <vt:lpstr>Gotham Light</vt:lpstr>
      <vt:lpstr>Gotham Medium</vt:lpstr>
      <vt:lpstr>GothamBook</vt:lpstr>
      <vt:lpstr>Poppins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2024-07-03T15:14:26Z</dcterms:created>
  <dcterms:modified xsi:type="dcterms:W3CDTF">2024-07-03T15:15:55Z</dcterms:modified>
</cp:coreProperties>
</file>