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7" r:id="rId3"/>
    <p:sldMasterId id="2147483701" r:id="rId4"/>
  </p:sldMasterIdLst>
  <p:notesMasterIdLst>
    <p:notesMasterId r:id="rId41"/>
  </p:notesMasterIdLst>
  <p:sldIdLst>
    <p:sldId id="277" r:id="rId5"/>
    <p:sldId id="281" r:id="rId6"/>
    <p:sldId id="513" r:id="rId7"/>
    <p:sldId id="498" r:id="rId8"/>
    <p:sldId id="282" r:id="rId9"/>
    <p:sldId id="505" r:id="rId10"/>
    <p:sldId id="495" r:id="rId11"/>
    <p:sldId id="284" r:id="rId12"/>
    <p:sldId id="500" r:id="rId13"/>
    <p:sldId id="472" r:id="rId14"/>
    <p:sldId id="502" r:id="rId15"/>
    <p:sldId id="482" r:id="rId16"/>
    <p:sldId id="483" r:id="rId17"/>
    <p:sldId id="508" r:id="rId18"/>
    <p:sldId id="514" r:id="rId19"/>
    <p:sldId id="515" r:id="rId20"/>
    <p:sldId id="501" r:id="rId21"/>
    <p:sldId id="285" r:id="rId22"/>
    <p:sldId id="488" r:id="rId23"/>
    <p:sldId id="490" r:id="rId24"/>
    <p:sldId id="489" r:id="rId25"/>
    <p:sldId id="494" r:id="rId26"/>
    <p:sldId id="491" r:id="rId27"/>
    <p:sldId id="493" r:id="rId28"/>
    <p:sldId id="484" r:id="rId29"/>
    <p:sldId id="473" r:id="rId30"/>
    <p:sldId id="516" r:id="rId31"/>
    <p:sldId id="517" r:id="rId32"/>
    <p:sldId id="497" r:id="rId33"/>
    <p:sldId id="286" r:id="rId34"/>
    <p:sldId id="499" r:id="rId35"/>
    <p:sldId id="476" r:id="rId36"/>
    <p:sldId id="477" r:id="rId37"/>
    <p:sldId id="478" r:id="rId38"/>
    <p:sldId id="479" r:id="rId39"/>
    <p:sldId id="504" r:id="rId40"/>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Grimm" initials="LG" lastIdx="7" clrIdx="0">
    <p:extLst>
      <p:ext uri="{19B8F6BF-5375-455C-9EA6-DF929625EA0E}">
        <p15:presenceInfo xmlns:p15="http://schemas.microsoft.com/office/powerpoint/2012/main" userId="S-1-5-21-3297168456-1505046839-2117686910-1001" providerId="AD"/>
      </p:ext>
    </p:extLst>
  </p:cmAuthor>
  <p:cmAuthor id="2" name="Heather Kerrigan" initials="HK" lastIdx="7" clrIdx="1">
    <p:extLst>
      <p:ext uri="{19B8F6BF-5375-455C-9EA6-DF929625EA0E}">
        <p15:presenceInfo xmlns:p15="http://schemas.microsoft.com/office/powerpoint/2012/main" userId="85e2c252554efd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EBE"/>
    <a:srgbClr val="FDD051"/>
    <a:srgbClr val="00B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1586" autoAdjust="0"/>
  </p:normalViewPr>
  <p:slideViewPr>
    <p:cSldViewPr snapToGrid="0">
      <p:cViewPr varScale="1">
        <p:scale>
          <a:sx n="80" d="100"/>
          <a:sy n="80" d="100"/>
        </p:scale>
        <p:origin x="17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dirty="0"/>
              <a:t>Agreement with Necessity of Various Designations Among Mass Affluent Initiators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strCache>
            </c:strRef>
          </c:tx>
          <c:spPr>
            <a:solidFill>
              <a:srgbClr val="00B5EA"/>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CFP®</c:v>
                </c:pt>
                <c:pt idx="1">
                  <c:v>CPA</c:v>
                </c:pt>
                <c:pt idx="2">
                  <c:v>CFA®</c:v>
                </c:pt>
                <c:pt idx="3">
                  <c:v>ChFC®</c:v>
                </c:pt>
              </c:strCache>
            </c:strRef>
          </c:cat>
          <c:val>
            <c:numRef>
              <c:f>Sheet1!$B$2:$B$5</c:f>
              <c:numCache>
                <c:formatCode>0%</c:formatCode>
                <c:ptCount val="4"/>
                <c:pt idx="0">
                  <c:v>0.73</c:v>
                </c:pt>
                <c:pt idx="1">
                  <c:v>0.57999999999999996</c:v>
                </c:pt>
                <c:pt idx="2">
                  <c:v>0.44</c:v>
                </c:pt>
                <c:pt idx="3">
                  <c:v>0.43</c:v>
                </c:pt>
              </c:numCache>
            </c:numRef>
          </c:val>
          <c:extLst xmlns:c16r2="http://schemas.microsoft.com/office/drawing/2015/06/chart">
            <c:ext xmlns:c16="http://schemas.microsoft.com/office/drawing/2014/chart" uri="{C3380CC4-5D6E-409C-BE32-E72D297353CC}">
              <c16:uniqueId val="{00000000-C9C9-449D-AF5B-15C90894C5B7}"/>
            </c:ext>
          </c:extLst>
        </c:ser>
        <c:dLbls>
          <c:showLegendKey val="0"/>
          <c:showVal val="0"/>
          <c:showCatName val="0"/>
          <c:showSerName val="0"/>
          <c:showPercent val="0"/>
          <c:showBubbleSize val="0"/>
        </c:dLbls>
        <c:gapWidth val="219"/>
        <c:overlap val="-27"/>
        <c:axId val="139356024"/>
        <c:axId val="139354848"/>
      </c:barChart>
      <c:catAx>
        <c:axId val="139356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39354848"/>
        <c:crosses val="autoZero"/>
        <c:auto val="1"/>
        <c:lblAlgn val="ctr"/>
        <c:lblOffset val="100"/>
        <c:noMultiLvlLbl val="0"/>
      </c:catAx>
      <c:valAx>
        <c:axId val="139354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356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C62CE-19AE-4505-B2C3-699902F2C0C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10AA99D2-F8D7-4498-A73D-D640868EF56C}">
      <dgm:prSet phldrT="[Text]" custT="1"/>
      <dgm:spPr>
        <a:solidFill>
          <a:srgbClr val="FFCE34"/>
        </a:solidFill>
      </dgm:spPr>
      <dgm:t>
        <a:bodyPr/>
        <a:lstStyle/>
        <a:p>
          <a:r>
            <a:rPr lang="en-US" sz="4400" b="1" dirty="0" smtClean="0">
              <a:latin typeface="Arial" panose="020B0604020202020204" pitchFamily="34" charset="0"/>
              <a:cs typeface="Arial" panose="020B0604020202020204" pitchFamily="34" charset="0"/>
            </a:rPr>
            <a:t>4 “E’s”</a:t>
          </a:r>
          <a:endParaRPr lang="en-US" sz="3900" b="1" dirty="0">
            <a:latin typeface="Arial" panose="020B0604020202020204" pitchFamily="34" charset="0"/>
            <a:cs typeface="Arial" panose="020B0604020202020204" pitchFamily="34" charset="0"/>
          </a:endParaRPr>
        </a:p>
      </dgm:t>
    </dgm:pt>
    <dgm:pt modelId="{A7554569-2414-4CA6-A98F-4E45D0AD9001}" type="parTrans" cxnId="{5A0D7741-0B3F-4257-B22A-F8F6F1BFE984}">
      <dgm:prSet/>
      <dgm:spPr/>
      <dgm:t>
        <a:bodyPr/>
        <a:lstStyle/>
        <a:p>
          <a:endParaRPr lang="en-US"/>
        </a:p>
      </dgm:t>
    </dgm:pt>
    <dgm:pt modelId="{FA1DB3FB-1069-431B-9162-C0753BBE23B8}" type="sibTrans" cxnId="{5A0D7741-0B3F-4257-B22A-F8F6F1BFE984}">
      <dgm:prSet/>
      <dgm:spPr/>
      <dgm:t>
        <a:bodyPr/>
        <a:lstStyle/>
        <a:p>
          <a:endParaRPr lang="en-US"/>
        </a:p>
      </dgm:t>
    </dgm:pt>
    <dgm:pt modelId="{2A729832-D06D-47F8-AC3C-172EDF8EC901}">
      <dgm:prSet phldrT="[Text]"/>
      <dgm:spPr>
        <a:solidFill>
          <a:srgbClr val="BEBEBE"/>
        </a:solidFill>
      </dgm:spPr>
      <dgm:t>
        <a:bodyPr/>
        <a:lstStyle/>
        <a:p>
          <a:r>
            <a:rPr lang="en-US" b="1" dirty="0" smtClean="0">
              <a:solidFill>
                <a:sysClr val="windowText" lastClr="000000"/>
              </a:solidFill>
              <a:latin typeface="Arial" panose="020B0604020202020204" pitchFamily="34" charset="0"/>
              <a:cs typeface="Arial" panose="020B0604020202020204" pitchFamily="34" charset="0"/>
            </a:rPr>
            <a:t>Education</a:t>
          </a:r>
          <a:endParaRPr lang="en-US" b="1" dirty="0">
            <a:solidFill>
              <a:sysClr val="windowText" lastClr="000000"/>
            </a:solidFill>
            <a:latin typeface="Arial" panose="020B0604020202020204" pitchFamily="34" charset="0"/>
            <a:cs typeface="Arial" panose="020B0604020202020204" pitchFamily="34" charset="0"/>
          </a:endParaRPr>
        </a:p>
      </dgm:t>
    </dgm:pt>
    <dgm:pt modelId="{2878B608-56DB-4483-9A58-EB590267F2E7}" type="parTrans" cxnId="{19E1149F-5A82-48DC-BCE4-BCE8EA51A7B3}">
      <dgm:prSet/>
      <dgm:spPr/>
      <dgm:t>
        <a:bodyPr/>
        <a:lstStyle/>
        <a:p>
          <a:endParaRPr lang="en-US"/>
        </a:p>
      </dgm:t>
    </dgm:pt>
    <dgm:pt modelId="{2F1F1DBD-57D6-4CE6-9DA8-9F4DF29E57AB}" type="sibTrans" cxnId="{19E1149F-5A82-48DC-BCE4-BCE8EA51A7B3}">
      <dgm:prSet/>
      <dgm:spPr/>
      <dgm:t>
        <a:bodyPr/>
        <a:lstStyle/>
        <a:p>
          <a:endParaRPr lang="en-US"/>
        </a:p>
      </dgm:t>
    </dgm:pt>
    <dgm:pt modelId="{218A27F2-C828-4765-859F-6FD257A48B18}">
      <dgm:prSet phldrT="[Text]"/>
      <dgm:spPr>
        <a:solidFill>
          <a:srgbClr val="BEBEBE"/>
        </a:solidFill>
      </dgm:spPr>
      <dgm:t>
        <a:bodyPr/>
        <a:lstStyle/>
        <a:p>
          <a:r>
            <a:rPr lang="en-US" b="1" dirty="0" smtClean="0">
              <a:solidFill>
                <a:sysClr val="windowText" lastClr="000000"/>
              </a:solidFill>
              <a:latin typeface="Arial" panose="020B0604020202020204" pitchFamily="34" charset="0"/>
              <a:cs typeface="Arial" panose="020B0604020202020204" pitchFamily="34" charset="0"/>
            </a:rPr>
            <a:t>Examination</a:t>
          </a:r>
          <a:endParaRPr lang="en-US" b="1" dirty="0">
            <a:solidFill>
              <a:sysClr val="windowText" lastClr="000000"/>
            </a:solidFill>
            <a:latin typeface="Arial" panose="020B0604020202020204" pitchFamily="34" charset="0"/>
            <a:cs typeface="Arial" panose="020B0604020202020204" pitchFamily="34" charset="0"/>
          </a:endParaRPr>
        </a:p>
      </dgm:t>
    </dgm:pt>
    <dgm:pt modelId="{06B07297-2AC7-405D-909E-D167ACA77C15}" type="parTrans" cxnId="{721F1F1E-4BC3-4BA5-959D-FF8DD6413B1C}">
      <dgm:prSet/>
      <dgm:spPr/>
      <dgm:t>
        <a:bodyPr/>
        <a:lstStyle/>
        <a:p>
          <a:endParaRPr lang="en-US"/>
        </a:p>
      </dgm:t>
    </dgm:pt>
    <dgm:pt modelId="{3EC09698-8A0E-4CC9-A2B8-81933B2130FC}" type="sibTrans" cxnId="{721F1F1E-4BC3-4BA5-959D-FF8DD6413B1C}">
      <dgm:prSet/>
      <dgm:spPr/>
      <dgm:t>
        <a:bodyPr/>
        <a:lstStyle/>
        <a:p>
          <a:endParaRPr lang="en-US"/>
        </a:p>
      </dgm:t>
    </dgm:pt>
    <dgm:pt modelId="{52D412E1-580E-4760-A864-4F6B1473E7E0}">
      <dgm:prSet phldrT="[Text]"/>
      <dgm:spPr>
        <a:solidFill>
          <a:srgbClr val="BEBEBE"/>
        </a:solidFill>
      </dgm:spPr>
      <dgm:t>
        <a:bodyPr/>
        <a:lstStyle/>
        <a:p>
          <a:r>
            <a:rPr lang="en-US" b="1" dirty="0" smtClean="0">
              <a:solidFill>
                <a:sysClr val="windowText" lastClr="000000"/>
              </a:solidFill>
              <a:latin typeface="Arial" panose="020B0604020202020204" pitchFamily="34" charset="0"/>
              <a:cs typeface="Arial" panose="020B0604020202020204" pitchFamily="34" charset="0"/>
            </a:rPr>
            <a:t>Experience</a:t>
          </a:r>
          <a:endParaRPr lang="en-US" b="1" dirty="0">
            <a:solidFill>
              <a:sysClr val="windowText" lastClr="000000"/>
            </a:solidFill>
            <a:latin typeface="Arial" panose="020B0604020202020204" pitchFamily="34" charset="0"/>
            <a:cs typeface="Arial" panose="020B0604020202020204" pitchFamily="34" charset="0"/>
          </a:endParaRPr>
        </a:p>
      </dgm:t>
    </dgm:pt>
    <dgm:pt modelId="{65B22CF1-DBF2-4982-B019-66060F6BB39E}" type="parTrans" cxnId="{E70C84E9-EA78-4772-8797-4C97CCF7A402}">
      <dgm:prSet/>
      <dgm:spPr/>
      <dgm:t>
        <a:bodyPr/>
        <a:lstStyle/>
        <a:p>
          <a:endParaRPr lang="en-US"/>
        </a:p>
      </dgm:t>
    </dgm:pt>
    <dgm:pt modelId="{7CEAC455-7FE8-4FB6-8ABA-4ED724288AB8}" type="sibTrans" cxnId="{E70C84E9-EA78-4772-8797-4C97CCF7A402}">
      <dgm:prSet/>
      <dgm:spPr/>
      <dgm:t>
        <a:bodyPr/>
        <a:lstStyle/>
        <a:p>
          <a:endParaRPr lang="en-US"/>
        </a:p>
      </dgm:t>
    </dgm:pt>
    <dgm:pt modelId="{53FA8430-A989-45E8-8AAC-5B70E32C95D4}">
      <dgm:prSet phldrT="[Text]"/>
      <dgm:spPr>
        <a:solidFill>
          <a:srgbClr val="BEBEBE"/>
        </a:solidFill>
      </dgm:spPr>
      <dgm:t>
        <a:bodyPr/>
        <a:lstStyle/>
        <a:p>
          <a:r>
            <a:rPr lang="en-US" b="1" dirty="0" smtClean="0">
              <a:solidFill>
                <a:sysClr val="windowText" lastClr="000000"/>
              </a:solidFill>
              <a:latin typeface="Arial" panose="020B0604020202020204" pitchFamily="34" charset="0"/>
              <a:cs typeface="Arial" panose="020B0604020202020204" pitchFamily="34" charset="0"/>
            </a:rPr>
            <a:t>Ethics</a:t>
          </a:r>
          <a:endParaRPr lang="en-US" b="1" dirty="0">
            <a:solidFill>
              <a:sysClr val="windowText" lastClr="000000"/>
            </a:solidFill>
            <a:latin typeface="Arial" panose="020B0604020202020204" pitchFamily="34" charset="0"/>
            <a:cs typeface="Arial" panose="020B0604020202020204" pitchFamily="34" charset="0"/>
          </a:endParaRPr>
        </a:p>
      </dgm:t>
    </dgm:pt>
    <dgm:pt modelId="{B1AD1365-9DA1-412D-96CA-2CB2B1489DCA}" type="parTrans" cxnId="{7DC2BBD1-D75A-4EDB-A29F-597AE0B910FB}">
      <dgm:prSet/>
      <dgm:spPr/>
      <dgm:t>
        <a:bodyPr/>
        <a:lstStyle/>
        <a:p>
          <a:endParaRPr lang="en-US"/>
        </a:p>
      </dgm:t>
    </dgm:pt>
    <dgm:pt modelId="{5FEDA198-EED7-44E0-95CA-53AA86F88F4C}" type="sibTrans" cxnId="{7DC2BBD1-D75A-4EDB-A29F-597AE0B910FB}">
      <dgm:prSet/>
      <dgm:spPr/>
      <dgm:t>
        <a:bodyPr/>
        <a:lstStyle/>
        <a:p>
          <a:endParaRPr lang="en-US"/>
        </a:p>
      </dgm:t>
    </dgm:pt>
    <dgm:pt modelId="{30086F66-D583-4F49-9444-99D245006C5D}" type="pres">
      <dgm:prSet presAssocID="{B4AC62CE-19AE-4505-B2C3-699902F2C0C1}" presName="diagram" presStyleCnt="0">
        <dgm:presLayoutVars>
          <dgm:chMax val="1"/>
          <dgm:dir/>
          <dgm:animLvl val="ctr"/>
          <dgm:resizeHandles val="exact"/>
        </dgm:presLayoutVars>
      </dgm:prSet>
      <dgm:spPr/>
      <dgm:t>
        <a:bodyPr/>
        <a:lstStyle/>
        <a:p>
          <a:endParaRPr lang="en-US"/>
        </a:p>
      </dgm:t>
    </dgm:pt>
    <dgm:pt modelId="{DFC6F920-27CF-4F7E-A52F-3D16EF2C4898}" type="pres">
      <dgm:prSet presAssocID="{B4AC62CE-19AE-4505-B2C3-699902F2C0C1}" presName="matrix" presStyleCnt="0"/>
      <dgm:spPr/>
    </dgm:pt>
    <dgm:pt modelId="{29B7CDBE-3207-46BA-93F3-E77A46AB7E17}" type="pres">
      <dgm:prSet presAssocID="{B4AC62CE-19AE-4505-B2C3-699902F2C0C1}" presName="tile1" presStyleLbl="node1" presStyleIdx="0" presStyleCnt="4"/>
      <dgm:spPr/>
      <dgm:t>
        <a:bodyPr/>
        <a:lstStyle/>
        <a:p>
          <a:endParaRPr lang="en-US"/>
        </a:p>
      </dgm:t>
    </dgm:pt>
    <dgm:pt modelId="{00EEC01C-3CC9-4831-B51A-F2815B3F4EBE}" type="pres">
      <dgm:prSet presAssocID="{B4AC62CE-19AE-4505-B2C3-699902F2C0C1}" presName="tile1text" presStyleLbl="node1" presStyleIdx="0" presStyleCnt="4">
        <dgm:presLayoutVars>
          <dgm:chMax val="0"/>
          <dgm:chPref val="0"/>
          <dgm:bulletEnabled val="1"/>
        </dgm:presLayoutVars>
      </dgm:prSet>
      <dgm:spPr/>
      <dgm:t>
        <a:bodyPr/>
        <a:lstStyle/>
        <a:p>
          <a:endParaRPr lang="en-US"/>
        </a:p>
      </dgm:t>
    </dgm:pt>
    <dgm:pt modelId="{23DE3B3A-5AFC-456C-8DD9-041815768B59}" type="pres">
      <dgm:prSet presAssocID="{B4AC62CE-19AE-4505-B2C3-699902F2C0C1}" presName="tile2" presStyleLbl="node1" presStyleIdx="1" presStyleCnt="4"/>
      <dgm:spPr/>
      <dgm:t>
        <a:bodyPr/>
        <a:lstStyle/>
        <a:p>
          <a:endParaRPr lang="en-US"/>
        </a:p>
      </dgm:t>
    </dgm:pt>
    <dgm:pt modelId="{167B9347-56B1-4A70-8BAD-EB08B3F7AAAB}" type="pres">
      <dgm:prSet presAssocID="{B4AC62CE-19AE-4505-B2C3-699902F2C0C1}" presName="tile2text" presStyleLbl="node1" presStyleIdx="1" presStyleCnt="4">
        <dgm:presLayoutVars>
          <dgm:chMax val="0"/>
          <dgm:chPref val="0"/>
          <dgm:bulletEnabled val="1"/>
        </dgm:presLayoutVars>
      </dgm:prSet>
      <dgm:spPr/>
      <dgm:t>
        <a:bodyPr/>
        <a:lstStyle/>
        <a:p>
          <a:endParaRPr lang="en-US"/>
        </a:p>
      </dgm:t>
    </dgm:pt>
    <dgm:pt modelId="{875E74C5-1822-4D3D-9EBB-9E8688B8E078}" type="pres">
      <dgm:prSet presAssocID="{B4AC62CE-19AE-4505-B2C3-699902F2C0C1}" presName="tile3" presStyleLbl="node1" presStyleIdx="2" presStyleCnt="4"/>
      <dgm:spPr/>
      <dgm:t>
        <a:bodyPr/>
        <a:lstStyle/>
        <a:p>
          <a:endParaRPr lang="en-US"/>
        </a:p>
      </dgm:t>
    </dgm:pt>
    <dgm:pt modelId="{2D74CEF8-172B-4A0D-8C52-1D3EDE959247}" type="pres">
      <dgm:prSet presAssocID="{B4AC62CE-19AE-4505-B2C3-699902F2C0C1}" presName="tile3text" presStyleLbl="node1" presStyleIdx="2" presStyleCnt="4">
        <dgm:presLayoutVars>
          <dgm:chMax val="0"/>
          <dgm:chPref val="0"/>
          <dgm:bulletEnabled val="1"/>
        </dgm:presLayoutVars>
      </dgm:prSet>
      <dgm:spPr/>
      <dgm:t>
        <a:bodyPr/>
        <a:lstStyle/>
        <a:p>
          <a:endParaRPr lang="en-US"/>
        </a:p>
      </dgm:t>
    </dgm:pt>
    <dgm:pt modelId="{2E9BD56A-425F-4031-BD29-49086BD4F433}" type="pres">
      <dgm:prSet presAssocID="{B4AC62CE-19AE-4505-B2C3-699902F2C0C1}" presName="tile4" presStyleLbl="node1" presStyleIdx="3" presStyleCnt="4"/>
      <dgm:spPr/>
      <dgm:t>
        <a:bodyPr/>
        <a:lstStyle/>
        <a:p>
          <a:endParaRPr lang="en-US"/>
        </a:p>
      </dgm:t>
    </dgm:pt>
    <dgm:pt modelId="{F57DE454-4F24-4F8B-BBC9-589883C1D75D}" type="pres">
      <dgm:prSet presAssocID="{B4AC62CE-19AE-4505-B2C3-699902F2C0C1}" presName="tile4text" presStyleLbl="node1" presStyleIdx="3" presStyleCnt="4">
        <dgm:presLayoutVars>
          <dgm:chMax val="0"/>
          <dgm:chPref val="0"/>
          <dgm:bulletEnabled val="1"/>
        </dgm:presLayoutVars>
      </dgm:prSet>
      <dgm:spPr/>
      <dgm:t>
        <a:bodyPr/>
        <a:lstStyle/>
        <a:p>
          <a:endParaRPr lang="en-US"/>
        </a:p>
      </dgm:t>
    </dgm:pt>
    <dgm:pt modelId="{3BC907BC-48FD-4EE8-A189-51047C46FB49}" type="pres">
      <dgm:prSet presAssocID="{B4AC62CE-19AE-4505-B2C3-699902F2C0C1}" presName="centerTile" presStyleLbl="fgShp" presStyleIdx="0" presStyleCnt="1" custScaleX="120370" custScaleY="118400">
        <dgm:presLayoutVars>
          <dgm:chMax val="0"/>
          <dgm:chPref val="0"/>
        </dgm:presLayoutVars>
      </dgm:prSet>
      <dgm:spPr/>
      <dgm:t>
        <a:bodyPr/>
        <a:lstStyle/>
        <a:p>
          <a:endParaRPr lang="en-US"/>
        </a:p>
      </dgm:t>
    </dgm:pt>
  </dgm:ptLst>
  <dgm:cxnLst>
    <dgm:cxn modelId="{7312AE25-273D-4908-8002-DF8BFAEC783C}" type="presOf" srcId="{218A27F2-C828-4765-859F-6FD257A48B18}" destId="{167B9347-56B1-4A70-8BAD-EB08B3F7AAAB}" srcOrd="1" destOrd="0" presId="urn:microsoft.com/office/officeart/2005/8/layout/matrix1"/>
    <dgm:cxn modelId="{19E1149F-5A82-48DC-BCE4-BCE8EA51A7B3}" srcId="{10AA99D2-F8D7-4498-A73D-D640868EF56C}" destId="{2A729832-D06D-47F8-AC3C-172EDF8EC901}" srcOrd="0" destOrd="0" parTransId="{2878B608-56DB-4483-9A58-EB590267F2E7}" sibTransId="{2F1F1DBD-57D6-4CE6-9DA8-9F4DF29E57AB}"/>
    <dgm:cxn modelId="{AAEAF05D-5CDB-404C-8523-A1D13A47F2C2}" type="presOf" srcId="{53FA8430-A989-45E8-8AAC-5B70E32C95D4}" destId="{2E9BD56A-425F-4031-BD29-49086BD4F433}" srcOrd="0" destOrd="0" presId="urn:microsoft.com/office/officeart/2005/8/layout/matrix1"/>
    <dgm:cxn modelId="{E53804FB-B85C-48EA-89A9-44BAE4DD14E0}" type="presOf" srcId="{218A27F2-C828-4765-859F-6FD257A48B18}" destId="{23DE3B3A-5AFC-456C-8DD9-041815768B59}" srcOrd="0" destOrd="0" presId="urn:microsoft.com/office/officeart/2005/8/layout/matrix1"/>
    <dgm:cxn modelId="{7B2C667A-95C3-482A-B82A-02D64375C435}" type="presOf" srcId="{2A729832-D06D-47F8-AC3C-172EDF8EC901}" destId="{00EEC01C-3CC9-4831-B51A-F2815B3F4EBE}" srcOrd="1" destOrd="0" presId="urn:microsoft.com/office/officeart/2005/8/layout/matrix1"/>
    <dgm:cxn modelId="{E70C84E9-EA78-4772-8797-4C97CCF7A402}" srcId="{10AA99D2-F8D7-4498-A73D-D640868EF56C}" destId="{52D412E1-580E-4760-A864-4F6B1473E7E0}" srcOrd="2" destOrd="0" parTransId="{65B22CF1-DBF2-4982-B019-66060F6BB39E}" sibTransId="{7CEAC455-7FE8-4FB6-8ABA-4ED724288AB8}"/>
    <dgm:cxn modelId="{2BCF9ABA-B338-4014-B9F2-40FF81E57C8B}" type="presOf" srcId="{52D412E1-580E-4760-A864-4F6B1473E7E0}" destId="{875E74C5-1822-4D3D-9EBB-9E8688B8E078}" srcOrd="0" destOrd="0" presId="urn:microsoft.com/office/officeart/2005/8/layout/matrix1"/>
    <dgm:cxn modelId="{5A0D7741-0B3F-4257-B22A-F8F6F1BFE984}" srcId="{B4AC62CE-19AE-4505-B2C3-699902F2C0C1}" destId="{10AA99D2-F8D7-4498-A73D-D640868EF56C}" srcOrd="0" destOrd="0" parTransId="{A7554569-2414-4CA6-A98F-4E45D0AD9001}" sibTransId="{FA1DB3FB-1069-431B-9162-C0753BBE23B8}"/>
    <dgm:cxn modelId="{3AF122C4-9432-4EB5-ABDC-175BB69C1441}" type="presOf" srcId="{B4AC62CE-19AE-4505-B2C3-699902F2C0C1}" destId="{30086F66-D583-4F49-9444-99D245006C5D}" srcOrd="0" destOrd="0" presId="urn:microsoft.com/office/officeart/2005/8/layout/matrix1"/>
    <dgm:cxn modelId="{2C5119BF-0093-479A-B139-460C8A3342F9}" type="presOf" srcId="{53FA8430-A989-45E8-8AAC-5B70E32C95D4}" destId="{F57DE454-4F24-4F8B-BBC9-589883C1D75D}" srcOrd="1" destOrd="0" presId="urn:microsoft.com/office/officeart/2005/8/layout/matrix1"/>
    <dgm:cxn modelId="{691A5A86-08CB-47DA-9CB0-1B630A761AB5}" type="presOf" srcId="{2A729832-D06D-47F8-AC3C-172EDF8EC901}" destId="{29B7CDBE-3207-46BA-93F3-E77A46AB7E17}" srcOrd="0" destOrd="0" presId="urn:microsoft.com/office/officeart/2005/8/layout/matrix1"/>
    <dgm:cxn modelId="{1741E724-59FA-44C9-A81B-4A932ABE49FD}" type="presOf" srcId="{52D412E1-580E-4760-A864-4F6B1473E7E0}" destId="{2D74CEF8-172B-4A0D-8C52-1D3EDE959247}" srcOrd="1" destOrd="0" presId="urn:microsoft.com/office/officeart/2005/8/layout/matrix1"/>
    <dgm:cxn modelId="{721F1F1E-4BC3-4BA5-959D-FF8DD6413B1C}" srcId="{10AA99D2-F8D7-4498-A73D-D640868EF56C}" destId="{218A27F2-C828-4765-859F-6FD257A48B18}" srcOrd="1" destOrd="0" parTransId="{06B07297-2AC7-405D-909E-D167ACA77C15}" sibTransId="{3EC09698-8A0E-4CC9-A2B8-81933B2130FC}"/>
    <dgm:cxn modelId="{69042EB6-A049-4E35-9437-1B0FD7C703F5}" type="presOf" srcId="{10AA99D2-F8D7-4498-A73D-D640868EF56C}" destId="{3BC907BC-48FD-4EE8-A189-51047C46FB49}" srcOrd="0" destOrd="0" presId="urn:microsoft.com/office/officeart/2005/8/layout/matrix1"/>
    <dgm:cxn modelId="{7DC2BBD1-D75A-4EDB-A29F-597AE0B910FB}" srcId="{10AA99D2-F8D7-4498-A73D-D640868EF56C}" destId="{53FA8430-A989-45E8-8AAC-5B70E32C95D4}" srcOrd="3" destOrd="0" parTransId="{B1AD1365-9DA1-412D-96CA-2CB2B1489DCA}" sibTransId="{5FEDA198-EED7-44E0-95CA-53AA86F88F4C}"/>
    <dgm:cxn modelId="{9AB4048F-FF0A-43E8-9F90-0FE79386AF96}" type="presParOf" srcId="{30086F66-D583-4F49-9444-99D245006C5D}" destId="{DFC6F920-27CF-4F7E-A52F-3D16EF2C4898}" srcOrd="0" destOrd="0" presId="urn:microsoft.com/office/officeart/2005/8/layout/matrix1"/>
    <dgm:cxn modelId="{07BD931D-CDD4-47CD-BCA7-5FB7A2615E38}" type="presParOf" srcId="{DFC6F920-27CF-4F7E-A52F-3D16EF2C4898}" destId="{29B7CDBE-3207-46BA-93F3-E77A46AB7E17}" srcOrd="0" destOrd="0" presId="urn:microsoft.com/office/officeart/2005/8/layout/matrix1"/>
    <dgm:cxn modelId="{33A16B1C-02C7-4312-8BD2-0960083563BB}" type="presParOf" srcId="{DFC6F920-27CF-4F7E-A52F-3D16EF2C4898}" destId="{00EEC01C-3CC9-4831-B51A-F2815B3F4EBE}" srcOrd="1" destOrd="0" presId="urn:microsoft.com/office/officeart/2005/8/layout/matrix1"/>
    <dgm:cxn modelId="{F129EEB0-8621-41E2-8D86-F254C868604B}" type="presParOf" srcId="{DFC6F920-27CF-4F7E-A52F-3D16EF2C4898}" destId="{23DE3B3A-5AFC-456C-8DD9-041815768B59}" srcOrd="2" destOrd="0" presId="urn:microsoft.com/office/officeart/2005/8/layout/matrix1"/>
    <dgm:cxn modelId="{5E0F7651-8FB7-4693-8BAF-5441DC963170}" type="presParOf" srcId="{DFC6F920-27CF-4F7E-A52F-3D16EF2C4898}" destId="{167B9347-56B1-4A70-8BAD-EB08B3F7AAAB}" srcOrd="3" destOrd="0" presId="urn:microsoft.com/office/officeart/2005/8/layout/matrix1"/>
    <dgm:cxn modelId="{E467986D-9FD7-4974-8E00-A10604E7231A}" type="presParOf" srcId="{DFC6F920-27CF-4F7E-A52F-3D16EF2C4898}" destId="{875E74C5-1822-4D3D-9EBB-9E8688B8E078}" srcOrd="4" destOrd="0" presId="urn:microsoft.com/office/officeart/2005/8/layout/matrix1"/>
    <dgm:cxn modelId="{4DA0A0CF-8D7A-409D-8780-70EA52BA8A83}" type="presParOf" srcId="{DFC6F920-27CF-4F7E-A52F-3D16EF2C4898}" destId="{2D74CEF8-172B-4A0D-8C52-1D3EDE959247}" srcOrd="5" destOrd="0" presId="urn:microsoft.com/office/officeart/2005/8/layout/matrix1"/>
    <dgm:cxn modelId="{F0D41B45-62AD-434D-BC5C-D363E0B567A1}" type="presParOf" srcId="{DFC6F920-27CF-4F7E-A52F-3D16EF2C4898}" destId="{2E9BD56A-425F-4031-BD29-49086BD4F433}" srcOrd="6" destOrd="0" presId="urn:microsoft.com/office/officeart/2005/8/layout/matrix1"/>
    <dgm:cxn modelId="{1C40B28B-5FE3-4FCA-AF7B-8F3756D4A6F9}" type="presParOf" srcId="{DFC6F920-27CF-4F7E-A52F-3D16EF2C4898}" destId="{F57DE454-4F24-4F8B-BBC9-589883C1D75D}" srcOrd="7" destOrd="0" presId="urn:microsoft.com/office/officeart/2005/8/layout/matrix1"/>
    <dgm:cxn modelId="{8B388ECB-1A8F-4BA9-BE95-C16F61509EED}" type="presParOf" srcId="{30086F66-D583-4F49-9444-99D245006C5D}" destId="{3BC907BC-48FD-4EE8-A189-51047C46FB4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7CDBE-3207-46BA-93F3-E77A46AB7E17}">
      <dsp:nvSpPr>
        <dsp:cNvPr id="0" name=""/>
        <dsp:cNvSpPr/>
      </dsp:nvSpPr>
      <dsp:spPr>
        <a:xfrm rot="16200000">
          <a:off x="736599" y="-736599"/>
          <a:ext cx="2032000" cy="3505200"/>
        </a:xfrm>
        <a:prstGeom prst="round1Rect">
          <a:avLst/>
        </a:prstGeom>
        <a:solidFill>
          <a:srgbClr val="BEBE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b="1" kern="1200" dirty="0" smtClean="0">
              <a:solidFill>
                <a:sysClr val="windowText" lastClr="000000"/>
              </a:solidFill>
              <a:latin typeface="Arial" panose="020B0604020202020204" pitchFamily="34" charset="0"/>
              <a:cs typeface="Arial" panose="020B0604020202020204" pitchFamily="34" charset="0"/>
            </a:rPr>
            <a:t>Education</a:t>
          </a:r>
          <a:endParaRPr lang="en-US" sz="3900" b="1" kern="1200" dirty="0">
            <a:solidFill>
              <a:sysClr val="windowText" lastClr="000000"/>
            </a:solidFill>
            <a:latin typeface="Arial" panose="020B0604020202020204" pitchFamily="34" charset="0"/>
            <a:cs typeface="Arial" panose="020B0604020202020204" pitchFamily="34" charset="0"/>
          </a:endParaRPr>
        </a:p>
      </dsp:txBody>
      <dsp:txXfrm rot="5400000">
        <a:off x="-1" y="1"/>
        <a:ext cx="3505200" cy="1524000"/>
      </dsp:txXfrm>
    </dsp:sp>
    <dsp:sp modelId="{23DE3B3A-5AFC-456C-8DD9-041815768B59}">
      <dsp:nvSpPr>
        <dsp:cNvPr id="0" name=""/>
        <dsp:cNvSpPr/>
      </dsp:nvSpPr>
      <dsp:spPr>
        <a:xfrm>
          <a:off x="3505200" y="0"/>
          <a:ext cx="3505200" cy="2032000"/>
        </a:xfrm>
        <a:prstGeom prst="round1Rect">
          <a:avLst/>
        </a:prstGeom>
        <a:solidFill>
          <a:srgbClr val="BEBE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b="1" kern="1200" dirty="0" smtClean="0">
              <a:solidFill>
                <a:sysClr val="windowText" lastClr="000000"/>
              </a:solidFill>
              <a:latin typeface="Arial" panose="020B0604020202020204" pitchFamily="34" charset="0"/>
              <a:cs typeface="Arial" panose="020B0604020202020204" pitchFamily="34" charset="0"/>
            </a:rPr>
            <a:t>Examination</a:t>
          </a:r>
          <a:endParaRPr lang="en-US" sz="3900" b="1" kern="1200" dirty="0">
            <a:solidFill>
              <a:sysClr val="windowText" lastClr="000000"/>
            </a:solidFill>
            <a:latin typeface="Arial" panose="020B0604020202020204" pitchFamily="34" charset="0"/>
            <a:cs typeface="Arial" panose="020B0604020202020204" pitchFamily="34" charset="0"/>
          </a:endParaRPr>
        </a:p>
      </dsp:txBody>
      <dsp:txXfrm>
        <a:off x="3505200" y="0"/>
        <a:ext cx="3505200" cy="1524000"/>
      </dsp:txXfrm>
    </dsp:sp>
    <dsp:sp modelId="{875E74C5-1822-4D3D-9EBB-9E8688B8E078}">
      <dsp:nvSpPr>
        <dsp:cNvPr id="0" name=""/>
        <dsp:cNvSpPr/>
      </dsp:nvSpPr>
      <dsp:spPr>
        <a:xfrm rot="10800000">
          <a:off x="0" y="2032000"/>
          <a:ext cx="3505200" cy="2032000"/>
        </a:xfrm>
        <a:prstGeom prst="round1Rect">
          <a:avLst/>
        </a:prstGeom>
        <a:solidFill>
          <a:srgbClr val="BEBE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b="1" kern="1200" dirty="0" smtClean="0">
              <a:solidFill>
                <a:sysClr val="windowText" lastClr="000000"/>
              </a:solidFill>
              <a:latin typeface="Arial" panose="020B0604020202020204" pitchFamily="34" charset="0"/>
              <a:cs typeface="Arial" panose="020B0604020202020204" pitchFamily="34" charset="0"/>
            </a:rPr>
            <a:t>Experience</a:t>
          </a:r>
          <a:endParaRPr lang="en-US" sz="3900" b="1" kern="1200" dirty="0">
            <a:solidFill>
              <a:sysClr val="windowText" lastClr="000000"/>
            </a:solidFill>
            <a:latin typeface="Arial" panose="020B0604020202020204" pitchFamily="34" charset="0"/>
            <a:cs typeface="Arial" panose="020B0604020202020204" pitchFamily="34" charset="0"/>
          </a:endParaRPr>
        </a:p>
      </dsp:txBody>
      <dsp:txXfrm rot="10800000">
        <a:off x="0" y="2539999"/>
        <a:ext cx="3505200" cy="1524000"/>
      </dsp:txXfrm>
    </dsp:sp>
    <dsp:sp modelId="{2E9BD56A-425F-4031-BD29-49086BD4F433}">
      <dsp:nvSpPr>
        <dsp:cNvPr id="0" name=""/>
        <dsp:cNvSpPr/>
      </dsp:nvSpPr>
      <dsp:spPr>
        <a:xfrm rot="5400000">
          <a:off x="4241800" y="1295400"/>
          <a:ext cx="2032000" cy="3505200"/>
        </a:xfrm>
        <a:prstGeom prst="round1Rect">
          <a:avLst/>
        </a:prstGeom>
        <a:solidFill>
          <a:srgbClr val="BEBE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b="1" kern="1200" dirty="0" smtClean="0">
              <a:solidFill>
                <a:sysClr val="windowText" lastClr="000000"/>
              </a:solidFill>
              <a:latin typeface="Arial" panose="020B0604020202020204" pitchFamily="34" charset="0"/>
              <a:cs typeface="Arial" panose="020B0604020202020204" pitchFamily="34" charset="0"/>
            </a:rPr>
            <a:t>Ethics</a:t>
          </a:r>
          <a:endParaRPr lang="en-US" sz="3900" b="1" kern="1200" dirty="0">
            <a:solidFill>
              <a:sysClr val="windowText" lastClr="000000"/>
            </a:solidFill>
            <a:latin typeface="Arial" panose="020B0604020202020204" pitchFamily="34" charset="0"/>
            <a:cs typeface="Arial" panose="020B0604020202020204" pitchFamily="34" charset="0"/>
          </a:endParaRPr>
        </a:p>
      </dsp:txBody>
      <dsp:txXfrm rot="-5400000">
        <a:off x="3505200" y="2539999"/>
        <a:ext cx="3505200" cy="1524000"/>
      </dsp:txXfrm>
    </dsp:sp>
    <dsp:sp modelId="{3BC907BC-48FD-4EE8-A189-51047C46FB49}">
      <dsp:nvSpPr>
        <dsp:cNvPr id="0" name=""/>
        <dsp:cNvSpPr/>
      </dsp:nvSpPr>
      <dsp:spPr>
        <a:xfrm>
          <a:off x="2239437" y="1430527"/>
          <a:ext cx="2531525" cy="1202944"/>
        </a:xfrm>
        <a:prstGeom prst="roundRect">
          <a:avLst/>
        </a:prstGeom>
        <a:solidFill>
          <a:srgbClr val="FFCE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latin typeface="Arial" panose="020B0604020202020204" pitchFamily="34" charset="0"/>
              <a:cs typeface="Arial" panose="020B0604020202020204" pitchFamily="34" charset="0"/>
            </a:rPr>
            <a:t>4 “E’s”</a:t>
          </a:r>
          <a:endParaRPr lang="en-US" sz="3900" b="1" kern="1200" dirty="0">
            <a:latin typeface="Arial" panose="020B0604020202020204" pitchFamily="34" charset="0"/>
            <a:cs typeface="Arial" panose="020B0604020202020204" pitchFamily="34" charset="0"/>
          </a:endParaRPr>
        </a:p>
      </dsp:txBody>
      <dsp:txXfrm>
        <a:off x="2298160" y="1489250"/>
        <a:ext cx="2414079" cy="108549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D24369AA-876D-4A40-AFC6-132734149B43}" type="datetimeFigureOut">
              <a:rPr lang="en-US" smtClean="0"/>
              <a:t>9/12/2018</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AE2E8839-3811-4913-88A3-05ECD45257FD}" type="slidenum">
              <a:rPr lang="en-US" smtClean="0"/>
              <a:t>‹#›</a:t>
            </a:fld>
            <a:endParaRPr lang="en-US" dirty="0"/>
          </a:p>
        </p:txBody>
      </p:sp>
    </p:spTree>
    <p:extLst>
      <p:ext uri="{BB962C8B-B14F-4D97-AF65-F5344CB8AC3E}">
        <p14:creationId xmlns:p14="http://schemas.microsoft.com/office/powerpoint/2010/main" val="264942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725488"/>
            <a:ext cx="6438900" cy="36210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3502">
              <a:defRPr/>
            </a:pPr>
            <a:fld id="{5555EC8F-CCAC-4BD3-B0A5-2E4BE2C98611}" type="slidenum">
              <a:rPr lang="en-US">
                <a:solidFill>
                  <a:prstClr val="black"/>
                </a:solidFill>
                <a:latin typeface="Calibri" panose="020F0502020204030204"/>
              </a:rPr>
              <a:pPr defTabSz="93350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8689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also countless career opportunities within our profession because the need and demand for financial advice has grown significantly within the last 30 to 40 years.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Consider this: The federal government’s Bureau of Labor Statistics, which researches the state of U.S. employment and labor, projects that the financial advisory industry, including financial planning, will grow 15% between 2016 and 2026. That’s 4% higher growth than other occupations are projected to experience.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This tremendous growth is directly tied to Americans’ increasing realization that they need competent, professional advice about how to manage their personal finances.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few people can rely on corporate pensions and Social Security, they must save, invest, and withdraw funds on their own. Unfortunately, as these statistics underscore, many of these people are not able to do so effectively without some assistance.</a:t>
            </a:r>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270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Financial planning also provides tremendous flexibility to shape your own career path.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 may choose to work for a large firm, or a small firm. You might work for a bank or a broker dealer.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Or you might decide to strike out on your own. In fact, roughly one in five personal financial planners were self-employed in 2014, according to the Bureau of Labor Statistics.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SPEAKER CUSTOMIZATION: Briefly describe your own career path within the profession.</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45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One of the things I love most about my job is that I have a chance to make a real difference in my clients’ lives. I’m helping them to build wealth, manage financial challenges, and secure their families’ financial futures.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 have been able to do this all while creating a future of my own. As a CERTIFIED FINANCIAL PLANNER™, I’ve been able to build my own business and balance professional demands with my personal life. That’s the kind of flexibility the financial planning profession provides.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It also provides financial rewards. According to the Bureau of Labor Statistics, the median pay for personal financial planners is $89,000 per year. </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14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I mentioned before, there is a clear need for a more diverse financial planning workforce that can serve the needs of its diverse clientele. We need more women to enter our profession to bridge this gap.</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Consider that only 23% of current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are women. </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More women financial planners are also needed due</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the changing demographics of wealth.  Women have more money and economic independence than ever before.  They’re also the primary inheritors of wealth. </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It makes good business sense for financial planning firms and other companies offering financial advice to reflect this same demographic change among their own employee population.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addition, the more women we have working in the financial planning profession, the more likely other women will choose a career in financial planning. Lack of role models was one of two key factors cited as contributing to the profession’s lack of diversity in a recent study conducted for the Center for Financial Planning. As the saying goes, “People cannot be what they cannot see.”</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82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I mentioned before, there is a clear need for a more diverse financial planning workforce that can serve the needs of its diverse clientele. We need more African Americans to enter our profession to bridge this gap.</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Consider that only 6% of financial advisors are African American, even though they make up 13% of the U.S. population.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African Americans are also building wealth. According to the Federal Reserve, the average net worth of African American families increased by 30% between 2013 and 2016.</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makes good business sense for financial planning firms and other companies offering financial advice to reflect this same demographic change among their own employee population.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addition, the more African Americans we have working in the financial planning profession, the more likely other African Americans will choose a career in financial planning. Lack of role models was one of two key factors cited as contributing to the profession’s lack of diversity in a recent study conducted for the Center for Financial Planning. As the saying goes, “People cannot be what they cannot see.”</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83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I mentioned before, there is a clear need for a more diverse financial planning workforce that can serve the needs of its diverse clientele. We need more Latinos to enter our profession to bridge this gap.</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Consider that only 2% of current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are Latino, even though we make up more than 17% of the U.S. population. </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Latinos are also building wealth. The top fifth of Latinos – which is more than 2.1 million households – have an average wealth of more than $400,000.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It makes good business sense for financial planning firms and other companies offering financial advice to reflect this same demographic change among their own employee population.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addition, the more Latinos we have working in the financial planning profession, the more likely other Latinos will choose a career in financial planning. Lack of role models was one of two key factors cited as contributing to the profession’s lack of diversity in a recent study conducted for the Center for Financial Planning. As the saying goes, “People cannot be what they cannot see.”</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62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I mentioned before, there is a clear need for a more diverse financial planning workforce that can serve the needs of its diverse clientele. We need more African Americans and Latinos to enter our profession to bridge this gap.</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Consider that African Americans represent only 6% of financial advisors yet comprise more than 13% of the U.S. population.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Similarly, only 2% of current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are Latino, even though we make up more than 17% of the U.S. population. By 2060, it is estimated there will be 114% more Latinos in the U.S. than there are today.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These populations are also building wealth.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According to the Federal Reserve, the average net worth of African American families increased by 30% between 2013 and 2016.</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top fifth of Latinos – which is more than 2.1 million households – have an average wealth of more than $400,000.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It makes good business sense for financial planning firms and other companies offering financial advice to reflect this same demographic change among their own employee population.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addition, the more African Americans and Latinos we have working in the financial planning profession, the more likely other African Americans and Latinos will choose a career in financial planning. Lack of role models was one of two key factors cited as contributing to the profession’s lack of diversity in a recent study conducted for the Center for Financial Planning. As the saying goes, “People cannot be what they cannot see.”</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571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haven’t had much exposure to the financial planning profession, you probably aren’t familiar with the term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 Let’s talk a little bit about the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and what it means to be a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a:t>
            </a:r>
          </a:p>
          <a:p>
            <a:endParaRPr lang="en-US" dirty="0"/>
          </a:p>
        </p:txBody>
      </p:sp>
      <p:sp>
        <p:nvSpPr>
          <p:cNvPr id="4" name="Slide Number Placeholder 3"/>
          <p:cNvSpPr>
            <a:spLocks noGrp="1"/>
          </p:cNvSpPr>
          <p:nvPr>
            <p:ph type="sldNum" sz="quarter" idx="10"/>
          </p:nvPr>
        </p:nvSpPr>
        <p:spPr/>
        <p:txBody>
          <a:bodyPr/>
          <a:lstStyle/>
          <a:p>
            <a:fld id="{AE2E8839-3811-4913-88A3-05ECD45257FD}" type="slidenum">
              <a:rPr lang="en-US" smtClean="0"/>
              <a:t>18</a:t>
            </a:fld>
            <a:endParaRPr lang="en-US" dirty="0"/>
          </a:p>
        </p:txBody>
      </p:sp>
    </p:spTree>
    <p:extLst>
      <p:ext uri="{BB962C8B-B14F-4D97-AF65-F5344CB8AC3E}">
        <p14:creationId xmlns:p14="http://schemas.microsoft.com/office/powerpoint/2010/main" val="2177209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First, CFP stands for CERTIFIED FINANCIAL PLANNER.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is generally regarded by employers and the public as the highest professional distinction in the financial planning profession.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It is awarded by CFP Board, as I mentioned, and has a more than 40-year history.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addition to meeting education, examination, experience, and ethical requirements, all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must comply with CFP Board’s </a:t>
            </a:r>
            <a:r>
              <a:rPr lang="en-US" sz="1200" i="1" kern="1200" dirty="0">
                <a:solidFill>
                  <a:schemeClr val="tx1"/>
                </a:solidFill>
                <a:effectLst/>
                <a:latin typeface="+mn-lt"/>
                <a:ea typeface="+mn-ea"/>
                <a:cs typeface="+mn-cs"/>
              </a:rPr>
              <a:t>Professional Standards and Code of Ethics.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Central to the </a:t>
            </a:r>
            <a:r>
              <a:rPr lang="en-US" sz="1200" i="1" kern="1200" dirty="0">
                <a:solidFill>
                  <a:schemeClr val="tx1"/>
                </a:solidFill>
                <a:effectLst/>
                <a:latin typeface="+mn-lt"/>
                <a:ea typeface="+mn-ea"/>
                <a:cs typeface="+mn-cs"/>
              </a:rPr>
              <a:t>Standards and Code </a:t>
            </a:r>
            <a:r>
              <a:rPr lang="en-US" sz="1200" kern="1200" dirty="0">
                <a:solidFill>
                  <a:schemeClr val="tx1"/>
                </a:solidFill>
                <a:effectLst/>
                <a:latin typeface="+mn-lt"/>
                <a:ea typeface="+mn-ea"/>
                <a:cs typeface="+mn-cs"/>
              </a:rPr>
              <a:t>is the requirement that CFP</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professionals act in the best interests of their clients at all times when providing financial advice. This really sets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apart from other financial advisors and is a key part of the reason why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is widely seen as the gold standard in personal financial planning.</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24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does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matter? Becoming certified provides a number of benefits that will help you build a successful financial planning career.</a:t>
            </a:r>
          </a:p>
          <a:p>
            <a:endParaRPr lang="en-US" dirty="0"/>
          </a:p>
        </p:txBody>
      </p:sp>
      <p:sp>
        <p:nvSpPr>
          <p:cNvPr id="4" name="Slide Number Placeholder 3"/>
          <p:cNvSpPr>
            <a:spLocks noGrp="1"/>
          </p:cNvSpPr>
          <p:nvPr>
            <p:ph type="sldNum" sz="quarter" idx="10"/>
          </p:nvPr>
        </p:nvSpPr>
        <p:spPr/>
        <p:txBody>
          <a:bodyPr/>
          <a:lstStyle/>
          <a:p>
            <a:fld id="{AE2E8839-3811-4913-88A3-05ECD45257FD}" type="slidenum">
              <a:rPr lang="en-US" smtClean="0"/>
              <a:t>20</a:t>
            </a:fld>
            <a:endParaRPr lang="en-US" dirty="0"/>
          </a:p>
        </p:txBody>
      </p:sp>
    </p:spTree>
    <p:extLst>
      <p:ext uri="{BB962C8B-B14F-4D97-AF65-F5344CB8AC3E}">
        <p14:creationId xmlns:p14="http://schemas.microsoft.com/office/powerpoint/2010/main" val="156352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602">
              <a:defRPr/>
            </a:pPr>
            <a:fld id="{17D8AEDF-28D4-47C5-A0E4-DB40AC613023}" type="slidenum">
              <a:rPr lang="en-US">
                <a:solidFill>
                  <a:prstClr val="black"/>
                </a:solidFill>
                <a:latin typeface="Calibri" panose="020F0502020204030204"/>
              </a:rPr>
              <a:pPr defTabSz="933602">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40133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More and more consumers seeking financial planning help are looking for planners of an exceptional quality who adhere to the highest standard.</a:t>
            </a:r>
            <a:r>
              <a:rPr lang="en-US" sz="105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Research shows that consumers recognize the value of working with certified advisors.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More than 8 in 10 believe that certifications are important when choosing a financial planner.</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Nearly 9 in 10 say they would feel more confident working with a financial planner who has a financial planning designation.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Seven out of 10 consumers prefer an advisor who can look at their whole financial situation.</a:t>
            </a:r>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166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of course, other industry designations in the financial planning profession, including the well-known CPA designation. However, as this chart shows, the CFP® professional credential is much more preferred by consumers than any other financial planning designation.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They understand that CFP</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certification demonstrates a deep knowledge and commitment to personal financial planning.</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398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knowledge you gain from earning your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will help you give better advice to clients. This translates into a more successful career.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provides you with three essential elements you will need to gain trust and earn recognition as the very best in the personal financial planning field.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requirements are broad-based, so you build competence in a wide range of financial areas enabling you to see the big picture and think holistically.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pursuing the highest standard in the financial planning field, you will gain increased confidence in your abilities, in your thinking and in your future.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Having the ability to put what you learn into practice provides solid evidence that you are able to provide unique strategies that fit individual circumstances and enhance your credibility.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70% of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say that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has had a positive impact on their knowledge, their confidence with clients, and client trust.</a:t>
            </a:r>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822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 even more telling statistic is income potential: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earn more than their counterparts. In fact: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Those with less than nine years of experience make 31% more than those without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Those with 9 to 17 years of experience make 14% more than their counterparts.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Those with 18 or more years of experience earn 33% more than those without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Furthermore, a comprehensive study on the contribution of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in wealth management firms shows that team-based practices led by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generate 44% more revenue.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Likewise,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in solo practice generate 40% more revenue based on average practice revenue.</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217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 am not the only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 who sees the value of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According to a recent CFP Board survey of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91% are very satisfied with their decision to pursue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with 76% giving the highest rating to certification satisfaction</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83% say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have a "competitive edge" over financial planners who do not hold the credential</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77% of respondents strongly agree that the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contributes directly to their own professional success</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66% say that becoming a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 had a positive impact on their income</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91% would recommend the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to other financial professionals</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936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those who are just beginning their path to becoming a financial planner and earning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there are many options for meeting the education requirement.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Nearly 200 colleges and universities currently offer more than 300 undergraduate, graduate, certificate, and doctorate programs the cover the topics required for the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exam.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These topics include financial planning, insurance planning and risk management, estate planning, retirement planning, investments, income tax payments, and employee benefits.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These programs also include a capstone course on financial plan development.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 encourage you to visit CFP.net/Education to find the best program for you.</a:t>
            </a:r>
          </a:p>
          <a:p>
            <a:endParaRPr lang="en-US" dirty="0"/>
          </a:p>
        </p:txBody>
      </p:sp>
      <p:sp>
        <p:nvSpPr>
          <p:cNvPr id="4" name="Slide Number Placeholder 3"/>
          <p:cNvSpPr>
            <a:spLocks noGrp="1"/>
          </p:cNvSpPr>
          <p:nvPr>
            <p:ph type="sldNum" sz="quarter" idx="10"/>
          </p:nvPr>
        </p:nvSpPr>
        <p:spPr/>
        <p:txBody>
          <a:bodyPr/>
          <a:lstStyle/>
          <a:p>
            <a:pPr defTabSz="933602">
              <a:defRPr/>
            </a:pPr>
            <a:fld id="{17D8AEDF-28D4-47C5-A0E4-DB40AC613023}" type="slidenum">
              <a:rPr lang="en-US">
                <a:solidFill>
                  <a:prstClr val="black"/>
                </a:solidFill>
              </a:rPr>
              <a:pPr defTabSz="933602">
                <a:defRPr/>
              </a:pPr>
              <a:t>27</a:t>
            </a:fld>
            <a:endParaRPr lang="en-US" dirty="0">
              <a:solidFill>
                <a:prstClr val="black"/>
              </a:solidFill>
            </a:endParaRPr>
          </a:p>
        </p:txBody>
      </p:sp>
    </p:spTree>
    <p:extLst>
      <p:ext uri="{BB962C8B-B14F-4D97-AF65-F5344CB8AC3E}">
        <p14:creationId xmlns:p14="http://schemas.microsoft.com/office/powerpoint/2010/main" val="2779372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 I mentioned, the requirements to become a </a:t>
            </a:r>
            <a:r>
              <a:rPr lang="en-US" sz="1200" kern="1200" cap="all" dirty="0" smtClean="0">
                <a:solidFill>
                  <a:schemeClr val="tx1"/>
                </a:solidFill>
                <a:effectLst/>
                <a:latin typeface="+mn-lt"/>
                <a:ea typeface="+mn-ea"/>
                <a:cs typeface="+mn-cs"/>
              </a:rPr>
              <a:t>Certified Financial Planner</a:t>
            </a:r>
            <a:r>
              <a:rPr lang="en-US" sz="1200" kern="1200" dirty="0" smtClean="0">
                <a:solidFill>
                  <a:schemeClr val="tx1"/>
                </a:solidFill>
                <a:effectLst/>
                <a:latin typeface="+mn-lt"/>
                <a:ea typeface="+mn-ea"/>
                <a:cs typeface="+mn-cs"/>
              </a:rPr>
              <a:t>™ professional are among the highest and most comprehensive for any profession.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These requirements are based on 4 “E’s”: </a:t>
            </a:r>
          </a:p>
          <a:p>
            <a:r>
              <a:rPr lang="en-US" sz="1200" kern="1200" dirty="0" smtClean="0">
                <a:solidFill>
                  <a:schemeClr val="tx1"/>
                </a:solidFill>
                <a:effectLst/>
                <a:latin typeface="+mn-lt"/>
                <a:ea typeface="+mn-ea"/>
                <a:cs typeface="+mn-cs"/>
              </a:rPr>
              <a:t> </a:t>
            </a:r>
          </a:p>
          <a:p>
            <a:pPr lvl="1"/>
            <a:r>
              <a:rPr lang="en-US" sz="1200" b="1" kern="1200" dirty="0" smtClean="0">
                <a:solidFill>
                  <a:schemeClr val="tx1"/>
                </a:solidFill>
                <a:effectLst/>
                <a:latin typeface="+mn-lt"/>
                <a:ea typeface="+mn-ea"/>
                <a:cs typeface="+mn-cs"/>
              </a:rPr>
              <a:t>Education - </a:t>
            </a:r>
            <a:r>
              <a:rPr lang="en-US" sz="1200" kern="1200" dirty="0" smtClean="0">
                <a:solidFill>
                  <a:schemeClr val="tx1"/>
                </a:solidFill>
                <a:effectLst/>
                <a:latin typeface="+mn-lt"/>
                <a:ea typeface="+mn-ea"/>
                <a:cs typeface="+mn-cs"/>
              </a:rPr>
              <a:t>A bachelor’s degree and completion of college-level courses on major personal financial planning topics.</a:t>
            </a:r>
            <a:r>
              <a:rPr lang="en-US" dirty="0" smtClean="0"/>
              <a:t> More than 240 institutions offer educational programs to satisfy education coursework</a:t>
            </a:r>
            <a:r>
              <a:rPr lang="en-US" baseline="0" dirty="0" smtClean="0"/>
              <a:t> requirement. All programs cover the same core curriculum, yet vary in style, length and delivery method. For example, programs are available in-person or online, and as certificate or graduate programs. If you have one of the designated degrees, licenses or credentials, such as CPA or CFA, you are eligible to forego the coursework and just complete a capstone course registered with CFP Board.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Examination -</a:t>
            </a:r>
            <a:r>
              <a:rPr lang="en-US" sz="1200" kern="1200" dirty="0" smtClean="0">
                <a:solidFill>
                  <a:schemeClr val="tx1"/>
                </a:solidFill>
                <a:effectLst/>
                <a:latin typeface="+mn-lt"/>
                <a:ea typeface="+mn-ea"/>
                <a:cs typeface="+mn-cs"/>
              </a:rPr>
              <a:t> Passing a </a:t>
            </a:r>
            <a:r>
              <a:rPr lang="en-US" dirty="0" smtClean="0"/>
              <a:t>6 hour computer-based exam with 170 questions. The exam is offered 3 times per year and the average pass rate in 2017 has been 63.7%.</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Experience -</a:t>
            </a:r>
            <a:r>
              <a:rPr lang="en-US" sz="1200" kern="1200" dirty="0" smtClean="0">
                <a:solidFill>
                  <a:schemeClr val="tx1"/>
                </a:solidFill>
                <a:effectLst/>
                <a:latin typeface="+mn-lt"/>
                <a:ea typeface="+mn-ea"/>
                <a:cs typeface="+mn-cs"/>
              </a:rPr>
              <a:t> Three years or more qualifying work experience in financial planning, or a two-year apprenticeship option.  The apprenticeship</a:t>
            </a:r>
            <a:r>
              <a:rPr lang="en-US" sz="1200" kern="1200" baseline="0" dirty="0" smtClean="0">
                <a:solidFill>
                  <a:schemeClr val="tx1"/>
                </a:solidFill>
                <a:effectLst/>
                <a:latin typeface="+mn-lt"/>
                <a:ea typeface="+mn-ea"/>
                <a:cs typeface="+mn-cs"/>
              </a:rPr>
              <a:t> option is available to candidates who deliver all elements of financial planning directly to clients</a:t>
            </a:r>
            <a:endParaRPr lang="en-US" sz="1200" kern="120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And work under direct supervision of a CFP® professional.</a:t>
            </a:r>
          </a:p>
          <a:p>
            <a:pPr lvl="1"/>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pPr lvl="1"/>
            <a:r>
              <a:rPr lang="en-US" sz="1200" b="1" kern="1200" dirty="0" smtClean="0">
                <a:solidFill>
                  <a:schemeClr val="tx1"/>
                </a:solidFill>
                <a:effectLst/>
                <a:latin typeface="+mn-lt"/>
                <a:ea typeface="+mn-ea"/>
                <a:cs typeface="+mn-cs"/>
              </a:rPr>
              <a:t>Ethics –</a:t>
            </a:r>
            <a:r>
              <a:rPr lang="en-US" sz="1200" kern="1200" dirty="0" smtClean="0">
                <a:solidFill>
                  <a:schemeClr val="tx1"/>
                </a:solidFill>
                <a:effectLst/>
                <a:latin typeface="+mn-lt"/>
                <a:ea typeface="+mn-ea"/>
                <a:cs typeface="+mn-cs"/>
              </a:rPr>
              <a:t> Passing</a:t>
            </a:r>
            <a:r>
              <a:rPr lang="en-US" sz="1200" kern="1200" baseline="0" dirty="0" smtClean="0">
                <a:solidFill>
                  <a:schemeClr val="tx1"/>
                </a:solidFill>
                <a:effectLst/>
                <a:latin typeface="+mn-lt"/>
                <a:ea typeface="+mn-ea"/>
                <a:cs typeface="+mn-cs"/>
              </a:rPr>
              <a:t> a background check and c</a:t>
            </a:r>
            <a:r>
              <a:rPr lang="en-US" sz="1200" kern="1200" dirty="0" smtClean="0">
                <a:solidFill>
                  <a:schemeClr val="tx1"/>
                </a:solidFill>
                <a:effectLst/>
                <a:latin typeface="+mn-lt"/>
                <a:ea typeface="+mn-ea"/>
                <a:cs typeface="+mn-cs"/>
              </a:rPr>
              <a:t>ommitment to an ethical code that includes</a:t>
            </a:r>
            <a:r>
              <a:rPr lang="en-US" sz="1200" kern="1200" baseline="0" dirty="0" smtClean="0">
                <a:solidFill>
                  <a:schemeClr val="tx1"/>
                </a:solidFill>
                <a:effectLst/>
                <a:latin typeface="+mn-lt"/>
                <a:ea typeface="+mn-ea"/>
                <a:cs typeface="+mn-cs"/>
              </a:rPr>
              <a:t> the fiduciary duty to act in the best interest of the client at all times when providing financial advice</a:t>
            </a:r>
            <a:r>
              <a:rPr lang="en-US" sz="1200" kern="1200" dirty="0" smtClean="0">
                <a:solidFill>
                  <a:schemeClr val="tx1"/>
                </a:solidFill>
                <a:effectLst/>
                <a:latin typeface="+mn-lt"/>
                <a:ea typeface="+mn-ea"/>
                <a:cs typeface="+mn-cs"/>
              </a:rPr>
              <a:t>.</a:t>
            </a:r>
          </a:p>
          <a:p>
            <a:pPr defTabSz="884742">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28</a:t>
            </a:fld>
            <a:endParaRPr lang="en-US" dirty="0"/>
          </a:p>
        </p:txBody>
      </p:sp>
    </p:spTree>
    <p:extLst>
      <p:ext uri="{BB962C8B-B14F-4D97-AF65-F5344CB8AC3E}">
        <p14:creationId xmlns:p14="http://schemas.microsoft.com/office/powerpoint/2010/main" val="792478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those who are just beginning their path to becoming a financial planner and earning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there are many options for meeting the education requirement.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Nearly 200 colleges and universities currently offer more than 300 undergraduate, graduate, certificate, and doctorate programs the cover the topics required for the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exam.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These topics include financial planning, insurance planning and risk management, estate planning, retirement planning, investments, income tax payments, and employee benefits.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These programs also include a capstone course on financial plan development.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 encourage you to visit CFP.net/Education to find the best program for you.</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150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Should you decide to pursue a career in financial planning and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a variety of resources are available through CFP Board and the Center to help you along the way.</a:t>
            </a:r>
          </a:p>
          <a:p>
            <a:endParaRPr lang="en-US" dirty="0"/>
          </a:p>
        </p:txBody>
      </p:sp>
      <p:sp>
        <p:nvSpPr>
          <p:cNvPr id="4" name="Slide Number Placeholder 3"/>
          <p:cNvSpPr>
            <a:spLocks noGrp="1"/>
          </p:cNvSpPr>
          <p:nvPr>
            <p:ph type="sldNum" sz="quarter" idx="10"/>
          </p:nvPr>
        </p:nvSpPr>
        <p:spPr/>
        <p:txBody>
          <a:bodyPr/>
          <a:lstStyle/>
          <a:p>
            <a:fld id="{AE2E8839-3811-4913-88A3-05ECD45257FD}" type="slidenum">
              <a:rPr lang="en-US" smtClean="0"/>
              <a:t>30</a:t>
            </a:fld>
            <a:endParaRPr lang="en-US" dirty="0"/>
          </a:p>
        </p:txBody>
      </p:sp>
    </p:spTree>
    <p:extLst>
      <p:ext uri="{BB962C8B-B14F-4D97-AF65-F5344CB8AC3E}">
        <p14:creationId xmlns:p14="http://schemas.microsoft.com/office/powerpoint/2010/main" val="2053419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Last year, the Center for Financial Planning launched the “I Am a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 campaign to encourage young adults – particularly Latinos, African Americans, and women – to pursue financial planning careers.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Videos – including the one we watched earlier – and stories shared by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on social media share the benefits of financial planning careers and explain why they chose to become financial planners.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campaign’s website provides resources and information for those interested in learning more about financial planning careers and how to become a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 </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88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CUSTOMIZED BY SPEAKER</a:t>
            </a:r>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186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Center for Financial Planning administers scholarship programs to enable qualified individuals to start or complete the education requirement for attaining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Milton Stern Scholars Fund offers scholarships to qualified students who are residents of New York, New Jersey, or Connecticut, and who are seeking to complete a CFP Board-Registered Certificate Program that qualifies them to take the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exam.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Deena Jo Heide-</a:t>
            </a:r>
            <a:r>
              <a:rPr lang="en-US" sz="1200" kern="1200" dirty="0" err="1">
                <a:solidFill>
                  <a:schemeClr val="tx1"/>
                </a:solidFill>
                <a:effectLst/>
                <a:latin typeface="+mn-lt"/>
                <a:ea typeface="+mn-ea"/>
                <a:cs typeface="+mn-cs"/>
              </a:rPr>
              <a:t>Diesslin</a:t>
            </a:r>
            <a:r>
              <a:rPr lang="en-US" sz="1200" kern="1200" dirty="0">
                <a:solidFill>
                  <a:schemeClr val="tx1"/>
                </a:solidFill>
                <a:effectLst/>
                <a:latin typeface="+mn-lt"/>
                <a:ea typeface="+mn-ea"/>
                <a:cs typeface="+mn-cs"/>
              </a:rPr>
              <a:t> Foundation Challenge Match Scholarship offers scholarships to qualified individuals who have demonstrated a financial need, or are part of underrepresented populations within the financial planning profession in terms of gender, race, ethnicity, disability or sexual orientation.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Richard B. Wagner Memorial Scholarship Fund similarly offers scholarships to qualified individuals from an underrepresented population and who have demonstrated a financial need. It is also open to new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desiring to advance their education through key FPA professional development programs, such as the FPA Retreat, Residency, NexGen Gathering, Annual Conference and mentorship opportunities.</a:t>
            </a:r>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681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CFP Board Mentor Program can connect you with an experienced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 who will provide one-on-one professional development support and guidance through the CFP</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certification process.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More than 600 CFP</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professionals currently volunteer as mentors through this program, which has facilitated more than 1,600 mentor-mentee engagements to date.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 can sign up to be matched with a mentor at CFP.net/Career-Center.</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129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Through the online CFP Board Candidate Forum, you can connect and engage in dynamic conversation with other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candidates.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forum also provides access to a library of resources, tools, and other information to support you on your path to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addition, you can learn about upcoming webinars, exams, and other events.</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040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CFP Board’s Career Center is another great resource. It provides free access to job and internship opportunities with leading firms across the financial planning profession.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Career Center also hosts regular Online Career Fairs that connect prospective employees with potential employers.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addition, the Career Center produces informative, free webinars that provide insight and advice on career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139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407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 call myself a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 because I am certified to practice financial planning by the Certified Financial Planner Board of Standard, or CFP Board.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CFP Board is a non-profit organization that acts in the public interest by creating and upholding the standards for being a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 These standards include educational, examination, experience, and ethical requirements, among others, which we’ll talk more about later.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There are currently more than 81,000 CERTIFIED FINANCAL PLANNER™ professionals in the U.S. While this may seem like a large number, it is not enough to meet Americans’ growing demand for financial advice. In fact, the financial planning workforce is aging and shrinking, and it does not currently represent the diverse population it serves.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address these challenges, CFP Board partnered with stakeholders across the financial planning profession to establish the Center for Financial Planning in 2016. Since then, the Center has worked to create a more diverse and sustainable financial planning profession that provides every American with the competent and ethical financial planning advice they need.</a:t>
            </a:r>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89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we talk about careers in financial planning and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certification in greater detail, I would like to take a little time to talk about the importance of financial planning. </a:t>
            </a:r>
          </a:p>
          <a:p>
            <a:endParaRPr lang="en-US" dirty="0"/>
          </a:p>
        </p:txBody>
      </p:sp>
      <p:sp>
        <p:nvSpPr>
          <p:cNvPr id="4" name="Slide Number Placeholder 3"/>
          <p:cNvSpPr>
            <a:spLocks noGrp="1"/>
          </p:cNvSpPr>
          <p:nvPr>
            <p:ph type="sldNum" sz="quarter" idx="10"/>
          </p:nvPr>
        </p:nvSpPr>
        <p:spPr/>
        <p:txBody>
          <a:bodyPr/>
          <a:lstStyle/>
          <a:p>
            <a:fld id="{AE2E8839-3811-4913-88A3-05ECD45257FD}" type="slidenum">
              <a:rPr lang="en-US" smtClean="0"/>
              <a:t>5</a:t>
            </a:fld>
            <a:endParaRPr lang="en-US" dirty="0"/>
          </a:p>
        </p:txBody>
      </p:sp>
    </p:spTree>
    <p:extLst>
      <p:ext uri="{BB962C8B-B14F-4D97-AF65-F5344CB8AC3E}">
        <p14:creationId xmlns:p14="http://schemas.microsoft.com/office/powerpoint/2010/main" val="191203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At a fundamental level, financial planning is a collaborative process involving a client and a financial advisor.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work together to determine the client’s life goals – whether they want to buy a house, pay for their kids’ education, or retire early and travel the world – and then maximize their potential to achieve those goals.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 successful financial plan integrates relevant elements of the client’s personal and financial circumstances. It encompasses everything from investments and retirement planning to insurance planning and risk management, income tax planning, and estate planning.</a:t>
            </a:r>
          </a:p>
          <a:p>
            <a:endParaRPr lang="en-US" dirty="0"/>
          </a:p>
        </p:txBody>
      </p:sp>
      <p:sp>
        <p:nvSpPr>
          <p:cNvPr id="4" name="Slide Number Placeholder 3"/>
          <p:cNvSpPr>
            <a:spLocks noGrp="1"/>
          </p:cNvSpPr>
          <p:nvPr>
            <p:ph type="sldNum" sz="quarter" idx="10"/>
          </p:nvPr>
        </p:nvSpPr>
        <p:spPr/>
        <p:txBody>
          <a:bodyPr/>
          <a:lstStyle/>
          <a:p>
            <a:pPr defTabSz="933602">
              <a:defRPr/>
            </a:pPr>
            <a:fld id="{17D8AEDF-28D4-47C5-A0E4-DB40AC613023}" type="slidenum">
              <a:rPr lang="en-US">
                <a:solidFill>
                  <a:prstClr val="black"/>
                </a:solidFill>
              </a:rPr>
              <a:pPr defTabSz="933602">
                <a:defRPr/>
              </a:pPr>
              <a:t>6</a:t>
            </a:fld>
            <a:endParaRPr lang="en-US" dirty="0">
              <a:solidFill>
                <a:prstClr val="black"/>
              </a:solidFill>
            </a:endParaRPr>
          </a:p>
        </p:txBody>
      </p:sp>
    </p:spTree>
    <p:extLst>
      <p:ext uri="{BB962C8B-B14F-4D97-AF65-F5344CB8AC3E}">
        <p14:creationId xmlns:p14="http://schemas.microsoft.com/office/powerpoint/2010/main" val="82645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Why make a financial plan? Because it puts you in control of your future.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With a solid financial plan in place, it’s easier for you to make financial decisions, set long- and short-term goals, and make sure you are on track to achieve those goals.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 financial plan also helps you respond to life changes while avoiding major setbacks and debt or credit problems.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 successful financial plan brings all the pieces of your financial life together to give you peace of mind, and that is what a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 can do for their clients.</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25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of you may never have considered working with a financial advisor, let alone becoming one. You may be wondering what’s so great about a career in financial planning. Let’s take a minute to hear what a few other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have to say.</a:t>
            </a:r>
          </a:p>
          <a:p>
            <a:endParaRPr lang="en-US" dirty="0"/>
          </a:p>
        </p:txBody>
      </p:sp>
      <p:sp>
        <p:nvSpPr>
          <p:cNvPr id="4" name="Slide Number Placeholder 3"/>
          <p:cNvSpPr>
            <a:spLocks noGrp="1"/>
          </p:cNvSpPr>
          <p:nvPr>
            <p:ph type="sldNum" sz="quarter" idx="10"/>
          </p:nvPr>
        </p:nvSpPr>
        <p:spPr/>
        <p:txBody>
          <a:bodyPr/>
          <a:lstStyle/>
          <a:p>
            <a:fld id="{AE2E8839-3811-4913-88A3-05ECD45257FD}" type="slidenum">
              <a:rPr lang="en-US" smtClean="0"/>
              <a:t>8</a:t>
            </a:fld>
            <a:endParaRPr lang="en-US" dirty="0"/>
          </a:p>
        </p:txBody>
      </p:sp>
    </p:spTree>
    <p:extLst>
      <p:ext uri="{BB962C8B-B14F-4D97-AF65-F5344CB8AC3E}">
        <p14:creationId xmlns:p14="http://schemas.microsoft.com/office/powerpoint/2010/main" val="20623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One of the biggest misconceptions of financial planning is that it’s primarily about math and crunching numbers. Similarly, many people think financial planning is synonymous with investment management.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But as you heard in the video, we’re not up at dawn watching stock tickers, nor do we spend our days poring over spreadsheets.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reality, our focus is on people. Building relationships and trust with your clients, communication skills, and creative problem solving are all key to a successful financial planning career.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pros also take a holistic, big picture look at our clients’ finances to help them reach their goals, as I alluded to before. Investment strategy is just a part of that picture.</a:t>
            </a:r>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17D8AEDF-28D4-47C5-A0E4-DB40AC613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9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02" y="231465"/>
            <a:ext cx="10515600" cy="47822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77452" y="15117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Footer Placeholder 4"/>
          <p:cNvSpPr>
            <a:spLocks noGrp="1"/>
          </p:cNvSpPr>
          <p:nvPr>
            <p:ph type="ftr" sz="quarter" idx="3"/>
          </p:nvPr>
        </p:nvSpPr>
        <p:spPr>
          <a:xfrm>
            <a:off x="0" y="6558577"/>
            <a:ext cx="6370478" cy="213056"/>
          </a:xfrm>
          <a:prstGeom prst="rect">
            <a:avLst/>
          </a:prstGeom>
        </p:spPr>
        <p:txBody>
          <a:bodyPr vert="horz" lIns="91440" tIns="45720" rIns="91440" bIns="45720" rtlCol="0" anchor="ctr"/>
          <a:lstStyle>
            <a:lvl1pPr algn="ctr">
              <a:defRPr sz="107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258331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Tiles">
    <p:spTree>
      <p:nvGrpSpPr>
        <p:cNvPr id="1" name=""/>
        <p:cNvGrpSpPr/>
        <p:nvPr/>
      </p:nvGrpSpPr>
      <p:grpSpPr>
        <a:xfrm>
          <a:off x="0" y="0"/>
          <a:ext cx="0" cy="0"/>
          <a:chOff x="0" y="0"/>
          <a:chExt cx="0" cy="0"/>
        </a:xfrm>
      </p:grpSpPr>
      <p:sp>
        <p:nvSpPr>
          <p:cNvPr id="18" name="Rectangle 17"/>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a:xfrm>
            <a:off x="711200" y="1006475"/>
            <a:ext cx="9220200" cy="1143000"/>
          </a:xfrm>
          <a:prstGeom prst="rect">
            <a:avLst/>
          </a:prstGeom>
        </p:spPr>
        <p:txBody>
          <a:bodyPr/>
          <a:lstStyle>
            <a:lvl1pPr>
              <a:defRPr baseline="0"/>
            </a:lvl1pPr>
          </a:lstStyle>
          <a:p>
            <a:r>
              <a:rPr lang="en-US" dirty="0"/>
              <a:t>Image Tile Layout</a:t>
            </a:r>
          </a:p>
        </p:txBody>
      </p:sp>
      <p:cxnSp>
        <p:nvCxnSpPr>
          <p:cNvPr id="53" name="Straight Connector 52"/>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54" name="Footer Placeholder 5"/>
          <p:cNvSpPr>
            <a:spLocks noGrp="1"/>
          </p:cNvSpPr>
          <p:nvPr>
            <p:ph type="ftr" sz="quarter" idx="5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 </a:t>
            </a:r>
          </a:p>
        </p:txBody>
      </p:sp>
      <p:sp>
        <p:nvSpPr>
          <p:cNvPr id="55"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50" name="Text Placeholder 9"/>
          <p:cNvSpPr>
            <a:spLocks noGrp="1"/>
          </p:cNvSpPr>
          <p:nvPr>
            <p:ph type="body" sz="quarter" idx="11" hasCustomPrompt="1"/>
          </p:nvPr>
        </p:nvSpPr>
        <p:spPr>
          <a:xfrm>
            <a:off x="711200" y="3728949"/>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51" name="Picture Placeholder 6"/>
          <p:cNvSpPr>
            <a:spLocks noGrp="1"/>
          </p:cNvSpPr>
          <p:nvPr>
            <p:ph type="pic" sz="quarter" idx="40" hasCustomPrompt="1"/>
          </p:nvPr>
        </p:nvSpPr>
        <p:spPr>
          <a:xfrm>
            <a:off x="711840" y="2228556"/>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52" name="Text Placeholder 9"/>
          <p:cNvSpPr>
            <a:spLocks noGrp="1"/>
          </p:cNvSpPr>
          <p:nvPr>
            <p:ph type="body" sz="quarter" idx="52" hasCustomPrompt="1"/>
          </p:nvPr>
        </p:nvSpPr>
        <p:spPr>
          <a:xfrm>
            <a:off x="4368800" y="3728949"/>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56" name="Picture Placeholder 6"/>
          <p:cNvSpPr>
            <a:spLocks noGrp="1"/>
          </p:cNvSpPr>
          <p:nvPr>
            <p:ph type="pic" sz="quarter" idx="53" hasCustomPrompt="1"/>
          </p:nvPr>
        </p:nvSpPr>
        <p:spPr>
          <a:xfrm>
            <a:off x="4369440" y="2228556"/>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57" name="Text Placeholder 9"/>
          <p:cNvSpPr>
            <a:spLocks noGrp="1"/>
          </p:cNvSpPr>
          <p:nvPr>
            <p:ph type="body" sz="quarter" idx="54" hasCustomPrompt="1"/>
          </p:nvPr>
        </p:nvSpPr>
        <p:spPr>
          <a:xfrm>
            <a:off x="8026400" y="3728949"/>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58" name="Picture Placeholder 6"/>
          <p:cNvSpPr>
            <a:spLocks noGrp="1"/>
          </p:cNvSpPr>
          <p:nvPr>
            <p:ph type="pic" sz="quarter" idx="55" hasCustomPrompt="1"/>
          </p:nvPr>
        </p:nvSpPr>
        <p:spPr>
          <a:xfrm>
            <a:off x="8027040" y="2228556"/>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59" name="Text Placeholder 9"/>
          <p:cNvSpPr>
            <a:spLocks noGrp="1"/>
          </p:cNvSpPr>
          <p:nvPr>
            <p:ph type="body" sz="quarter" idx="56" hasCustomPrompt="1"/>
          </p:nvPr>
        </p:nvSpPr>
        <p:spPr>
          <a:xfrm>
            <a:off x="711200" y="5765801"/>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60" name="Picture Placeholder 6"/>
          <p:cNvSpPr>
            <a:spLocks noGrp="1"/>
          </p:cNvSpPr>
          <p:nvPr>
            <p:ph type="pic" sz="quarter" idx="57" hasCustomPrompt="1"/>
          </p:nvPr>
        </p:nvSpPr>
        <p:spPr>
          <a:xfrm>
            <a:off x="711840" y="4241800"/>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61" name="Text Placeholder 9"/>
          <p:cNvSpPr>
            <a:spLocks noGrp="1"/>
          </p:cNvSpPr>
          <p:nvPr>
            <p:ph type="body" sz="quarter" idx="58" hasCustomPrompt="1"/>
          </p:nvPr>
        </p:nvSpPr>
        <p:spPr>
          <a:xfrm>
            <a:off x="4368800" y="5765801"/>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62" name="Picture Placeholder 6"/>
          <p:cNvSpPr>
            <a:spLocks noGrp="1"/>
          </p:cNvSpPr>
          <p:nvPr>
            <p:ph type="pic" sz="quarter" idx="59" hasCustomPrompt="1"/>
          </p:nvPr>
        </p:nvSpPr>
        <p:spPr>
          <a:xfrm>
            <a:off x="4369440" y="4241800"/>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63" name="Text Placeholder 9"/>
          <p:cNvSpPr>
            <a:spLocks noGrp="1"/>
          </p:cNvSpPr>
          <p:nvPr>
            <p:ph type="body" sz="quarter" idx="60" hasCustomPrompt="1"/>
          </p:nvPr>
        </p:nvSpPr>
        <p:spPr>
          <a:xfrm>
            <a:off x="8026400" y="5765801"/>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64" name="Picture Placeholder 6"/>
          <p:cNvSpPr>
            <a:spLocks noGrp="1"/>
          </p:cNvSpPr>
          <p:nvPr>
            <p:ph type="pic" sz="quarter" idx="61" hasCustomPrompt="1"/>
          </p:nvPr>
        </p:nvSpPr>
        <p:spPr>
          <a:xfrm>
            <a:off x="8027040" y="4241800"/>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19" name="Text Placeholder 5"/>
          <p:cNvSpPr>
            <a:spLocks noGrp="1"/>
          </p:cNvSpPr>
          <p:nvPr>
            <p:ph type="body" sz="quarter" idx="13"/>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27317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14" name="Rectangle 13"/>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9"/>
          <p:cNvSpPr>
            <a:spLocks noGrp="1"/>
          </p:cNvSpPr>
          <p:nvPr>
            <p:ph type="body" sz="quarter" idx="11"/>
          </p:nvPr>
        </p:nvSpPr>
        <p:spPr>
          <a:xfrm>
            <a:off x="7632171" y="4811642"/>
            <a:ext cx="3681429" cy="381837"/>
          </a:xfrm>
          <a:prstGeom prst="rect">
            <a:avLst/>
          </a:prstGeom>
          <a:noFill/>
        </p:spPr>
        <p:txBody>
          <a:bodyPr wrap="square" lIns="90000" tIns="46800" rIns="90000" bIns="46800" anchor="t" anchorCtr="0">
            <a:spAutoFit/>
          </a:bodyPr>
          <a:lstStyle>
            <a:lvl1pPr marL="0" indent="0">
              <a:buNone/>
              <a:defRPr sz="1867" b="1" spc="-27" baseline="0">
                <a:solidFill>
                  <a:schemeClr val="tx1">
                    <a:lumMod val="65000"/>
                    <a:lumOff val="35000"/>
                  </a:schemeClr>
                </a:solidFill>
              </a:defRPr>
            </a:lvl1pPr>
          </a:lstStyle>
          <a:p>
            <a:pPr lvl="0"/>
            <a:r>
              <a:rPr lang="en-US" dirty="0"/>
              <a:t>Click to edit Master text</a:t>
            </a:r>
          </a:p>
        </p:txBody>
      </p:sp>
      <p:sp>
        <p:nvSpPr>
          <p:cNvPr id="4" name="Text Placeholder 13"/>
          <p:cNvSpPr>
            <a:spLocks noGrp="1"/>
          </p:cNvSpPr>
          <p:nvPr>
            <p:ph type="body" sz="quarter" idx="17"/>
          </p:nvPr>
        </p:nvSpPr>
        <p:spPr>
          <a:xfrm>
            <a:off x="7632000" y="5057004"/>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5" name="Text Placeholder 9"/>
          <p:cNvSpPr>
            <a:spLocks noGrp="1"/>
          </p:cNvSpPr>
          <p:nvPr>
            <p:ph type="body" sz="quarter" idx="26"/>
          </p:nvPr>
        </p:nvSpPr>
        <p:spPr>
          <a:xfrm>
            <a:off x="7632342" y="3919326"/>
            <a:ext cx="3681429" cy="381837"/>
          </a:xfrm>
          <a:prstGeom prst="rect">
            <a:avLst/>
          </a:prstGeom>
          <a:noFill/>
        </p:spPr>
        <p:txBody>
          <a:bodyPr wrap="square" lIns="90000" tIns="46800" rIns="90000" bIns="46800" anchor="t" anchorCtr="0">
            <a:spAutoFit/>
          </a:bodyPr>
          <a:lstStyle>
            <a:lvl1pPr marL="0" indent="0">
              <a:buNone/>
              <a:defRPr sz="1867" b="1" spc="-27" baseline="0">
                <a:solidFill>
                  <a:schemeClr val="bg2">
                    <a:lumMod val="50000"/>
                  </a:schemeClr>
                </a:solidFill>
              </a:defRPr>
            </a:lvl1pPr>
          </a:lstStyle>
          <a:p>
            <a:pPr lvl="0"/>
            <a:r>
              <a:rPr lang="en-US" dirty="0"/>
              <a:t>Click to edit Master text</a:t>
            </a:r>
          </a:p>
        </p:txBody>
      </p:sp>
      <p:sp>
        <p:nvSpPr>
          <p:cNvPr id="6" name="Text Placeholder 13"/>
          <p:cNvSpPr>
            <a:spLocks noGrp="1"/>
          </p:cNvSpPr>
          <p:nvPr>
            <p:ph type="body" sz="quarter" idx="27"/>
          </p:nvPr>
        </p:nvSpPr>
        <p:spPr>
          <a:xfrm>
            <a:off x="7632171" y="4180888"/>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7" name="Text Placeholder 9"/>
          <p:cNvSpPr>
            <a:spLocks noGrp="1"/>
          </p:cNvSpPr>
          <p:nvPr>
            <p:ph type="body" sz="quarter" idx="28"/>
          </p:nvPr>
        </p:nvSpPr>
        <p:spPr>
          <a:xfrm>
            <a:off x="7632342" y="2988000"/>
            <a:ext cx="3681429" cy="381837"/>
          </a:xfrm>
          <a:prstGeom prst="rect">
            <a:avLst/>
          </a:prstGeom>
          <a:noFill/>
        </p:spPr>
        <p:txBody>
          <a:bodyPr wrap="square" lIns="90000" tIns="46800" rIns="90000" bIns="46800" anchor="t" anchorCtr="0">
            <a:spAutoFit/>
          </a:bodyPr>
          <a:lstStyle>
            <a:lvl1pPr marL="0" indent="0">
              <a:buNone/>
              <a:defRPr sz="1867" b="1" spc="-27" baseline="0">
                <a:solidFill>
                  <a:schemeClr val="bg1">
                    <a:lumMod val="65000"/>
                  </a:schemeClr>
                </a:solidFill>
              </a:defRPr>
            </a:lvl1pPr>
          </a:lstStyle>
          <a:p>
            <a:pPr lvl="0"/>
            <a:r>
              <a:rPr lang="en-US" dirty="0"/>
              <a:t>Click to edit Master text</a:t>
            </a:r>
          </a:p>
        </p:txBody>
      </p:sp>
      <p:sp>
        <p:nvSpPr>
          <p:cNvPr id="8" name="Text Placeholder 13"/>
          <p:cNvSpPr>
            <a:spLocks noGrp="1"/>
          </p:cNvSpPr>
          <p:nvPr>
            <p:ph type="body" sz="quarter" idx="29"/>
          </p:nvPr>
        </p:nvSpPr>
        <p:spPr>
          <a:xfrm>
            <a:off x="7632171" y="3261204"/>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9" name="Text Placeholder 9"/>
          <p:cNvSpPr>
            <a:spLocks noGrp="1"/>
          </p:cNvSpPr>
          <p:nvPr>
            <p:ph type="body" sz="quarter" idx="30"/>
          </p:nvPr>
        </p:nvSpPr>
        <p:spPr>
          <a:xfrm>
            <a:off x="7632342" y="2068442"/>
            <a:ext cx="3681429" cy="381837"/>
          </a:xfrm>
          <a:prstGeom prst="rect">
            <a:avLst/>
          </a:prstGeom>
          <a:noFill/>
        </p:spPr>
        <p:txBody>
          <a:bodyPr wrap="square" lIns="90000" tIns="46800" rIns="90000" bIns="46800" anchor="t" anchorCtr="0">
            <a:spAutoFit/>
          </a:bodyPr>
          <a:lstStyle>
            <a:lvl1pPr marL="0" indent="0">
              <a:buNone/>
              <a:defRPr sz="1867" b="1" spc="-27" baseline="0">
                <a:solidFill>
                  <a:srgbClr val="FDC82F"/>
                </a:solidFill>
              </a:defRPr>
            </a:lvl1pPr>
          </a:lstStyle>
          <a:p>
            <a:pPr lvl="0"/>
            <a:r>
              <a:rPr lang="en-US" dirty="0"/>
              <a:t>Click to edit Master text</a:t>
            </a:r>
          </a:p>
        </p:txBody>
      </p:sp>
      <p:sp>
        <p:nvSpPr>
          <p:cNvPr id="10" name="Text Placeholder 13"/>
          <p:cNvSpPr>
            <a:spLocks noGrp="1"/>
          </p:cNvSpPr>
          <p:nvPr>
            <p:ph type="body" sz="quarter" idx="31"/>
          </p:nvPr>
        </p:nvSpPr>
        <p:spPr>
          <a:xfrm>
            <a:off x="7632171" y="2330004"/>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11" name="Chart Placeholder 9"/>
          <p:cNvSpPr>
            <a:spLocks noGrp="1"/>
          </p:cNvSpPr>
          <p:nvPr>
            <p:ph type="chart" sz="quarter" idx="32"/>
          </p:nvPr>
        </p:nvSpPr>
        <p:spPr>
          <a:xfrm>
            <a:off x="624000" y="1981200"/>
            <a:ext cx="6768000" cy="3384000"/>
          </a:xfrm>
          <a:prstGeom prst="rect">
            <a:avLst/>
          </a:prstGeom>
        </p:spPr>
        <p:txBody>
          <a:bodyPr anchor="ctr"/>
          <a:lstStyle>
            <a:lvl1pPr algn="ctr">
              <a:defRPr sz="1867">
                <a:solidFill>
                  <a:schemeClr val="tx1">
                    <a:lumMod val="75000"/>
                    <a:lumOff val="25000"/>
                  </a:schemeClr>
                </a:solidFill>
              </a:defRPr>
            </a:lvl1pPr>
          </a:lstStyle>
          <a:p>
            <a:endParaRPr lang="en-US" dirty="0"/>
          </a:p>
        </p:txBody>
      </p:sp>
      <p:cxnSp>
        <p:nvCxnSpPr>
          <p:cNvPr id="15" name="Straight Connector 14"/>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6" name="Footer Placeholder 5"/>
          <p:cNvSpPr>
            <a:spLocks noGrp="1"/>
          </p:cNvSpPr>
          <p:nvPr>
            <p:ph type="ftr" sz="quarter" idx="5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17"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18" name="Text Placeholder 5"/>
          <p:cNvSpPr>
            <a:spLocks noGrp="1"/>
          </p:cNvSpPr>
          <p:nvPr>
            <p:ph type="body" sz="quarter" idx="13"/>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10401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9585" y="255944"/>
            <a:ext cx="10515600" cy="508332"/>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11510281" y="6357909"/>
            <a:ext cx="408296"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oter Placeholder 3"/>
          <p:cNvSpPr>
            <a:spLocks noGrp="1"/>
          </p:cNvSpPr>
          <p:nvPr>
            <p:ph type="ftr" sz="quarter" idx="11"/>
          </p:nvPr>
        </p:nvSpPr>
        <p:spPr>
          <a:xfrm>
            <a:off x="0" y="6570262"/>
            <a:ext cx="6771731" cy="3055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299138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bg>
      <p:bgRef idx="1003">
        <a:schemeClr val="bg1"/>
      </p:bgRef>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1510281" y="6357909"/>
            <a:ext cx="408296" cy="365125"/>
          </a:xfrm>
        </p:spPr>
        <p:txBody>
          <a:bodyPr/>
          <a:lstStyle/>
          <a:p>
            <a:fld id="{28E81A4C-504E-4037-8DDB-464EFED931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35313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02" y="231465"/>
            <a:ext cx="10515600" cy="47822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77452" y="15117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Footer Placeholder 4"/>
          <p:cNvSpPr>
            <a:spLocks noGrp="1"/>
          </p:cNvSpPr>
          <p:nvPr>
            <p:ph type="ftr" sz="quarter" idx="3"/>
          </p:nvPr>
        </p:nvSpPr>
        <p:spPr>
          <a:xfrm>
            <a:off x="0" y="6558577"/>
            <a:ext cx="6370478" cy="213056"/>
          </a:xfrm>
          <a:prstGeom prst="rect">
            <a:avLst/>
          </a:prstGeom>
        </p:spPr>
        <p:txBody>
          <a:bodyPr vert="horz" lIns="91440" tIns="45720" rIns="91440" bIns="45720" rtlCol="0" anchor="ctr"/>
          <a:lstStyle>
            <a:lvl1pPr algn="ctr">
              <a:defRPr sz="107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4119748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9585" y="255944"/>
            <a:ext cx="10515600" cy="508332"/>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860839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266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890" y="327548"/>
            <a:ext cx="8085848" cy="54591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2057400"/>
            <a:ext cx="6172200" cy="38036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3"/>
          </p:nvPr>
        </p:nvSpPr>
        <p:spPr>
          <a:xfrm>
            <a:off x="535289" y="6509978"/>
            <a:ext cx="5540991" cy="211494"/>
          </a:xfrm>
          <a:prstGeom prst="rect">
            <a:avLst/>
          </a:prstGeom>
        </p:spPr>
        <p:txBody>
          <a:bodyPr vert="horz" lIns="91440" tIns="45720" rIns="91440" bIns="45720" rtlCol="0" anchor="ctr"/>
          <a:lstStyle>
            <a:lvl1pPr algn="ctr">
              <a:defRPr sz="107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345741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7421"/>
            <a:ext cx="7717358" cy="614149"/>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076280" y="2057400"/>
            <a:ext cx="5279108" cy="3803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3"/>
          </p:nvPr>
        </p:nvSpPr>
        <p:spPr>
          <a:xfrm>
            <a:off x="0" y="6549023"/>
            <a:ext cx="6370478" cy="348022"/>
          </a:xfrm>
          <a:prstGeom prst="rect">
            <a:avLst/>
          </a:prstGeom>
        </p:spPr>
        <p:txBody>
          <a:bodyPr vert="horz" lIns="91440" tIns="45720" rIns="91440" bIns="45720" rtlCol="0" anchor="ctr"/>
          <a:lstStyle>
            <a:lvl1pPr algn="ctr">
              <a:defRPr sz="107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2406000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Light">
    <p:bg>
      <p:bgPr>
        <a:gradFill flip="none" rotWithShape="1">
          <a:gsLst>
            <a:gs pos="36000">
              <a:schemeClr val="bg1">
                <a:tint val="80000"/>
                <a:satMod val="3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0" y="2895600"/>
            <a:ext cx="7721600" cy="1219200"/>
          </a:xfrm>
          <a:prstGeom prst="rect">
            <a:avLst/>
          </a:prstGeom>
        </p:spPr>
        <p:txBody>
          <a:bodyPr>
            <a:noAutofit/>
          </a:bodyPr>
          <a:lstStyle>
            <a:lvl1pPr>
              <a:defRPr sz="5867" b="1" i="0" cap="all">
                <a:solidFill>
                  <a:srgbClr val="696969"/>
                </a:solidFill>
              </a:defRPr>
            </a:lvl1pPr>
          </a:lstStyle>
          <a:p>
            <a:r>
              <a:rPr lang="en-US" dirty="0"/>
              <a:t>Click To Edit Section Header</a:t>
            </a:r>
          </a:p>
        </p:txBody>
      </p:sp>
      <p:cxnSp>
        <p:nvCxnSpPr>
          <p:cNvPr id="12" name="Straight Connector 11"/>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3"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 </a:t>
            </a:r>
          </a:p>
        </p:txBody>
      </p:sp>
      <p:sp>
        <p:nvSpPr>
          <p:cNvPr id="14"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21564903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9585" y="255944"/>
            <a:ext cx="10515600" cy="508332"/>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1505347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Dark">
    <p:bg>
      <p:bgPr>
        <a:gradFill flip="none" rotWithShape="1">
          <a:gsLst>
            <a:gs pos="0">
              <a:schemeClr val="bg1">
                <a:lumMod val="50000"/>
                <a:lumOff val="50000"/>
              </a:schemeClr>
            </a:gs>
            <a:gs pos="38000">
              <a:schemeClr val="bg1">
                <a:lumMod val="65000"/>
                <a:lumOff val="35000"/>
              </a:schemeClr>
            </a:gs>
            <a:gs pos="10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8"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white">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white">
                  <a:lumMod val="50000"/>
                  <a:lumOff val="50000"/>
                </a:prstClr>
              </a:solidFill>
              <a:effectLst/>
              <a:uLnTx/>
              <a:uFillTx/>
              <a:latin typeface="Arial"/>
              <a:ea typeface="+mn-ea"/>
              <a:cs typeface="Arial"/>
            </a:endParaRPr>
          </a:p>
        </p:txBody>
      </p:sp>
      <p:sp>
        <p:nvSpPr>
          <p:cNvPr id="19"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white">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white">
                  <a:lumMod val="50000"/>
                  <a:lumOff val="50000"/>
                </a:prstClr>
              </a:solidFill>
              <a:effectLst/>
              <a:uLnTx/>
              <a:uFillTx/>
              <a:latin typeface="Arial"/>
              <a:ea typeface="+mn-ea"/>
              <a:cs typeface="+mn-cs"/>
            </a:endParaRPr>
          </a:p>
        </p:txBody>
      </p:sp>
      <p:sp>
        <p:nvSpPr>
          <p:cNvPr id="21" name="Title 1"/>
          <p:cNvSpPr>
            <a:spLocks noGrp="1"/>
          </p:cNvSpPr>
          <p:nvPr>
            <p:ph type="ctrTitle" hasCustomPrompt="1"/>
          </p:nvPr>
        </p:nvSpPr>
        <p:spPr>
          <a:xfrm>
            <a:off x="711200" y="2895600"/>
            <a:ext cx="7721600" cy="1219200"/>
          </a:xfrm>
          <a:prstGeom prst="rect">
            <a:avLst/>
          </a:prstGeom>
        </p:spPr>
        <p:txBody>
          <a:bodyPr>
            <a:noAutofit/>
          </a:bodyPr>
          <a:lstStyle>
            <a:lvl1pPr>
              <a:defRPr sz="5867" b="1" i="0" cap="all">
                <a:solidFill>
                  <a:schemeClr val="tx1"/>
                </a:solidFill>
              </a:defRPr>
            </a:lvl1pPr>
          </a:lstStyle>
          <a:p>
            <a:r>
              <a:rPr lang="en-US" dirty="0"/>
              <a:t>Click To Edit Section Header</a:t>
            </a:r>
          </a:p>
        </p:txBody>
      </p:sp>
    </p:spTree>
    <p:extLst>
      <p:ext uri="{BB962C8B-B14F-4D97-AF65-F5344CB8AC3E}">
        <p14:creationId xmlns:p14="http://schemas.microsoft.com/office/powerpoint/2010/main" val="119501987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a:xfrm>
            <a:off x="711200" y="1006475"/>
            <a:ext cx="9220200" cy="1143000"/>
          </a:xfrm>
          <a:prstGeom prst="rect">
            <a:avLst/>
          </a:prstGeom>
        </p:spPr>
        <p:txBody>
          <a:bodyPr/>
          <a:lstStyle>
            <a:lvl1pPr>
              <a:defRPr>
                <a:solidFill>
                  <a:srgbClr val="696969"/>
                </a:solidFill>
              </a:defRPr>
            </a:lvl1pPr>
          </a:lstStyle>
          <a:p>
            <a:r>
              <a:rPr lang="en-US" dirty="0"/>
              <a:t>Click To Edit Master</a:t>
            </a:r>
          </a:p>
        </p:txBody>
      </p:sp>
      <p:sp>
        <p:nvSpPr>
          <p:cNvPr id="3" name="Content Placeholder 2"/>
          <p:cNvSpPr>
            <a:spLocks noGrp="1"/>
          </p:cNvSpPr>
          <p:nvPr>
            <p:ph idx="1" hasCustomPrompt="1"/>
          </p:nvPr>
        </p:nvSpPr>
        <p:spPr>
          <a:xfrm>
            <a:off x="711200" y="2332037"/>
            <a:ext cx="9220200" cy="3687763"/>
          </a:xfrm>
          <a:prstGeom prst="rect">
            <a:avLst/>
          </a:prstGeom>
        </p:spPr>
        <p:txBody>
          <a:bodyPr/>
          <a:lstStyle>
            <a:lvl1pPr>
              <a:defRPr>
                <a:solidFill>
                  <a:srgbClr val="696969"/>
                </a:solidFill>
              </a:defRPr>
            </a:lvl1pPr>
            <a:lvl2pPr>
              <a:buFont typeface="Wingdings" pitchFamily="2" charset="2"/>
              <a:buChar char="§"/>
              <a:defRPr>
                <a:solidFill>
                  <a:srgbClr val="696969"/>
                </a:solidFill>
              </a:defRPr>
            </a:lvl2pPr>
            <a:lvl3pPr>
              <a:buFont typeface="Arial" pitchFamily="34" charset="0"/>
              <a:buChar char="-"/>
              <a:defRPr>
                <a:solidFill>
                  <a:srgbClr val="696969"/>
                </a:solidFill>
              </a:defRPr>
            </a:lvl3pPr>
            <a:lvl4pPr>
              <a:buFont typeface="Arial" pitchFamily="34" charset="0"/>
              <a:buChar char="•"/>
              <a:defRPr>
                <a:solidFill>
                  <a:srgbClr val="696969"/>
                </a:solidFill>
              </a:defRPr>
            </a:lvl4pPr>
            <a:lvl5pPr>
              <a:defRPr>
                <a:solidFill>
                  <a:srgbClr val="6969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7"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18"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6" name="Text Placeholder 5"/>
          <p:cNvSpPr>
            <a:spLocks noGrp="1"/>
          </p:cNvSpPr>
          <p:nvPr>
            <p:ph type="body" sz="quarter" idx="13"/>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79088594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Rectangle 7"/>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Picture Placeholder 2"/>
          <p:cNvSpPr>
            <a:spLocks noGrp="1"/>
          </p:cNvSpPr>
          <p:nvPr>
            <p:ph type="pic" idx="1"/>
          </p:nvPr>
        </p:nvSpPr>
        <p:spPr>
          <a:xfrm>
            <a:off x="711200" y="2054227"/>
            <a:ext cx="10769600" cy="3584575"/>
          </a:xfrm>
          <a:prstGeom prst="rect">
            <a:avLst/>
          </a:prstGeom>
        </p:spPr>
        <p:txBody>
          <a:bodyPr/>
          <a:lstStyle>
            <a:lvl1pPr marL="0" indent="0">
              <a:buNone/>
              <a:defRPr sz="4267">
                <a:solidFill>
                  <a:srgbClr val="696969"/>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cxnSp>
        <p:nvCxnSpPr>
          <p:cNvPr id="14" name="Straight Connector 13"/>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5"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16"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17" name="Text Placeholder 9"/>
          <p:cNvSpPr>
            <a:spLocks noGrp="1"/>
          </p:cNvSpPr>
          <p:nvPr>
            <p:ph type="body" sz="quarter" idx="13" hasCustomPrompt="1"/>
          </p:nvPr>
        </p:nvSpPr>
        <p:spPr>
          <a:xfrm>
            <a:off x="711200" y="5701800"/>
            <a:ext cx="10769600" cy="318000"/>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18" name="Title 1"/>
          <p:cNvSpPr>
            <a:spLocks noGrp="1"/>
          </p:cNvSpPr>
          <p:nvPr>
            <p:ph type="title" hasCustomPrompt="1"/>
          </p:nvPr>
        </p:nvSpPr>
        <p:spPr>
          <a:xfrm>
            <a:off x="711200" y="1006475"/>
            <a:ext cx="9220200" cy="1143000"/>
          </a:xfrm>
          <a:prstGeom prst="rect">
            <a:avLst/>
          </a:prstGeom>
        </p:spPr>
        <p:txBody>
          <a:bodyPr/>
          <a:lstStyle>
            <a:lvl1pPr>
              <a:defRPr baseline="0"/>
            </a:lvl1pPr>
          </a:lstStyle>
          <a:p>
            <a:r>
              <a:rPr lang="en-US" dirty="0"/>
              <a:t>Image Tile Layout</a:t>
            </a:r>
          </a:p>
        </p:txBody>
      </p:sp>
      <p:sp>
        <p:nvSpPr>
          <p:cNvPr id="9" name="Text Placeholder 5"/>
          <p:cNvSpPr>
            <a:spLocks noGrp="1"/>
          </p:cNvSpPr>
          <p:nvPr>
            <p:ph type="body" sz="quarter" idx="14"/>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2963888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Tiles">
    <p:spTree>
      <p:nvGrpSpPr>
        <p:cNvPr id="1" name=""/>
        <p:cNvGrpSpPr/>
        <p:nvPr/>
      </p:nvGrpSpPr>
      <p:grpSpPr>
        <a:xfrm>
          <a:off x="0" y="0"/>
          <a:ext cx="0" cy="0"/>
          <a:chOff x="0" y="0"/>
          <a:chExt cx="0" cy="0"/>
        </a:xfrm>
      </p:grpSpPr>
      <p:sp>
        <p:nvSpPr>
          <p:cNvPr id="18" name="Rectangle 17"/>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a:xfrm>
            <a:off x="711200" y="1006475"/>
            <a:ext cx="9220200" cy="1143000"/>
          </a:xfrm>
          <a:prstGeom prst="rect">
            <a:avLst/>
          </a:prstGeom>
        </p:spPr>
        <p:txBody>
          <a:bodyPr/>
          <a:lstStyle>
            <a:lvl1pPr>
              <a:defRPr baseline="0"/>
            </a:lvl1pPr>
          </a:lstStyle>
          <a:p>
            <a:r>
              <a:rPr lang="en-US" dirty="0"/>
              <a:t>Image Tile Layout</a:t>
            </a:r>
          </a:p>
        </p:txBody>
      </p:sp>
      <p:cxnSp>
        <p:nvCxnSpPr>
          <p:cNvPr id="53" name="Straight Connector 52"/>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54" name="Footer Placeholder 5"/>
          <p:cNvSpPr>
            <a:spLocks noGrp="1"/>
          </p:cNvSpPr>
          <p:nvPr>
            <p:ph type="ftr" sz="quarter" idx="5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 </a:t>
            </a:r>
          </a:p>
        </p:txBody>
      </p:sp>
      <p:sp>
        <p:nvSpPr>
          <p:cNvPr id="55"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50" name="Text Placeholder 9"/>
          <p:cNvSpPr>
            <a:spLocks noGrp="1"/>
          </p:cNvSpPr>
          <p:nvPr>
            <p:ph type="body" sz="quarter" idx="11" hasCustomPrompt="1"/>
          </p:nvPr>
        </p:nvSpPr>
        <p:spPr>
          <a:xfrm>
            <a:off x="711200" y="3728949"/>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51" name="Picture Placeholder 6"/>
          <p:cNvSpPr>
            <a:spLocks noGrp="1"/>
          </p:cNvSpPr>
          <p:nvPr>
            <p:ph type="pic" sz="quarter" idx="40" hasCustomPrompt="1"/>
          </p:nvPr>
        </p:nvSpPr>
        <p:spPr>
          <a:xfrm>
            <a:off x="711840" y="2228556"/>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52" name="Text Placeholder 9"/>
          <p:cNvSpPr>
            <a:spLocks noGrp="1"/>
          </p:cNvSpPr>
          <p:nvPr>
            <p:ph type="body" sz="quarter" idx="52" hasCustomPrompt="1"/>
          </p:nvPr>
        </p:nvSpPr>
        <p:spPr>
          <a:xfrm>
            <a:off x="4368800" y="3728949"/>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56" name="Picture Placeholder 6"/>
          <p:cNvSpPr>
            <a:spLocks noGrp="1"/>
          </p:cNvSpPr>
          <p:nvPr>
            <p:ph type="pic" sz="quarter" idx="53" hasCustomPrompt="1"/>
          </p:nvPr>
        </p:nvSpPr>
        <p:spPr>
          <a:xfrm>
            <a:off x="4369440" y="2228556"/>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57" name="Text Placeholder 9"/>
          <p:cNvSpPr>
            <a:spLocks noGrp="1"/>
          </p:cNvSpPr>
          <p:nvPr>
            <p:ph type="body" sz="quarter" idx="54" hasCustomPrompt="1"/>
          </p:nvPr>
        </p:nvSpPr>
        <p:spPr>
          <a:xfrm>
            <a:off x="8026400" y="3728949"/>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58" name="Picture Placeholder 6"/>
          <p:cNvSpPr>
            <a:spLocks noGrp="1"/>
          </p:cNvSpPr>
          <p:nvPr>
            <p:ph type="pic" sz="quarter" idx="55" hasCustomPrompt="1"/>
          </p:nvPr>
        </p:nvSpPr>
        <p:spPr>
          <a:xfrm>
            <a:off x="8027040" y="2228556"/>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59" name="Text Placeholder 9"/>
          <p:cNvSpPr>
            <a:spLocks noGrp="1"/>
          </p:cNvSpPr>
          <p:nvPr>
            <p:ph type="body" sz="quarter" idx="56" hasCustomPrompt="1"/>
          </p:nvPr>
        </p:nvSpPr>
        <p:spPr>
          <a:xfrm>
            <a:off x="711200" y="5765801"/>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60" name="Picture Placeholder 6"/>
          <p:cNvSpPr>
            <a:spLocks noGrp="1"/>
          </p:cNvSpPr>
          <p:nvPr>
            <p:ph type="pic" sz="quarter" idx="57" hasCustomPrompt="1"/>
          </p:nvPr>
        </p:nvSpPr>
        <p:spPr>
          <a:xfrm>
            <a:off x="711840" y="4241800"/>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61" name="Text Placeholder 9"/>
          <p:cNvSpPr>
            <a:spLocks noGrp="1"/>
          </p:cNvSpPr>
          <p:nvPr>
            <p:ph type="body" sz="quarter" idx="58" hasCustomPrompt="1"/>
          </p:nvPr>
        </p:nvSpPr>
        <p:spPr>
          <a:xfrm>
            <a:off x="4368800" y="5765801"/>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62" name="Picture Placeholder 6"/>
          <p:cNvSpPr>
            <a:spLocks noGrp="1"/>
          </p:cNvSpPr>
          <p:nvPr>
            <p:ph type="pic" sz="quarter" idx="59" hasCustomPrompt="1"/>
          </p:nvPr>
        </p:nvSpPr>
        <p:spPr>
          <a:xfrm>
            <a:off x="4369440" y="4241800"/>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63" name="Text Placeholder 9"/>
          <p:cNvSpPr>
            <a:spLocks noGrp="1"/>
          </p:cNvSpPr>
          <p:nvPr>
            <p:ph type="body" sz="quarter" idx="60" hasCustomPrompt="1"/>
          </p:nvPr>
        </p:nvSpPr>
        <p:spPr>
          <a:xfrm>
            <a:off x="8026400" y="5765801"/>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64" name="Picture Placeholder 6"/>
          <p:cNvSpPr>
            <a:spLocks noGrp="1"/>
          </p:cNvSpPr>
          <p:nvPr>
            <p:ph type="pic" sz="quarter" idx="61" hasCustomPrompt="1"/>
          </p:nvPr>
        </p:nvSpPr>
        <p:spPr>
          <a:xfrm>
            <a:off x="8027040" y="4241800"/>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19" name="Text Placeholder 5"/>
          <p:cNvSpPr>
            <a:spLocks noGrp="1"/>
          </p:cNvSpPr>
          <p:nvPr>
            <p:ph type="body" sz="quarter" idx="13"/>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4083482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14" name="Rectangle 13"/>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9"/>
          <p:cNvSpPr>
            <a:spLocks noGrp="1"/>
          </p:cNvSpPr>
          <p:nvPr>
            <p:ph type="body" sz="quarter" idx="11"/>
          </p:nvPr>
        </p:nvSpPr>
        <p:spPr>
          <a:xfrm>
            <a:off x="7632171" y="4811642"/>
            <a:ext cx="3681429" cy="381837"/>
          </a:xfrm>
          <a:prstGeom prst="rect">
            <a:avLst/>
          </a:prstGeom>
          <a:noFill/>
        </p:spPr>
        <p:txBody>
          <a:bodyPr wrap="square" lIns="90000" tIns="46800" rIns="90000" bIns="46800" anchor="t" anchorCtr="0">
            <a:spAutoFit/>
          </a:bodyPr>
          <a:lstStyle>
            <a:lvl1pPr marL="0" indent="0">
              <a:buNone/>
              <a:defRPr sz="1867" b="1" spc="-27" baseline="0">
                <a:solidFill>
                  <a:schemeClr val="tx1">
                    <a:lumMod val="65000"/>
                    <a:lumOff val="35000"/>
                  </a:schemeClr>
                </a:solidFill>
              </a:defRPr>
            </a:lvl1pPr>
          </a:lstStyle>
          <a:p>
            <a:pPr lvl="0"/>
            <a:r>
              <a:rPr lang="en-US" dirty="0"/>
              <a:t>Click to edit Master text</a:t>
            </a:r>
          </a:p>
        </p:txBody>
      </p:sp>
      <p:sp>
        <p:nvSpPr>
          <p:cNvPr id="4" name="Text Placeholder 13"/>
          <p:cNvSpPr>
            <a:spLocks noGrp="1"/>
          </p:cNvSpPr>
          <p:nvPr>
            <p:ph type="body" sz="quarter" idx="17"/>
          </p:nvPr>
        </p:nvSpPr>
        <p:spPr>
          <a:xfrm>
            <a:off x="7632000" y="5057004"/>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5" name="Text Placeholder 9"/>
          <p:cNvSpPr>
            <a:spLocks noGrp="1"/>
          </p:cNvSpPr>
          <p:nvPr>
            <p:ph type="body" sz="quarter" idx="26"/>
          </p:nvPr>
        </p:nvSpPr>
        <p:spPr>
          <a:xfrm>
            <a:off x="7632342" y="3919326"/>
            <a:ext cx="3681429" cy="381837"/>
          </a:xfrm>
          <a:prstGeom prst="rect">
            <a:avLst/>
          </a:prstGeom>
          <a:noFill/>
        </p:spPr>
        <p:txBody>
          <a:bodyPr wrap="square" lIns="90000" tIns="46800" rIns="90000" bIns="46800" anchor="t" anchorCtr="0">
            <a:spAutoFit/>
          </a:bodyPr>
          <a:lstStyle>
            <a:lvl1pPr marL="0" indent="0">
              <a:buNone/>
              <a:defRPr sz="1867" b="1" spc="-27" baseline="0">
                <a:solidFill>
                  <a:schemeClr val="bg2">
                    <a:lumMod val="50000"/>
                  </a:schemeClr>
                </a:solidFill>
              </a:defRPr>
            </a:lvl1pPr>
          </a:lstStyle>
          <a:p>
            <a:pPr lvl="0"/>
            <a:r>
              <a:rPr lang="en-US" dirty="0"/>
              <a:t>Click to edit Master text</a:t>
            </a:r>
          </a:p>
        </p:txBody>
      </p:sp>
      <p:sp>
        <p:nvSpPr>
          <p:cNvPr id="6" name="Text Placeholder 13"/>
          <p:cNvSpPr>
            <a:spLocks noGrp="1"/>
          </p:cNvSpPr>
          <p:nvPr>
            <p:ph type="body" sz="quarter" idx="27"/>
          </p:nvPr>
        </p:nvSpPr>
        <p:spPr>
          <a:xfrm>
            <a:off x="7632171" y="4180888"/>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7" name="Text Placeholder 9"/>
          <p:cNvSpPr>
            <a:spLocks noGrp="1"/>
          </p:cNvSpPr>
          <p:nvPr>
            <p:ph type="body" sz="quarter" idx="28"/>
          </p:nvPr>
        </p:nvSpPr>
        <p:spPr>
          <a:xfrm>
            <a:off x="7632342" y="2988000"/>
            <a:ext cx="3681429" cy="381837"/>
          </a:xfrm>
          <a:prstGeom prst="rect">
            <a:avLst/>
          </a:prstGeom>
          <a:noFill/>
        </p:spPr>
        <p:txBody>
          <a:bodyPr wrap="square" lIns="90000" tIns="46800" rIns="90000" bIns="46800" anchor="t" anchorCtr="0">
            <a:spAutoFit/>
          </a:bodyPr>
          <a:lstStyle>
            <a:lvl1pPr marL="0" indent="0">
              <a:buNone/>
              <a:defRPr sz="1867" b="1" spc="-27" baseline="0">
                <a:solidFill>
                  <a:schemeClr val="bg1">
                    <a:lumMod val="65000"/>
                  </a:schemeClr>
                </a:solidFill>
              </a:defRPr>
            </a:lvl1pPr>
          </a:lstStyle>
          <a:p>
            <a:pPr lvl="0"/>
            <a:r>
              <a:rPr lang="en-US" dirty="0"/>
              <a:t>Click to edit Master text</a:t>
            </a:r>
          </a:p>
        </p:txBody>
      </p:sp>
      <p:sp>
        <p:nvSpPr>
          <p:cNvPr id="8" name="Text Placeholder 13"/>
          <p:cNvSpPr>
            <a:spLocks noGrp="1"/>
          </p:cNvSpPr>
          <p:nvPr>
            <p:ph type="body" sz="quarter" idx="29"/>
          </p:nvPr>
        </p:nvSpPr>
        <p:spPr>
          <a:xfrm>
            <a:off x="7632171" y="3261204"/>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9" name="Text Placeholder 9"/>
          <p:cNvSpPr>
            <a:spLocks noGrp="1"/>
          </p:cNvSpPr>
          <p:nvPr>
            <p:ph type="body" sz="quarter" idx="30"/>
          </p:nvPr>
        </p:nvSpPr>
        <p:spPr>
          <a:xfrm>
            <a:off x="7632342" y="2068442"/>
            <a:ext cx="3681429" cy="381837"/>
          </a:xfrm>
          <a:prstGeom prst="rect">
            <a:avLst/>
          </a:prstGeom>
          <a:noFill/>
        </p:spPr>
        <p:txBody>
          <a:bodyPr wrap="square" lIns="90000" tIns="46800" rIns="90000" bIns="46800" anchor="t" anchorCtr="0">
            <a:spAutoFit/>
          </a:bodyPr>
          <a:lstStyle>
            <a:lvl1pPr marL="0" indent="0">
              <a:buNone/>
              <a:defRPr sz="1867" b="1" spc="-27" baseline="0">
                <a:solidFill>
                  <a:srgbClr val="FDC82F"/>
                </a:solidFill>
              </a:defRPr>
            </a:lvl1pPr>
          </a:lstStyle>
          <a:p>
            <a:pPr lvl="0"/>
            <a:r>
              <a:rPr lang="en-US" dirty="0"/>
              <a:t>Click to edit Master text</a:t>
            </a:r>
          </a:p>
        </p:txBody>
      </p:sp>
      <p:sp>
        <p:nvSpPr>
          <p:cNvPr id="10" name="Text Placeholder 13"/>
          <p:cNvSpPr>
            <a:spLocks noGrp="1"/>
          </p:cNvSpPr>
          <p:nvPr>
            <p:ph type="body" sz="quarter" idx="31"/>
          </p:nvPr>
        </p:nvSpPr>
        <p:spPr>
          <a:xfrm>
            <a:off x="7632171" y="2330004"/>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11" name="Chart Placeholder 9"/>
          <p:cNvSpPr>
            <a:spLocks noGrp="1"/>
          </p:cNvSpPr>
          <p:nvPr>
            <p:ph type="chart" sz="quarter" idx="32"/>
          </p:nvPr>
        </p:nvSpPr>
        <p:spPr>
          <a:xfrm>
            <a:off x="624000" y="1981200"/>
            <a:ext cx="6768000" cy="3384000"/>
          </a:xfrm>
          <a:prstGeom prst="rect">
            <a:avLst/>
          </a:prstGeom>
        </p:spPr>
        <p:txBody>
          <a:bodyPr anchor="ctr"/>
          <a:lstStyle>
            <a:lvl1pPr algn="ctr">
              <a:defRPr sz="1867">
                <a:solidFill>
                  <a:schemeClr val="tx1">
                    <a:lumMod val="75000"/>
                    <a:lumOff val="25000"/>
                  </a:schemeClr>
                </a:solidFill>
              </a:defRPr>
            </a:lvl1pPr>
          </a:lstStyle>
          <a:p>
            <a:endParaRPr lang="en-US" dirty="0"/>
          </a:p>
        </p:txBody>
      </p:sp>
      <p:cxnSp>
        <p:nvCxnSpPr>
          <p:cNvPr id="15" name="Straight Connector 14"/>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6" name="Footer Placeholder 5"/>
          <p:cNvSpPr>
            <a:spLocks noGrp="1"/>
          </p:cNvSpPr>
          <p:nvPr>
            <p:ph type="ftr" sz="quarter" idx="5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17"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18" name="Text Placeholder 5"/>
          <p:cNvSpPr>
            <a:spLocks noGrp="1"/>
          </p:cNvSpPr>
          <p:nvPr>
            <p:ph type="body" sz="quarter" idx="13"/>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2306571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9585" y="255944"/>
            <a:ext cx="10515600" cy="508332"/>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11510281" y="6357909"/>
            <a:ext cx="408296"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oter Placeholder 3"/>
          <p:cNvSpPr>
            <a:spLocks noGrp="1"/>
          </p:cNvSpPr>
          <p:nvPr>
            <p:ph type="ftr" sz="quarter" idx="11"/>
          </p:nvPr>
        </p:nvSpPr>
        <p:spPr>
          <a:xfrm>
            <a:off x="0" y="6570262"/>
            <a:ext cx="6771731" cy="3055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296269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02" y="231465"/>
            <a:ext cx="10515600" cy="47822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77452" y="15117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Footer Placeholder 4"/>
          <p:cNvSpPr>
            <a:spLocks noGrp="1"/>
          </p:cNvSpPr>
          <p:nvPr>
            <p:ph type="ftr" sz="quarter" idx="3"/>
          </p:nvPr>
        </p:nvSpPr>
        <p:spPr>
          <a:xfrm>
            <a:off x="0" y="6558577"/>
            <a:ext cx="6370478" cy="213056"/>
          </a:xfrm>
          <a:prstGeom prst="rect">
            <a:avLst/>
          </a:prstGeom>
        </p:spPr>
        <p:txBody>
          <a:bodyPr vert="horz" lIns="91440" tIns="45720" rIns="91440" bIns="45720" rtlCol="0" anchor="ctr"/>
          <a:lstStyle>
            <a:lvl1pPr algn="ctr">
              <a:defRPr sz="107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2477219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9585" y="255944"/>
            <a:ext cx="10515600" cy="508332"/>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1672655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50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890" y="327548"/>
            <a:ext cx="8085848" cy="54591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2057400"/>
            <a:ext cx="6172200" cy="38036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3"/>
          </p:nvPr>
        </p:nvSpPr>
        <p:spPr>
          <a:xfrm>
            <a:off x="535289" y="6509978"/>
            <a:ext cx="5540991" cy="211494"/>
          </a:xfrm>
          <a:prstGeom prst="rect">
            <a:avLst/>
          </a:prstGeom>
        </p:spPr>
        <p:txBody>
          <a:bodyPr vert="horz" lIns="91440" tIns="45720" rIns="91440" bIns="45720" rtlCol="0" anchor="ctr"/>
          <a:lstStyle>
            <a:lvl1pPr algn="ctr">
              <a:defRPr sz="107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371049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828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7421"/>
            <a:ext cx="7717358" cy="614149"/>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076280" y="2057400"/>
            <a:ext cx="5279108" cy="3803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3"/>
          </p:nvPr>
        </p:nvSpPr>
        <p:spPr>
          <a:xfrm>
            <a:off x="0" y="6549023"/>
            <a:ext cx="6370478" cy="348022"/>
          </a:xfrm>
          <a:prstGeom prst="rect">
            <a:avLst/>
          </a:prstGeom>
        </p:spPr>
        <p:txBody>
          <a:bodyPr vert="horz" lIns="91440" tIns="45720" rIns="91440" bIns="45720" rtlCol="0" anchor="ctr"/>
          <a:lstStyle>
            <a:lvl1pPr algn="ctr">
              <a:defRPr sz="107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2957656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Light">
    <p:bg>
      <p:bgPr>
        <a:gradFill flip="none" rotWithShape="1">
          <a:gsLst>
            <a:gs pos="36000">
              <a:schemeClr val="bg1">
                <a:tint val="80000"/>
                <a:satMod val="3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0" y="2895600"/>
            <a:ext cx="7721600" cy="1219200"/>
          </a:xfrm>
          <a:prstGeom prst="rect">
            <a:avLst/>
          </a:prstGeom>
        </p:spPr>
        <p:txBody>
          <a:bodyPr>
            <a:noAutofit/>
          </a:bodyPr>
          <a:lstStyle>
            <a:lvl1pPr>
              <a:defRPr sz="5867" b="1" i="0" cap="all">
                <a:solidFill>
                  <a:srgbClr val="696969"/>
                </a:solidFill>
              </a:defRPr>
            </a:lvl1pPr>
          </a:lstStyle>
          <a:p>
            <a:r>
              <a:rPr lang="en-US" dirty="0"/>
              <a:t>Click To Edit Section Header</a:t>
            </a:r>
          </a:p>
        </p:txBody>
      </p:sp>
      <p:cxnSp>
        <p:nvCxnSpPr>
          <p:cNvPr id="12" name="Straight Connector 11"/>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3"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 </a:t>
            </a:r>
          </a:p>
        </p:txBody>
      </p:sp>
      <p:sp>
        <p:nvSpPr>
          <p:cNvPr id="14"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152899493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Dark">
    <p:bg>
      <p:bgPr>
        <a:gradFill flip="none" rotWithShape="1">
          <a:gsLst>
            <a:gs pos="0">
              <a:schemeClr val="bg1">
                <a:lumMod val="50000"/>
                <a:lumOff val="50000"/>
              </a:schemeClr>
            </a:gs>
            <a:gs pos="38000">
              <a:schemeClr val="bg1">
                <a:lumMod val="65000"/>
                <a:lumOff val="35000"/>
              </a:schemeClr>
            </a:gs>
            <a:gs pos="10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8"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white">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white">
                  <a:lumMod val="50000"/>
                  <a:lumOff val="50000"/>
                </a:prstClr>
              </a:solidFill>
              <a:effectLst/>
              <a:uLnTx/>
              <a:uFillTx/>
              <a:latin typeface="Arial"/>
              <a:ea typeface="+mn-ea"/>
              <a:cs typeface="Arial"/>
            </a:endParaRPr>
          </a:p>
        </p:txBody>
      </p:sp>
      <p:sp>
        <p:nvSpPr>
          <p:cNvPr id="19"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white">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white">
                  <a:lumMod val="50000"/>
                  <a:lumOff val="50000"/>
                </a:prstClr>
              </a:solidFill>
              <a:effectLst/>
              <a:uLnTx/>
              <a:uFillTx/>
              <a:latin typeface="Arial"/>
              <a:ea typeface="+mn-ea"/>
              <a:cs typeface="+mn-cs"/>
            </a:endParaRPr>
          </a:p>
        </p:txBody>
      </p:sp>
      <p:sp>
        <p:nvSpPr>
          <p:cNvPr id="21" name="Title 1"/>
          <p:cNvSpPr>
            <a:spLocks noGrp="1"/>
          </p:cNvSpPr>
          <p:nvPr>
            <p:ph type="ctrTitle" hasCustomPrompt="1"/>
          </p:nvPr>
        </p:nvSpPr>
        <p:spPr>
          <a:xfrm>
            <a:off x="711200" y="2895600"/>
            <a:ext cx="7721600" cy="1219200"/>
          </a:xfrm>
          <a:prstGeom prst="rect">
            <a:avLst/>
          </a:prstGeom>
        </p:spPr>
        <p:txBody>
          <a:bodyPr>
            <a:noAutofit/>
          </a:bodyPr>
          <a:lstStyle>
            <a:lvl1pPr>
              <a:defRPr sz="5867" b="1" i="0" cap="all">
                <a:solidFill>
                  <a:schemeClr val="tx1"/>
                </a:solidFill>
              </a:defRPr>
            </a:lvl1pPr>
          </a:lstStyle>
          <a:p>
            <a:r>
              <a:rPr lang="en-US" dirty="0"/>
              <a:t>Click To Edit Section Header</a:t>
            </a:r>
          </a:p>
        </p:txBody>
      </p:sp>
    </p:spTree>
    <p:extLst>
      <p:ext uri="{BB962C8B-B14F-4D97-AF65-F5344CB8AC3E}">
        <p14:creationId xmlns:p14="http://schemas.microsoft.com/office/powerpoint/2010/main" val="84964956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a:xfrm>
            <a:off x="711200" y="1006475"/>
            <a:ext cx="9220200" cy="1143000"/>
          </a:xfrm>
          <a:prstGeom prst="rect">
            <a:avLst/>
          </a:prstGeom>
        </p:spPr>
        <p:txBody>
          <a:bodyPr/>
          <a:lstStyle>
            <a:lvl1pPr>
              <a:defRPr>
                <a:solidFill>
                  <a:srgbClr val="696969"/>
                </a:solidFill>
              </a:defRPr>
            </a:lvl1pPr>
          </a:lstStyle>
          <a:p>
            <a:r>
              <a:rPr lang="en-US" dirty="0"/>
              <a:t>Click To Edit Master</a:t>
            </a:r>
          </a:p>
        </p:txBody>
      </p:sp>
      <p:sp>
        <p:nvSpPr>
          <p:cNvPr id="3" name="Content Placeholder 2"/>
          <p:cNvSpPr>
            <a:spLocks noGrp="1"/>
          </p:cNvSpPr>
          <p:nvPr>
            <p:ph idx="1" hasCustomPrompt="1"/>
          </p:nvPr>
        </p:nvSpPr>
        <p:spPr>
          <a:xfrm>
            <a:off x="711200" y="2332037"/>
            <a:ext cx="9220200" cy="3687763"/>
          </a:xfrm>
          <a:prstGeom prst="rect">
            <a:avLst/>
          </a:prstGeom>
        </p:spPr>
        <p:txBody>
          <a:bodyPr/>
          <a:lstStyle>
            <a:lvl1pPr>
              <a:defRPr>
                <a:solidFill>
                  <a:srgbClr val="696969"/>
                </a:solidFill>
              </a:defRPr>
            </a:lvl1pPr>
            <a:lvl2pPr>
              <a:buFont typeface="Wingdings" pitchFamily="2" charset="2"/>
              <a:buChar char="§"/>
              <a:defRPr>
                <a:solidFill>
                  <a:srgbClr val="696969"/>
                </a:solidFill>
              </a:defRPr>
            </a:lvl2pPr>
            <a:lvl3pPr>
              <a:buFont typeface="Arial" pitchFamily="34" charset="0"/>
              <a:buChar char="-"/>
              <a:defRPr>
                <a:solidFill>
                  <a:srgbClr val="696969"/>
                </a:solidFill>
              </a:defRPr>
            </a:lvl3pPr>
            <a:lvl4pPr>
              <a:buFont typeface="Arial" pitchFamily="34" charset="0"/>
              <a:buChar char="•"/>
              <a:defRPr>
                <a:solidFill>
                  <a:srgbClr val="696969"/>
                </a:solidFill>
              </a:defRPr>
            </a:lvl4pPr>
            <a:lvl5pPr>
              <a:defRPr>
                <a:solidFill>
                  <a:srgbClr val="6969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7"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18"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6" name="Text Placeholder 5"/>
          <p:cNvSpPr>
            <a:spLocks noGrp="1"/>
          </p:cNvSpPr>
          <p:nvPr>
            <p:ph type="body" sz="quarter" idx="13"/>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243259014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Rectangle 7"/>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Picture Placeholder 2"/>
          <p:cNvSpPr>
            <a:spLocks noGrp="1"/>
          </p:cNvSpPr>
          <p:nvPr>
            <p:ph type="pic" idx="1"/>
          </p:nvPr>
        </p:nvSpPr>
        <p:spPr>
          <a:xfrm>
            <a:off x="711200" y="2054227"/>
            <a:ext cx="10769600" cy="3584575"/>
          </a:xfrm>
          <a:prstGeom prst="rect">
            <a:avLst/>
          </a:prstGeom>
        </p:spPr>
        <p:txBody>
          <a:bodyPr/>
          <a:lstStyle>
            <a:lvl1pPr marL="0" indent="0">
              <a:buNone/>
              <a:defRPr sz="4267">
                <a:solidFill>
                  <a:srgbClr val="696969"/>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cxnSp>
        <p:nvCxnSpPr>
          <p:cNvPr id="14" name="Straight Connector 13"/>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5"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16"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17" name="Text Placeholder 9"/>
          <p:cNvSpPr>
            <a:spLocks noGrp="1"/>
          </p:cNvSpPr>
          <p:nvPr>
            <p:ph type="body" sz="quarter" idx="13" hasCustomPrompt="1"/>
          </p:nvPr>
        </p:nvSpPr>
        <p:spPr>
          <a:xfrm>
            <a:off x="711200" y="5701800"/>
            <a:ext cx="10769600" cy="318000"/>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18" name="Title 1"/>
          <p:cNvSpPr>
            <a:spLocks noGrp="1"/>
          </p:cNvSpPr>
          <p:nvPr>
            <p:ph type="title" hasCustomPrompt="1"/>
          </p:nvPr>
        </p:nvSpPr>
        <p:spPr>
          <a:xfrm>
            <a:off x="711200" y="1006475"/>
            <a:ext cx="9220200" cy="1143000"/>
          </a:xfrm>
          <a:prstGeom prst="rect">
            <a:avLst/>
          </a:prstGeom>
        </p:spPr>
        <p:txBody>
          <a:bodyPr/>
          <a:lstStyle>
            <a:lvl1pPr>
              <a:defRPr baseline="0"/>
            </a:lvl1pPr>
          </a:lstStyle>
          <a:p>
            <a:r>
              <a:rPr lang="en-US" dirty="0"/>
              <a:t>Image Tile Layout</a:t>
            </a:r>
          </a:p>
        </p:txBody>
      </p:sp>
      <p:sp>
        <p:nvSpPr>
          <p:cNvPr id="9" name="Text Placeholder 5"/>
          <p:cNvSpPr>
            <a:spLocks noGrp="1"/>
          </p:cNvSpPr>
          <p:nvPr>
            <p:ph type="body" sz="quarter" idx="14"/>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3516369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Tiles">
    <p:spTree>
      <p:nvGrpSpPr>
        <p:cNvPr id="1" name=""/>
        <p:cNvGrpSpPr/>
        <p:nvPr/>
      </p:nvGrpSpPr>
      <p:grpSpPr>
        <a:xfrm>
          <a:off x="0" y="0"/>
          <a:ext cx="0" cy="0"/>
          <a:chOff x="0" y="0"/>
          <a:chExt cx="0" cy="0"/>
        </a:xfrm>
      </p:grpSpPr>
      <p:sp>
        <p:nvSpPr>
          <p:cNvPr id="18" name="Rectangle 17"/>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a:xfrm>
            <a:off x="711200" y="1006475"/>
            <a:ext cx="9220200" cy="1143000"/>
          </a:xfrm>
          <a:prstGeom prst="rect">
            <a:avLst/>
          </a:prstGeom>
        </p:spPr>
        <p:txBody>
          <a:bodyPr/>
          <a:lstStyle>
            <a:lvl1pPr>
              <a:defRPr baseline="0"/>
            </a:lvl1pPr>
          </a:lstStyle>
          <a:p>
            <a:r>
              <a:rPr lang="en-US" dirty="0"/>
              <a:t>Image Tile Layout</a:t>
            </a:r>
          </a:p>
        </p:txBody>
      </p:sp>
      <p:cxnSp>
        <p:nvCxnSpPr>
          <p:cNvPr id="53" name="Straight Connector 52"/>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54" name="Footer Placeholder 5"/>
          <p:cNvSpPr>
            <a:spLocks noGrp="1"/>
          </p:cNvSpPr>
          <p:nvPr>
            <p:ph type="ftr" sz="quarter" idx="5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 </a:t>
            </a:r>
          </a:p>
        </p:txBody>
      </p:sp>
      <p:sp>
        <p:nvSpPr>
          <p:cNvPr id="55"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50" name="Text Placeholder 9"/>
          <p:cNvSpPr>
            <a:spLocks noGrp="1"/>
          </p:cNvSpPr>
          <p:nvPr>
            <p:ph type="body" sz="quarter" idx="11" hasCustomPrompt="1"/>
          </p:nvPr>
        </p:nvSpPr>
        <p:spPr>
          <a:xfrm>
            <a:off x="711200" y="3728949"/>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51" name="Picture Placeholder 6"/>
          <p:cNvSpPr>
            <a:spLocks noGrp="1"/>
          </p:cNvSpPr>
          <p:nvPr>
            <p:ph type="pic" sz="quarter" idx="40" hasCustomPrompt="1"/>
          </p:nvPr>
        </p:nvSpPr>
        <p:spPr>
          <a:xfrm>
            <a:off x="711840" y="2228556"/>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52" name="Text Placeholder 9"/>
          <p:cNvSpPr>
            <a:spLocks noGrp="1"/>
          </p:cNvSpPr>
          <p:nvPr>
            <p:ph type="body" sz="quarter" idx="52" hasCustomPrompt="1"/>
          </p:nvPr>
        </p:nvSpPr>
        <p:spPr>
          <a:xfrm>
            <a:off x="4368800" y="3728949"/>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56" name="Picture Placeholder 6"/>
          <p:cNvSpPr>
            <a:spLocks noGrp="1"/>
          </p:cNvSpPr>
          <p:nvPr>
            <p:ph type="pic" sz="quarter" idx="53" hasCustomPrompt="1"/>
          </p:nvPr>
        </p:nvSpPr>
        <p:spPr>
          <a:xfrm>
            <a:off x="4369440" y="2228556"/>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57" name="Text Placeholder 9"/>
          <p:cNvSpPr>
            <a:spLocks noGrp="1"/>
          </p:cNvSpPr>
          <p:nvPr>
            <p:ph type="body" sz="quarter" idx="54" hasCustomPrompt="1"/>
          </p:nvPr>
        </p:nvSpPr>
        <p:spPr>
          <a:xfrm>
            <a:off x="8026400" y="3728949"/>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58" name="Picture Placeholder 6"/>
          <p:cNvSpPr>
            <a:spLocks noGrp="1"/>
          </p:cNvSpPr>
          <p:nvPr>
            <p:ph type="pic" sz="quarter" idx="55" hasCustomPrompt="1"/>
          </p:nvPr>
        </p:nvSpPr>
        <p:spPr>
          <a:xfrm>
            <a:off x="8027040" y="2228556"/>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59" name="Text Placeholder 9"/>
          <p:cNvSpPr>
            <a:spLocks noGrp="1"/>
          </p:cNvSpPr>
          <p:nvPr>
            <p:ph type="body" sz="quarter" idx="56" hasCustomPrompt="1"/>
          </p:nvPr>
        </p:nvSpPr>
        <p:spPr>
          <a:xfrm>
            <a:off x="711200" y="5765801"/>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60" name="Picture Placeholder 6"/>
          <p:cNvSpPr>
            <a:spLocks noGrp="1"/>
          </p:cNvSpPr>
          <p:nvPr>
            <p:ph type="pic" sz="quarter" idx="57" hasCustomPrompt="1"/>
          </p:nvPr>
        </p:nvSpPr>
        <p:spPr>
          <a:xfrm>
            <a:off x="711840" y="4241800"/>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61" name="Text Placeholder 9"/>
          <p:cNvSpPr>
            <a:spLocks noGrp="1"/>
          </p:cNvSpPr>
          <p:nvPr>
            <p:ph type="body" sz="quarter" idx="58" hasCustomPrompt="1"/>
          </p:nvPr>
        </p:nvSpPr>
        <p:spPr>
          <a:xfrm>
            <a:off x="4368800" y="5765801"/>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62" name="Picture Placeholder 6"/>
          <p:cNvSpPr>
            <a:spLocks noGrp="1"/>
          </p:cNvSpPr>
          <p:nvPr>
            <p:ph type="pic" sz="quarter" idx="59" hasCustomPrompt="1"/>
          </p:nvPr>
        </p:nvSpPr>
        <p:spPr>
          <a:xfrm>
            <a:off x="4369440" y="4241800"/>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63" name="Text Placeholder 9"/>
          <p:cNvSpPr>
            <a:spLocks noGrp="1"/>
          </p:cNvSpPr>
          <p:nvPr>
            <p:ph type="body" sz="quarter" idx="60" hasCustomPrompt="1"/>
          </p:nvPr>
        </p:nvSpPr>
        <p:spPr>
          <a:xfrm>
            <a:off x="8026400" y="5765801"/>
            <a:ext cx="3358379" cy="309652"/>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64" name="Picture Placeholder 6"/>
          <p:cNvSpPr>
            <a:spLocks noGrp="1"/>
          </p:cNvSpPr>
          <p:nvPr>
            <p:ph type="pic" sz="quarter" idx="61" hasCustomPrompt="1"/>
          </p:nvPr>
        </p:nvSpPr>
        <p:spPr>
          <a:xfrm>
            <a:off x="8027040" y="4241800"/>
            <a:ext cx="3357829" cy="1469152"/>
          </a:xfrm>
          <a:prstGeom prst="rect">
            <a:avLst/>
          </a:prstGeom>
          <a:solidFill>
            <a:srgbClr val="333333"/>
          </a:solidFill>
        </p:spPr>
        <p:txBody>
          <a:bodyPr anchor="ctr"/>
          <a:lstStyle>
            <a:lvl1pPr algn="ctr">
              <a:defRPr sz="1867" baseline="0">
                <a:solidFill>
                  <a:schemeClr val="bg1">
                    <a:lumMod val="75000"/>
                  </a:schemeClr>
                </a:solidFill>
              </a:defRPr>
            </a:lvl1pPr>
          </a:lstStyle>
          <a:p>
            <a:r>
              <a:rPr lang="es-ES" dirty="0"/>
              <a:t>image</a:t>
            </a:r>
            <a:endParaRPr lang="en-US" dirty="0"/>
          </a:p>
        </p:txBody>
      </p:sp>
      <p:sp>
        <p:nvSpPr>
          <p:cNvPr id="19" name="Text Placeholder 5"/>
          <p:cNvSpPr>
            <a:spLocks noGrp="1"/>
          </p:cNvSpPr>
          <p:nvPr>
            <p:ph type="body" sz="quarter" idx="13"/>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354080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14" name="Rectangle 13"/>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9"/>
          <p:cNvSpPr>
            <a:spLocks noGrp="1"/>
          </p:cNvSpPr>
          <p:nvPr>
            <p:ph type="body" sz="quarter" idx="11"/>
          </p:nvPr>
        </p:nvSpPr>
        <p:spPr>
          <a:xfrm>
            <a:off x="7632171" y="4811642"/>
            <a:ext cx="3681429" cy="381837"/>
          </a:xfrm>
          <a:prstGeom prst="rect">
            <a:avLst/>
          </a:prstGeom>
          <a:noFill/>
        </p:spPr>
        <p:txBody>
          <a:bodyPr wrap="square" lIns="90000" tIns="46800" rIns="90000" bIns="46800" anchor="t" anchorCtr="0">
            <a:spAutoFit/>
          </a:bodyPr>
          <a:lstStyle>
            <a:lvl1pPr marL="0" indent="0">
              <a:buNone/>
              <a:defRPr sz="1867" b="1" spc="-27" baseline="0">
                <a:solidFill>
                  <a:schemeClr val="tx1">
                    <a:lumMod val="65000"/>
                    <a:lumOff val="35000"/>
                  </a:schemeClr>
                </a:solidFill>
              </a:defRPr>
            </a:lvl1pPr>
          </a:lstStyle>
          <a:p>
            <a:pPr lvl="0"/>
            <a:r>
              <a:rPr lang="en-US" dirty="0"/>
              <a:t>Click to edit Master text</a:t>
            </a:r>
          </a:p>
        </p:txBody>
      </p:sp>
      <p:sp>
        <p:nvSpPr>
          <p:cNvPr id="4" name="Text Placeholder 13"/>
          <p:cNvSpPr>
            <a:spLocks noGrp="1"/>
          </p:cNvSpPr>
          <p:nvPr>
            <p:ph type="body" sz="quarter" idx="17"/>
          </p:nvPr>
        </p:nvSpPr>
        <p:spPr>
          <a:xfrm>
            <a:off x="7632000" y="5057004"/>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5" name="Text Placeholder 9"/>
          <p:cNvSpPr>
            <a:spLocks noGrp="1"/>
          </p:cNvSpPr>
          <p:nvPr>
            <p:ph type="body" sz="quarter" idx="26"/>
          </p:nvPr>
        </p:nvSpPr>
        <p:spPr>
          <a:xfrm>
            <a:off x="7632342" y="3919326"/>
            <a:ext cx="3681429" cy="381837"/>
          </a:xfrm>
          <a:prstGeom prst="rect">
            <a:avLst/>
          </a:prstGeom>
          <a:noFill/>
        </p:spPr>
        <p:txBody>
          <a:bodyPr wrap="square" lIns="90000" tIns="46800" rIns="90000" bIns="46800" anchor="t" anchorCtr="0">
            <a:spAutoFit/>
          </a:bodyPr>
          <a:lstStyle>
            <a:lvl1pPr marL="0" indent="0">
              <a:buNone/>
              <a:defRPr sz="1867" b="1" spc="-27" baseline="0">
                <a:solidFill>
                  <a:schemeClr val="bg2">
                    <a:lumMod val="50000"/>
                  </a:schemeClr>
                </a:solidFill>
              </a:defRPr>
            </a:lvl1pPr>
          </a:lstStyle>
          <a:p>
            <a:pPr lvl="0"/>
            <a:r>
              <a:rPr lang="en-US" dirty="0"/>
              <a:t>Click to edit Master text</a:t>
            </a:r>
          </a:p>
        </p:txBody>
      </p:sp>
      <p:sp>
        <p:nvSpPr>
          <p:cNvPr id="6" name="Text Placeholder 13"/>
          <p:cNvSpPr>
            <a:spLocks noGrp="1"/>
          </p:cNvSpPr>
          <p:nvPr>
            <p:ph type="body" sz="quarter" idx="27"/>
          </p:nvPr>
        </p:nvSpPr>
        <p:spPr>
          <a:xfrm>
            <a:off x="7632171" y="4180888"/>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7" name="Text Placeholder 9"/>
          <p:cNvSpPr>
            <a:spLocks noGrp="1"/>
          </p:cNvSpPr>
          <p:nvPr>
            <p:ph type="body" sz="quarter" idx="28"/>
          </p:nvPr>
        </p:nvSpPr>
        <p:spPr>
          <a:xfrm>
            <a:off x="7632342" y="2988000"/>
            <a:ext cx="3681429" cy="381837"/>
          </a:xfrm>
          <a:prstGeom prst="rect">
            <a:avLst/>
          </a:prstGeom>
          <a:noFill/>
        </p:spPr>
        <p:txBody>
          <a:bodyPr wrap="square" lIns="90000" tIns="46800" rIns="90000" bIns="46800" anchor="t" anchorCtr="0">
            <a:spAutoFit/>
          </a:bodyPr>
          <a:lstStyle>
            <a:lvl1pPr marL="0" indent="0">
              <a:buNone/>
              <a:defRPr sz="1867" b="1" spc="-27" baseline="0">
                <a:solidFill>
                  <a:schemeClr val="bg1">
                    <a:lumMod val="65000"/>
                  </a:schemeClr>
                </a:solidFill>
              </a:defRPr>
            </a:lvl1pPr>
          </a:lstStyle>
          <a:p>
            <a:pPr lvl="0"/>
            <a:r>
              <a:rPr lang="en-US" dirty="0"/>
              <a:t>Click to edit Master text</a:t>
            </a:r>
          </a:p>
        </p:txBody>
      </p:sp>
      <p:sp>
        <p:nvSpPr>
          <p:cNvPr id="8" name="Text Placeholder 13"/>
          <p:cNvSpPr>
            <a:spLocks noGrp="1"/>
          </p:cNvSpPr>
          <p:nvPr>
            <p:ph type="body" sz="quarter" idx="29"/>
          </p:nvPr>
        </p:nvSpPr>
        <p:spPr>
          <a:xfrm>
            <a:off x="7632171" y="3261204"/>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9" name="Text Placeholder 9"/>
          <p:cNvSpPr>
            <a:spLocks noGrp="1"/>
          </p:cNvSpPr>
          <p:nvPr>
            <p:ph type="body" sz="quarter" idx="30"/>
          </p:nvPr>
        </p:nvSpPr>
        <p:spPr>
          <a:xfrm>
            <a:off x="7632342" y="2068442"/>
            <a:ext cx="3681429" cy="381837"/>
          </a:xfrm>
          <a:prstGeom prst="rect">
            <a:avLst/>
          </a:prstGeom>
          <a:noFill/>
        </p:spPr>
        <p:txBody>
          <a:bodyPr wrap="square" lIns="90000" tIns="46800" rIns="90000" bIns="46800" anchor="t" anchorCtr="0">
            <a:spAutoFit/>
          </a:bodyPr>
          <a:lstStyle>
            <a:lvl1pPr marL="0" indent="0">
              <a:buNone/>
              <a:defRPr sz="1867" b="1" spc="-27" baseline="0">
                <a:solidFill>
                  <a:srgbClr val="FDC82F"/>
                </a:solidFill>
              </a:defRPr>
            </a:lvl1pPr>
          </a:lstStyle>
          <a:p>
            <a:pPr lvl="0"/>
            <a:r>
              <a:rPr lang="en-US" dirty="0"/>
              <a:t>Click to edit Master text</a:t>
            </a:r>
          </a:p>
        </p:txBody>
      </p:sp>
      <p:sp>
        <p:nvSpPr>
          <p:cNvPr id="10" name="Text Placeholder 13"/>
          <p:cNvSpPr>
            <a:spLocks noGrp="1"/>
          </p:cNvSpPr>
          <p:nvPr>
            <p:ph type="body" sz="quarter" idx="31"/>
          </p:nvPr>
        </p:nvSpPr>
        <p:spPr>
          <a:xfrm>
            <a:off x="7632171" y="2330004"/>
            <a:ext cx="3681429" cy="335989"/>
          </a:xfrm>
          <a:prstGeom prst="rect">
            <a:avLst/>
          </a:prstGeom>
        </p:spPr>
        <p:txBody>
          <a:bodyPr wrap="square">
            <a:spAutoFit/>
          </a:bodyPr>
          <a:lstStyle>
            <a:lvl1pPr marL="0" indent="0" algn="just">
              <a:lnSpc>
                <a:spcPts val="1867"/>
              </a:lnSpc>
              <a:buNone/>
              <a:defRPr sz="1333" cap="none" spc="-13" baseline="0">
                <a:solidFill>
                  <a:srgbClr val="333333"/>
                </a:solidFill>
              </a:defRPr>
            </a:lvl1pPr>
          </a:lstStyle>
          <a:p>
            <a:pPr lvl="0"/>
            <a:r>
              <a:rPr lang="en-US" dirty="0"/>
              <a:t>Click to edit Master text styles</a:t>
            </a:r>
          </a:p>
        </p:txBody>
      </p:sp>
      <p:sp>
        <p:nvSpPr>
          <p:cNvPr id="11" name="Chart Placeholder 9"/>
          <p:cNvSpPr>
            <a:spLocks noGrp="1"/>
          </p:cNvSpPr>
          <p:nvPr>
            <p:ph type="chart" sz="quarter" idx="32"/>
          </p:nvPr>
        </p:nvSpPr>
        <p:spPr>
          <a:xfrm>
            <a:off x="624000" y="1981200"/>
            <a:ext cx="6768000" cy="3384000"/>
          </a:xfrm>
          <a:prstGeom prst="rect">
            <a:avLst/>
          </a:prstGeom>
        </p:spPr>
        <p:txBody>
          <a:bodyPr anchor="ctr"/>
          <a:lstStyle>
            <a:lvl1pPr algn="ctr">
              <a:defRPr sz="1867">
                <a:solidFill>
                  <a:schemeClr val="tx1">
                    <a:lumMod val="75000"/>
                    <a:lumOff val="25000"/>
                  </a:schemeClr>
                </a:solidFill>
              </a:defRPr>
            </a:lvl1pPr>
          </a:lstStyle>
          <a:p>
            <a:endParaRPr lang="en-US" dirty="0"/>
          </a:p>
        </p:txBody>
      </p:sp>
      <p:cxnSp>
        <p:nvCxnSpPr>
          <p:cNvPr id="15" name="Straight Connector 14"/>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6" name="Footer Placeholder 5"/>
          <p:cNvSpPr>
            <a:spLocks noGrp="1"/>
          </p:cNvSpPr>
          <p:nvPr>
            <p:ph type="ftr" sz="quarter" idx="5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17"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18" name="Text Placeholder 5"/>
          <p:cNvSpPr>
            <a:spLocks noGrp="1"/>
          </p:cNvSpPr>
          <p:nvPr>
            <p:ph type="body" sz="quarter" idx="13"/>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4284069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9585" y="255944"/>
            <a:ext cx="10515600" cy="508332"/>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11510281" y="6357909"/>
            <a:ext cx="408296"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Footer Placeholder 3"/>
          <p:cNvSpPr>
            <a:spLocks noGrp="1"/>
          </p:cNvSpPr>
          <p:nvPr>
            <p:ph type="ftr" sz="quarter" idx="11"/>
          </p:nvPr>
        </p:nvSpPr>
        <p:spPr>
          <a:xfrm>
            <a:off x="0" y="6570262"/>
            <a:ext cx="6771731" cy="3055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2412615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tint val="75000"/>
                </a:prstClr>
              </a:solidFill>
              <a:effectLst/>
              <a:uLnTx/>
              <a:uFillTx/>
              <a:latin typeface="Arial"/>
              <a:ea typeface="+mn-ea"/>
              <a:cs typeface="+mn-cs"/>
            </a:endParaRPr>
          </a:p>
        </p:txBody>
      </p:sp>
      <p:sp>
        <p:nvSpPr>
          <p:cNvPr id="10" name="Title 1"/>
          <p:cNvSpPr>
            <a:spLocks noGrp="1"/>
          </p:cNvSpPr>
          <p:nvPr userDrawn="1">
            <p:ph type="ctrTitle"/>
          </p:nvPr>
        </p:nvSpPr>
        <p:spPr>
          <a:xfrm>
            <a:off x="914400" y="4724400"/>
            <a:ext cx="10363200" cy="685800"/>
          </a:xfrm>
          <a:noFill/>
          <a:ln>
            <a:noFill/>
          </a:ln>
          <a:effectLst>
            <a:outerShdw blurRad="50800" dist="38100" dir="5400000" algn="t" rotWithShape="0">
              <a:prstClr val="black">
                <a:alpha val="40000"/>
              </a:prstClr>
            </a:outerShdw>
          </a:effectLst>
        </p:spPr>
        <p:txBody>
          <a:bodyPr>
            <a:normAutofit fontScale="90000"/>
          </a:bodyPr>
          <a:lstStyle/>
          <a:p>
            <a:endParaRPr lang="en-US" dirty="0">
              <a:solidFill>
                <a:schemeClr val="tx1"/>
              </a:solidFill>
              <a:effectLst>
                <a:outerShdw blurRad="50800" dist="38100" dir="10800000" algn="r" rotWithShape="0">
                  <a:prstClr val="black">
                    <a:alpha val="40000"/>
                  </a:prstClr>
                </a:outerShdw>
              </a:effectLst>
            </a:endParaRPr>
          </a:p>
        </p:txBody>
      </p:sp>
      <p:sp>
        <p:nvSpPr>
          <p:cNvPr id="11" name="Subtitle 2"/>
          <p:cNvSpPr>
            <a:spLocks noGrp="1"/>
          </p:cNvSpPr>
          <p:nvPr userDrawn="1">
            <p:ph type="subTitle" idx="1"/>
          </p:nvPr>
        </p:nvSpPr>
        <p:spPr>
          <a:xfrm>
            <a:off x="1828800" y="5448300"/>
            <a:ext cx="8534400" cy="723900"/>
          </a:xfrm>
        </p:spPr>
        <p:txBody>
          <a:bodyPr>
            <a:normAutofit/>
          </a:bodyPr>
          <a:lstStyle>
            <a:lvl1pPr algn="ctr">
              <a:buNone/>
              <a:defRPr b="0"/>
            </a:lvl1pPr>
          </a:lstStyle>
          <a:p>
            <a:endParaRPr lang="en-US" sz="2400" b="1" dirty="0">
              <a:effectLst>
                <a:outerShdw blurRad="50800" dist="38100" dir="13500000" algn="br" rotWithShape="0">
                  <a:prstClr val="black">
                    <a:alpha val="40000"/>
                  </a:prstClr>
                </a:outerShdw>
              </a:effectLst>
            </a:endParaRPr>
          </a:p>
        </p:txBody>
      </p:sp>
    </p:spTree>
    <p:extLst>
      <p:ext uri="{BB962C8B-B14F-4D97-AF65-F5344CB8AC3E}">
        <p14:creationId xmlns:p14="http://schemas.microsoft.com/office/powerpoint/2010/main" val="970081632"/>
      </p:ext>
    </p:extLst>
  </p:cSld>
  <p:clrMapOvr>
    <a:overrideClrMapping bg1="dk1" tx1="lt1" bg2="dk2" tx2="lt2" accent1="accent1" accent2="accent2" accent3="accent3" accent4="accent4" accent5="accent5" accent6="accent6" hlink="hlink" folHlink="folHlink"/>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09801"/>
            <a:ext cx="10363200" cy="1605568"/>
          </a:xfrm>
        </p:spPr>
        <p:txBody>
          <a:bodyPr>
            <a:spAutoFit/>
          </a:bodyPr>
          <a:lstStyle>
            <a:lvl1pPr algn="l">
              <a:defRPr sz="7100"/>
            </a:lvl1pPr>
          </a:lstStyle>
          <a:p>
            <a:r>
              <a:rPr lang="en-US" dirty="0"/>
              <a:t>Click to edit Master title style</a:t>
            </a:r>
          </a:p>
        </p:txBody>
      </p:sp>
      <p:sp>
        <p:nvSpPr>
          <p:cNvPr id="3" name="Subtitle 2"/>
          <p:cNvSpPr>
            <a:spLocks noGrp="1"/>
          </p:cNvSpPr>
          <p:nvPr>
            <p:ph type="subTitle" idx="1"/>
          </p:nvPr>
        </p:nvSpPr>
        <p:spPr>
          <a:xfrm>
            <a:off x="1007435" y="4800600"/>
            <a:ext cx="8534400" cy="436444"/>
          </a:xfrm>
        </p:spPr>
        <p:txBody>
          <a:bodyPr>
            <a:spAutoFit/>
          </a:bodyPr>
          <a:lstStyle>
            <a:lvl1pPr marL="0" indent="0" algn="l">
              <a:lnSpc>
                <a:spcPts val="1300"/>
              </a:lnSpc>
              <a:buNone/>
              <a:defRPr sz="1500" b="0" spc="-30" baseline="0">
                <a:solidFill>
                  <a:srgbClr val="404040"/>
                </a:solidFill>
                <a:latin typeface="Arial"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a:t>
            </a:r>
          </a:p>
          <a:p>
            <a:r>
              <a:rPr lang="en-US" dirty="0"/>
              <a:t>subtitle style</a:t>
            </a:r>
          </a:p>
        </p:txBody>
      </p:sp>
      <p:sp>
        <p:nvSpPr>
          <p:cNvPr id="10" name="Text Placeholder 9"/>
          <p:cNvSpPr>
            <a:spLocks noGrp="1"/>
          </p:cNvSpPr>
          <p:nvPr>
            <p:ph type="body" sz="quarter" idx="11"/>
          </p:nvPr>
        </p:nvSpPr>
        <p:spPr>
          <a:xfrm>
            <a:off x="1007435" y="1833784"/>
            <a:ext cx="7392359" cy="359928"/>
          </a:xfrm>
        </p:spPr>
        <p:txBody>
          <a:bodyPr>
            <a:spAutoFit/>
          </a:bodyPr>
          <a:lstStyle>
            <a:lvl1pPr algn="l">
              <a:lnSpc>
                <a:spcPts val="2000"/>
              </a:lnSpc>
              <a:defRPr sz="2100" spc="-50" baseline="0">
                <a:solidFill>
                  <a:srgbClr val="404040"/>
                </a:solidFill>
                <a:latin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14948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890" y="327548"/>
            <a:ext cx="8085848" cy="54591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2057400"/>
            <a:ext cx="6172200" cy="38036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3"/>
          </p:nvPr>
        </p:nvSpPr>
        <p:spPr>
          <a:xfrm>
            <a:off x="535289" y="6509978"/>
            <a:ext cx="5540991" cy="211494"/>
          </a:xfrm>
          <a:prstGeom prst="rect">
            <a:avLst/>
          </a:prstGeom>
        </p:spPr>
        <p:txBody>
          <a:bodyPr vert="horz" lIns="91440" tIns="45720" rIns="91440" bIns="45720" rtlCol="0" anchor="ctr"/>
          <a:lstStyle>
            <a:lvl1pPr algn="ctr">
              <a:defRPr sz="107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190536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
    <p:spTree>
      <p:nvGrpSpPr>
        <p:cNvPr id="1" name=""/>
        <p:cNvGrpSpPr/>
        <p:nvPr/>
      </p:nvGrpSpPr>
      <p:grpSpPr>
        <a:xfrm>
          <a:off x="0" y="0"/>
          <a:ext cx="0" cy="0"/>
          <a:chOff x="0" y="0"/>
          <a:chExt cx="0" cy="0"/>
        </a:xfrm>
      </p:grpSpPr>
      <p:sp>
        <p:nvSpPr>
          <p:cNvPr id="5" name="Title 1"/>
          <p:cNvSpPr>
            <a:spLocks noGrp="1"/>
          </p:cNvSpPr>
          <p:nvPr>
            <p:ph type="title"/>
          </p:nvPr>
        </p:nvSpPr>
        <p:spPr>
          <a:xfrm>
            <a:off x="816000" y="836713"/>
            <a:ext cx="10560000" cy="1605568"/>
          </a:xfrm>
        </p:spPr>
        <p:txBody>
          <a:bodyPr/>
          <a:lstStyle/>
          <a:p>
            <a:r>
              <a:rPr lang="en-US"/>
              <a:t>Click to edit Master title style</a:t>
            </a:r>
          </a:p>
        </p:txBody>
      </p:sp>
      <p:sp>
        <p:nvSpPr>
          <p:cNvPr id="6" name="Text Placeholder 9"/>
          <p:cNvSpPr>
            <a:spLocks noGrp="1"/>
          </p:cNvSpPr>
          <p:nvPr>
            <p:ph type="body" sz="quarter" idx="10"/>
          </p:nvPr>
        </p:nvSpPr>
        <p:spPr>
          <a:xfrm>
            <a:off x="864000" y="1515601"/>
            <a:ext cx="10512587" cy="284693"/>
          </a:xfrm>
        </p:spPr>
        <p:txBody>
          <a:bodyPr wrap="square">
            <a:spAutoFit/>
          </a:bodyPr>
          <a:lstStyle>
            <a:lvl1pPr>
              <a:lnSpc>
                <a:spcPts val="1500"/>
              </a:lnSpc>
              <a:defRPr/>
            </a:lvl1pPr>
          </a:lstStyle>
          <a:p>
            <a:pPr lvl="0"/>
            <a:r>
              <a:rPr lang="en-US"/>
              <a:t>Click to edit Master text styles</a:t>
            </a:r>
          </a:p>
        </p:txBody>
      </p:sp>
    </p:spTree>
    <p:extLst>
      <p:ext uri="{BB962C8B-B14F-4D97-AF65-F5344CB8AC3E}">
        <p14:creationId xmlns:p14="http://schemas.microsoft.com/office/powerpoint/2010/main" val="693694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aragraph with Image">
    <p:spTree>
      <p:nvGrpSpPr>
        <p:cNvPr id="1" name=""/>
        <p:cNvGrpSpPr/>
        <p:nvPr/>
      </p:nvGrpSpPr>
      <p:grpSpPr>
        <a:xfrm>
          <a:off x="0" y="0"/>
          <a:ext cx="0" cy="0"/>
          <a:chOff x="0" y="0"/>
          <a:chExt cx="0" cy="0"/>
        </a:xfrm>
      </p:grpSpPr>
      <p:sp>
        <p:nvSpPr>
          <p:cNvPr id="2" name="Title 1"/>
          <p:cNvSpPr>
            <a:spLocks noGrp="1"/>
          </p:cNvSpPr>
          <p:nvPr>
            <p:ph type="title"/>
          </p:nvPr>
        </p:nvSpPr>
        <p:spPr>
          <a:xfrm>
            <a:off x="816000" y="836713"/>
            <a:ext cx="10560000" cy="1605568"/>
          </a:xfrm>
        </p:spPr>
        <p:txBody>
          <a:bodyPr/>
          <a:lstStyle>
            <a:lvl1pPr>
              <a:defRPr>
                <a:solidFill>
                  <a:srgbClr val="404040"/>
                </a:solidFill>
              </a:defRPr>
            </a:lvl1pPr>
          </a:lstStyle>
          <a:p>
            <a:r>
              <a:rPr lang="en-US" dirty="0"/>
              <a:t>Click to edit Master title style</a:t>
            </a:r>
          </a:p>
        </p:txBody>
      </p:sp>
      <p:sp>
        <p:nvSpPr>
          <p:cNvPr id="10" name="Text Placeholder 9"/>
          <p:cNvSpPr>
            <a:spLocks noGrp="1"/>
          </p:cNvSpPr>
          <p:nvPr>
            <p:ph type="body" sz="quarter" idx="10"/>
          </p:nvPr>
        </p:nvSpPr>
        <p:spPr>
          <a:xfrm>
            <a:off x="864000" y="2620800"/>
            <a:ext cx="10514619" cy="284693"/>
          </a:xfrm>
        </p:spPr>
        <p:txBody>
          <a:bodyPr wrap="square">
            <a:spAutoFit/>
          </a:bodyPr>
          <a:lstStyle>
            <a:lvl1pPr>
              <a:lnSpc>
                <a:spcPts val="1500"/>
              </a:lnSpc>
              <a:defRPr>
                <a:solidFill>
                  <a:srgbClr val="404040"/>
                </a:solidFill>
              </a:defRPr>
            </a:lvl1pPr>
          </a:lstStyle>
          <a:p>
            <a:pPr lvl="0"/>
            <a:r>
              <a:rPr lang="en-US" dirty="0"/>
              <a:t>Click to edit Master text styles</a:t>
            </a:r>
          </a:p>
        </p:txBody>
      </p:sp>
      <p:sp>
        <p:nvSpPr>
          <p:cNvPr id="14" name="Text Placeholder 13"/>
          <p:cNvSpPr>
            <a:spLocks noGrp="1"/>
          </p:cNvSpPr>
          <p:nvPr>
            <p:ph type="body" sz="quarter" idx="12"/>
          </p:nvPr>
        </p:nvSpPr>
        <p:spPr>
          <a:xfrm>
            <a:off x="868800" y="3000292"/>
            <a:ext cx="5184000" cy="284693"/>
          </a:xfrm>
        </p:spPr>
        <p:txBody>
          <a:bodyPr>
            <a:spAutoFit/>
          </a:bodyPr>
          <a:lstStyle>
            <a:lvl1pPr algn="just">
              <a:lnSpc>
                <a:spcPts val="1500"/>
              </a:lnSpc>
              <a:spcBef>
                <a:spcPts val="0"/>
              </a:spcBef>
              <a:defRPr sz="1300" cap="none" spc="-20" baseline="0">
                <a:solidFill>
                  <a:srgbClr val="404040"/>
                </a:solidFill>
              </a:defRPr>
            </a:lvl1pPr>
          </a:lstStyle>
          <a:p>
            <a:pPr lvl="0"/>
            <a:r>
              <a:rPr lang="en-US" dirty="0"/>
              <a:t>Click to edit Master text styles</a:t>
            </a:r>
          </a:p>
        </p:txBody>
      </p:sp>
      <p:sp>
        <p:nvSpPr>
          <p:cNvPr id="7" name="Picture Placeholder 6"/>
          <p:cNvSpPr>
            <a:spLocks noGrp="1"/>
          </p:cNvSpPr>
          <p:nvPr>
            <p:ph type="pic" sz="quarter" idx="35" hasCustomPrompt="1"/>
          </p:nvPr>
        </p:nvSpPr>
        <p:spPr>
          <a:xfrm>
            <a:off x="6480000" y="3927677"/>
            <a:ext cx="4756800" cy="259045"/>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Tree>
    <p:extLst>
      <p:ext uri="{BB962C8B-B14F-4D97-AF65-F5344CB8AC3E}">
        <p14:creationId xmlns:p14="http://schemas.microsoft.com/office/powerpoint/2010/main" val="4202827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Logo - Black with Wht BG">
    <p:bg>
      <p:bgPr>
        <a:solidFill>
          <a:srgbClr val="FDC82F"/>
        </a:solidFill>
        <a:effectLst/>
      </p:bgPr>
    </p:bg>
    <p:spTree>
      <p:nvGrpSpPr>
        <p:cNvPr id="1" name=""/>
        <p:cNvGrpSpPr/>
        <p:nvPr/>
      </p:nvGrpSpPr>
      <p:grpSpPr>
        <a:xfrm>
          <a:off x="0" y="0"/>
          <a:ext cx="0" cy="0"/>
          <a:chOff x="0" y="0"/>
          <a:chExt cx="0" cy="0"/>
        </a:xfrm>
      </p:grpSpPr>
      <p:sp>
        <p:nvSpPr>
          <p:cNvPr id="5" name="Rectangle 4"/>
          <p:cNvSpPr/>
          <p:nvPr userDrawn="1"/>
        </p:nvSpPr>
        <p:spPr>
          <a:xfrm>
            <a:off x="2133600" y="2979778"/>
            <a:ext cx="6604000" cy="1405385"/>
          </a:xfrm>
          <a:prstGeom prst="rect">
            <a:avLst/>
          </a:prstGeom>
        </p:spPr>
        <p:txBody>
          <a:bodyPr wrap="square">
            <a:spAutoFit/>
          </a:bodyPr>
          <a:lstStyle/>
          <a:p>
            <a:pPr>
              <a:lnSpc>
                <a:spcPct val="80000"/>
              </a:lnSpc>
            </a:pPr>
            <a:r>
              <a:rPr lang="en-US" sz="5333" b="1" cap="all" dirty="0">
                <a:solidFill>
                  <a:prstClr val="black"/>
                </a:solidFill>
              </a:rPr>
              <a:t>PRESENTATION</a:t>
            </a:r>
          </a:p>
          <a:p>
            <a:pPr>
              <a:lnSpc>
                <a:spcPct val="80000"/>
              </a:lnSpc>
            </a:pPr>
            <a:r>
              <a:rPr lang="en-US" sz="5333" b="1" cap="all" dirty="0">
                <a:solidFill>
                  <a:prstClr val="black"/>
                </a:solidFill>
              </a:rPr>
              <a:t>TITLE GOES HERE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2819400"/>
            <a:ext cx="1973223" cy="1973223"/>
          </a:xfrm>
          <a:prstGeom prst="rect">
            <a:avLst/>
          </a:prstGeom>
        </p:spPr>
      </p:pic>
      <p:sp>
        <p:nvSpPr>
          <p:cNvPr id="4" name="Rectangle 3"/>
          <p:cNvSpPr/>
          <p:nvPr userDrawn="1"/>
        </p:nvSpPr>
        <p:spPr>
          <a:xfrm>
            <a:off x="2235200" y="4343400"/>
            <a:ext cx="9245600" cy="289310"/>
          </a:xfrm>
          <a:prstGeom prst="rect">
            <a:avLst/>
          </a:prstGeom>
        </p:spPr>
        <p:txBody>
          <a:bodyPr wrap="square">
            <a:spAutoFit/>
          </a:bodyPr>
          <a:lstStyle/>
          <a:p>
            <a:pPr>
              <a:lnSpc>
                <a:spcPct val="80000"/>
              </a:lnSpc>
            </a:pPr>
            <a:r>
              <a:rPr lang="en-US" sz="1600" cap="all" dirty="0">
                <a:solidFill>
                  <a:prstClr val="black"/>
                </a:solidFill>
              </a:rPr>
              <a:t>OPTIONAL SUBTITLE OR GOES HERE</a:t>
            </a:r>
          </a:p>
        </p:txBody>
      </p:sp>
    </p:spTree>
    <p:extLst>
      <p:ext uri="{BB962C8B-B14F-4D97-AF65-F5344CB8AC3E}">
        <p14:creationId xmlns:p14="http://schemas.microsoft.com/office/powerpoint/2010/main" val="234439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7421"/>
            <a:ext cx="7717358" cy="614149"/>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076280" y="2057400"/>
            <a:ext cx="5279108" cy="3803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3"/>
          </p:nvPr>
        </p:nvSpPr>
        <p:spPr>
          <a:xfrm>
            <a:off x="0" y="6549023"/>
            <a:ext cx="6370478" cy="348022"/>
          </a:xfrm>
          <a:prstGeom prst="rect">
            <a:avLst/>
          </a:prstGeom>
        </p:spPr>
        <p:txBody>
          <a:bodyPr vert="horz" lIns="91440" tIns="45720" rIns="91440" bIns="45720" rtlCol="0" anchor="ctr"/>
          <a:lstStyle>
            <a:lvl1pPr algn="ctr">
              <a:defRPr sz="107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2876089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Light">
    <p:bg>
      <p:bgPr>
        <a:gradFill flip="none" rotWithShape="1">
          <a:gsLst>
            <a:gs pos="36000">
              <a:schemeClr val="bg1">
                <a:tint val="80000"/>
                <a:satMod val="3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0" y="2895600"/>
            <a:ext cx="7721600" cy="1219200"/>
          </a:xfrm>
          <a:prstGeom prst="rect">
            <a:avLst/>
          </a:prstGeom>
        </p:spPr>
        <p:txBody>
          <a:bodyPr>
            <a:noAutofit/>
          </a:bodyPr>
          <a:lstStyle>
            <a:lvl1pPr>
              <a:defRPr sz="5867" b="1" i="0" cap="all">
                <a:solidFill>
                  <a:srgbClr val="696969"/>
                </a:solidFill>
              </a:defRPr>
            </a:lvl1pPr>
          </a:lstStyle>
          <a:p>
            <a:r>
              <a:rPr lang="en-US" dirty="0"/>
              <a:t>Click To Edit Section Header</a:t>
            </a:r>
          </a:p>
        </p:txBody>
      </p:sp>
      <p:cxnSp>
        <p:nvCxnSpPr>
          <p:cNvPr id="12" name="Straight Connector 11"/>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3"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 </a:t>
            </a:r>
          </a:p>
        </p:txBody>
      </p:sp>
      <p:sp>
        <p:nvSpPr>
          <p:cNvPr id="14"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232512099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Dark">
    <p:bg>
      <p:bgPr>
        <a:gradFill flip="none" rotWithShape="1">
          <a:gsLst>
            <a:gs pos="0">
              <a:schemeClr val="bg1">
                <a:lumMod val="50000"/>
                <a:lumOff val="50000"/>
              </a:schemeClr>
            </a:gs>
            <a:gs pos="38000">
              <a:schemeClr val="bg1">
                <a:lumMod val="65000"/>
                <a:lumOff val="35000"/>
              </a:schemeClr>
            </a:gs>
            <a:gs pos="10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8"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white">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white">
                  <a:lumMod val="50000"/>
                  <a:lumOff val="50000"/>
                </a:prstClr>
              </a:solidFill>
              <a:effectLst/>
              <a:uLnTx/>
              <a:uFillTx/>
              <a:latin typeface="Arial"/>
              <a:ea typeface="+mn-ea"/>
              <a:cs typeface="Arial"/>
            </a:endParaRPr>
          </a:p>
        </p:txBody>
      </p:sp>
      <p:sp>
        <p:nvSpPr>
          <p:cNvPr id="19"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white">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white">
                  <a:lumMod val="50000"/>
                  <a:lumOff val="50000"/>
                </a:prstClr>
              </a:solidFill>
              <a:effectLst/>
              <a:uLnTx/>
              <a:uFillTx/>
              <a:latin typeface="Arial"/>
              <a:ea typeface="+mn-ea"/>
              <a:cs typeface="+mn-cs"/>
            </a:endParaRPr>
          </a:p>
        </p:txBody>
      </p:sp>
      <p:sp>
        <p:nvSpPr>
          <p:cNvPr id="21" name="Title 1"/>
          <p:cNvSpPr>
            <a:spLocks noGrp="1"/>
          </p:cNvSpPr>
          <p:nvPr>
            <p:ph type="ctrTitle" hasCustomPrompt="1"/>
          </p:nvPr>
        </p:nvSpPr>
        <p:spPr>
          <a:xfrm>
            <a:off x="711200" y="2895600"/>
            <a:ext cx="7721600" cy="1219200"/>
          </a:xfrm>
          <a:prstGeom prst="rect">
            <a:avLst/>
          </a:prstGeom>
        </p:spPr>
        <p:txBody>
          <a:bodyPr>
            <a:noAutofit/>
          </a:bodyPr>
          <a:lstStyle>
            <a:lvl1pPr>
              <a:defRPr sz="5867" b="1" i="0" cap="all">
                <a:solidFill>
                  <a:schemeClr val="tx1"/>
                </a:solidFill>
              </a:defRPr>
            </a:lvl1pPr>
          </a:lstStyle>
          <a:p>
            <a:r>
              <a:rPr lang="en-US" dirty="0"/>
              <a:t>Click To Edit Section Header</a:t>
            </a:r>
          </a:p>
        </p:txBody>
      </p:sp>
    </p:spTree>
    <p:extLst>
      <p:ext uri="{BB962C8B-B14F-4D97-AF65-F5344CB8AC3E}">
        <p14:creationId xmlns:p14="http://schemas.microsoft.com/office/powerpoint/2010/main" val="218341366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a:xfrm>
            <a:off x="711200" y="1006475"/>
            <a:ext cx="9220200" cy="1143000"/>
          </a:xfrm>
          <a:prstGeom prst="rect">
            <a:avLst/>
          </a:prstGeom>
        </p:spPr>
        <p:txBody>
          <a:bodyPr/>
          <a:lstStyle>
            <a:lvl1pPr>
              <a:defRPr>
                <a:solidFill>
                  <a:srgbClr val="696969"/>
                </a:solidFill>
              </a:defRPr>
            </a:lvl1pPr>
          </a:lstStyle>
          <a:p>
            <a:r>
              <a:rPr lang="en-US" dirty="0"/>
              <a:t>Click To Edit Master</a:t>
            </a:r>
          </a:p>
        </p:txBody>
      </p:sp>
      <p:sp>
        <p:nvSpPr>
          <p:cNvPr id="3" name="Content Placeholder 2"/>
          <p:cNvSpPr>
            <a:spLocks noGrp="1"/>
          </p:cNvSpPr>
          <p:nvPr>
            <p:ph idx="1" hasCustomPrompt="1"/>
          </p:nvPr>
        </p:nvSpPr>
        <p:spPr>
          <a:xfrm>
            <a:off x="711200" y="2332037"/>
            <a:ext cx="9220200" cy="3687763"/>
          </a:xfrm>
          <a:prstGeom prst="rect">
            <a:avLst/>
          </a:prstGeom>
        </p:spPr>
        <p:txBody>
          <a:bodyPr/>
          <a:lstStyle>
            <a:lvl1pPr>
              <a:defRPr>
                <a:solidFill>
                  <a:srgbClr val="696969"/>
                </a:solidFill>
              </a:defRPr>
            </a:lvl1pPr>
            <a:lvl2pPr>
              <a:buFont typeface="Wingdings" pitchFamily="2" charset="2"/>
              <a:buChar char="§"/>
              <a:defRPr>
                <a:solidFill>
                  <a:srgbClr val="696969"/>
                </a:solidFill>
              </a:defRPr>
            </a:lvl2pPr>
            <a:lvl3pPr>
              <a:buFont typeface="Arial" pitchFamily="34" charset="0"/>
              <a:buChar char="-"/>
              <a:defRPr>
                <a:solidFill>
                  <a:srgbClr val="696969"/>
                </a:solidFill>
              </a:defRPr>
            </a:lvl3pPr>
            <a:lvl4pPr>
              <a:buFont typeface="Arial" pitchFamily="34" charset="0"/>
              <a:buChar char="•"/>
              <a:defRPr>
                <a:solidFill>
                  <a:srgbClr val="696969"/>
                </a:solidFill>
              </a:defRPr>
            </a:lvl4pPr>
            <a:lvl5pPr>
              <a:defRPr>
                <a:solidFill>
                  <a:srgbClr val="6969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7"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18"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6" name="Text Placeholder 5"/>
          <p:cNvSpPr>
            <a:spLocks noGrp="1"/>
          </p:cNvSpPr>
          <p:nvPr>
            <p:ph type="body" sz="quarter" idx="13"/>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227337260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Rectangle 7"/>
          <p:cNvSpPr/>
          <p:nvPr userDrawn="1"/>
        </p:nvSpPr>
        <p:spPr>
          <a:xfrm>
            <a:off x="0" y="752475"/>
            <a:ext cx="12192000" cy="6105525"/>
          </a:xfrm>
          <a:prstGeom prst="rect">
            <a:avLst/>
          </a:prstGeom>
          <a:gradFill>
            <a:gsLst>
              <a:gs pos="4000">
                <a:schemeClr val="bg1">
                  <a:lumMod val="75000"/>
                </a:schemeClr>
              </a:gs>
              <a:gs pos="67000">
                <a:schemeClr val="bg1"/>
              </a:gs>
            </a:gsLst>
          </a:gra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Picture Placeholder 2"/>
          <p:cNvSpPr>
            <a:spLocks noGrp="1"/>
          </p:cNvSpPr>
          <p:nvPr>
            <p:ph type="pic" idx="1"/>
          </p:nvPr>
        </p:nvSpPr>
        <p:spPr>
          <a:xfrm>
            <a:off x="711200" y="2054227"/>
            <a:ext cx="10769600" cy="3584575"/>
          </a:xfrm>
          <a:prstGeom prst="rect">
            <a:avLst/>
          </a:prstGeom>
        </p:spPr>
        <p:txBody>
          <a:bodyPr/>
          <a:lstStyle>
            <a:lvl1pPr marL="0" indent="0">
              <a:buNone/>
              <a:defRPr sz="4267">
                <a:solidFill>
                  <a:srgbClr val="696969"/>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cxnSp>
        <p:nvCxnSpPr>
          <p:cNvPr id="14" name="Straight Connector 13"/>
          <p:cNvCxnSpPr/>
          <p:nvPr userDrawn="1"/>
        </p:nvCxnSpPr>
        <p:spPr>
          <a:xfrm>
            <a:off x="304800" y="6401279"/>
            <a:ext cx="115824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5" name="Footer Placeholder 5"/>
          <p:cNvSpPr>
            <a:spLocks noGrp="1"/>
          </p:cNvSpPr>
          <p:nvPr>
            <p:ph type="ftr" sz="quarter" idx="11"/>
          </p:nvPr>
        </p:nvSpPr>
        <p:spPr>
          <a:xfrm>
            <a:off x="203200" y="6477479"/>
            <a:ext cx="8432800" cy="228600"/>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Arial"/>
              </a:rPr>
              <a:t>Confidential: Certified Financial Planner Board of Standards, Inc.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16" name="Slide Number Placeholder 4"/>
          <p:cNvSpPr>
            <a:spLocks noGrp="1"/>
          </p:cNvSpPr>
          <p:nvPr>
            <p:ph type="sldNum" sz="quarter" idx="12"/>
          </p:nvPr>
        </p:nvSpPr>
        <p:spPr>
          <a:xfrm>
            <a:off x="11480800" y="6477480"/>
            <a:ext cx="711200" cy="365125"/>
          </a:xfrm>
          <a:prstGeom prst="rect">
            <a:avLst/>
          </a:prstGeom>
        </p:spPr>
        <p:txBody>
          <a:bodyPr/>
          <a:lstStyle>
            <a:lvl1pPr>
              <a:defRPr sz="1067">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9C9FDC-FC42-4F2B-B2DB-F1B41CA703B5}" type="slidenum">
              <a:rPr kumimoji="0" lang="en-US" sz="1067"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17" name="Text Placeholder 9"/>
          <p:cNvSpPr>
            <a:spLocks noGrp="1"/>
          </p:cNvSpPr>
          <p:nvPr>
            <p:ph type="body" sz="quarter" idx="13" hasCustomPrompt="1"/>
          </p:nvPr>
        </p:nvSpPr>
        <p:spPr>
          <a:xfrm>
            <a:off x="711200" y="5701800"/>
            <a:ext cx="10769600" cy="318000"/>
          </a:xfrm>
          <a:prstGeom prst="rect">
            <a:avLst/>
          </a:prstGeom>
          <a:solidFill>
            <a:srgbClr val="FDC82F"/>
          </a:solidFill>
        </p:spPr>
        <p:txBody>
          <a:bodyPr wrap="square" lIns="43200" tIns="0" rIns="43200" bIns="0" anchor="ctr">
            <a:noAutofit/>
          </a:bodyPr>
          <a:lstStyle>
            <a:lvl1pPr marL="0" indent="0" algn="ctr">
              <a:spcBef>
                <a:spcPts val="0"/>
              </a:spcBef>
              <a:defRPr sz="1600" b="1" cap="none" spc="-13" baseline="0">
                <a:solidFill>
                  <a:schemeClr val="bg1"/>
                </a:solidFill>
              </a:defRPr>
            </a:lvl1pPr>
          </a:lstStyle>
          <a:p>
            <a:pPr lvl="0"/>
            <a:r>
              <a:rPr lang="en-US" dirty="0"/>
              <a:t>Click to add a caption</a:t>
            </a:r>
          </a:p>
        </p:txBody>
      </p:sp>
      <p:sp>
        <p:nvSpPr>
          <p:cNvPr id="18" name="Title 1"/>
          <p:cNvSpPr>
            <a:spLocks noGrp="1"/>
          </p:cNvSpPr>
          <p:nvPr>
            <p:ph type="title" hasCustomPrompt="1"/>
          </p:nvPr>
        </p:nvSpPr>
        <p:spPr>
          <a:xfrm>
            <a:off x="711200" y="1006475"/>
            <a:ext cx="9220200" cy="1143000"/>
          </a:xfrm>
          <a:prstGeom prst="rect">
            <a:avLst/>
          </a:prstGeom>
        </p:spPr>
        <p:txBody>
          <a:bodyPr/>
          <a:lstStyle>
            <a:lvl1pPr>
              <a:defRPr baseline="0"/>
            </a:lvl1pPr>
          </a:lstStyle>
          <a:p>
            <a:r>
              <a:rPr lang="en-US" dirty="0"/>
              <a:t>Image Tile Layout</a:t>
            </a:r>
          </a:p>
        </p:txBody>
      </p:sp>
      <p:sp>
        <p:nvSpPr>
          <p:cNvPr id="9" name="Text Placeholder 5"/>
          <p:cNvSpPr>
            <a:spLocks noGrp="1"/>
          </p:cNvSpPr>
          <p:nvPr>
            <p:ph type="body" sz="quarter" idx="14"/>
          </p:nvPr>
        </p:nvSpPr>
        <p:spPr>
          <a:xfrm>
            <a:off x="598488" y="0"/>
            <a:ext cx="9040812" cy="752475"/>
          </a:xfrm>
          <a:prstGeom prst="rect">
            <a:avLst/>
          </a:prstGeom>
        </p:spPr>
        <p:txBody>
          <a:bodyPr>
            <a:normAutofit/>
          </a:bodyPr>
          <a:lstStyle>
            <a:lvl1pPr>
              <a:defRPr sz="2600">
                <a:solidFill>
                  <a:schemeClr val="tx1"/>
                </a:solidFill>
                <a:latin typeface="Arial Bold" panose="020B0704020202020204" pitchFamily="34" charset="0"/>
                <a:cs typeface="Arial Bold" panose="020B0704020202020204" pitchFamily="34" charset="0"/>
              </a:defRPr>
            </a:lvl1pPr>
          </a:lstStyle>
          <a:p>
            <a:pPr lvl="0"/>
            <a:endParaRPr lang="en-US" dirty="0"/>
          </a:p>
        </p:txBody>
      </p:sp>
    </p:spTree>
    <p:extLst>
      <p:ext uri="{BB962C8B-B14F-4D97-AF65-F5344CB8AC3E}">
        <p14:creationId xmlns:p14="http://schemas.microsoft.com/office/powerpoint/2010/main" val="261906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979714"/>
          </a:xfrm>
          <a:prstGeom prst="rect">
            <a:avLst/>
          </a:prstGeom>
          <a:solidFill>
            <a:srgbClr val="FDC82F"/>
          </a:solidFill>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1510281" y="6357909"/>
            <a:ext cx="4082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itle 1"/>
          <p:cNvSpPr txBox="1">
            <a:spLocks/>
          </p:cNvSpPr>
          <p:nvPr userDrawn="1"/>
        </p:nvSpPr>
        <p:spPr>
          <a:xfrm>
            <a:off x="759339" y="0"/>
            <a:ext cx="6719607" cy="8953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600" b="1" i="0" u="none" strike="noStrike" kern="1200" cap="all" spc="0" normalizeH="0" baseline="0" noProof="0" dirty="0">
              <a:ln>
                <a:noFill/>
              </a:ln>
              <a:solidFill>
                <a:prstClr val="black"/>
              </a:solidFill>
              <a:effectLst/>
              <a:uLnTx/>
              <a:uFillTx/>
              <a:latin typeface="Arial Bold" pitchFamily="34" charset="0"/>
              <a:ea typeface="+mj-ea"/>
              <a:cs typeface="Arial Bold" pitchFamily="34" charset="0"/>
            </a:endParaRPr>
          </a:p>
        </p:txBody>
      </p:sp>
      <p:sp>
        <p:nvSpPr>
          <p:cNvPr id="13" name="Footer Placeholder 4"/>
          <p:cNvSpPr>
            <a:spLocks noGrp="1"/>
          </p:cNvSpPr>
          <p:nvPr>
            <p:ph type="ftr" sz="quarter" idx="3"/>
          </p:nvPr>
        </p:nvSpPr>
        <p:spPr>
          <a:xfrm>
            <a:off x="0" y="6570262"/>
            <a:ext cx="6771731" cy="305544"/>
          </a:xfrm>
          <a:prstGeom prst="rect">
            <a:avLst/>
          </a:prstGeom>
        </p:spPr>
        <p:txBody>
          <a:bodyPr vert="horz" lIns="91440" tIns="45720" rIns="91440" bIns="45720" rtlCol="0" anchor="ctr"/>
          <a:lstStyle>
            <a:lvl1pPr algn="l">
              <a:defRPr sz="107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12286" y="0"/>
            <a:ext cx="979714" cy="979714"/>
          </a:xfrm>
          <a:prstGeom prst="rect">
            <a:avLst/>
          </a:prstGeom>
        </p:spPr>
      </p:pic>
    </p:spTree>
    <p:extLst>
      <p:ext uri="{BB962C8B-B14F-4D97-AF65-F5344CB8AC3E}">
        <p14:creationId xmlns:p14="http://schemas.microsoft.com/office/powerpoint/2010/main" val="243273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979714"/>
          </a:xfrm>
          <a:prstGeom prst="rect">
            <a:avLst/>
          </a:prstGeom>
          <a:solidFill>
            <a:srgbClr val="FDC82F"/>
          </a:solidFill>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1510281" y="6357909"/>
            <a:ext cx="4082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itle 1"/>
          <p:cNvSpPr txBox="1">
            <a:spLocks/>
          </p:cNvSpPr>
          <p:nvPr userDrawn="1"/>
        </p:nvSpPr>
        <p:spPr>
          <a:xfrm>
            <a:off x="759339" y="0"/>
            <a:ext cx="6719607" cy="8953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600" b="1" i="0" u="none" strike="noStrike" kern="1200" cap="all" spc="0" normalizeH="0" baseline="0" noProof="0" dirty="0">
              <a:ln>
                <a:noFill/>
              </a:ln>
              <a:solidFill>
                <a:prstClr val="black"/>
              </a:solidFill>
              <a:effectLst/>
              <a:uLnTx/>
              <a:uFillTx/>
              <a:latin typeface="Arial Bold" pitchFamily="34" charset="0"/>
              <a:ea typeface="+mj-ea"/>
              <a:cs typeface="Arial Bold" pitchFamily="34" charset="0"/>
            </a:endParaRPr>
          </a:p>
        </p:txBody>
      </p:sp>
      <p:sp>
        <p:nvSpPr>
          <p:cNvPr id="13" name="Footer Placeholder 4"/>
          <p:cNvSpPr>
            <a:spLocks noGrp="1"/>
          </p:cNvSpPr>
          <p:nvPr>
            <p:ph type="ftr" sz="quarter" idx="3"/>
          </p:nvPr>
        </p:nvSpPr>
        <p:spPr>
          <a:xfrm>
            <a:off x="0" y="6570262"/>
            <a:ext cx="6771731" cy="305544"/>
          </a:xfrm>
          <a:prstGeom prst="rect">
            <a:avLst/>
          </a:prstGeom>
        </p:spPr>
        <p:txBody>
          <a:bodyPr vert="horz" lIns="91440" tIns="45720" rIns="91440" bIns="45720" rtlCol="0" anchor="ctr"/>
          <a:lstStyle>
            <a:lvl1pPr algn="l">
              <a:defRPr sz="107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12286" y="0"/>
            <a:ext cx="979714" cy="979714"/>
          </a:xfrm>
          <a:prstGeom prst="rect">
            <a:avLst/>
          </a:prstGeom>
        </p:spPr>
      </p:pic>
    </p:spTree>
    <p:extLst>
      <p:ext uri="{BB962C8B-B14F-4D97-AF65-F5344CB8AC3E}">
        <p14:creationId xmlns:p14="http://schemas.microsoft.com/office/powerpoint/2010/main" val="36951614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979714"/>
          </a:xfrm>
          <a:prstGeom prst="rect">
            <a:avLst/>
          </a:prstGeom>
          <a:solidFill>
            <a:srgbClr val="FDC82F"/>
          </a:solidFill>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1510281" y="6357909"/>
            <a:ext cx="4082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itle 1"/>
          <p:cNvSpPr txBox="1">
            <a:spLocks/>
          </p:cNvSpPr>
          <p:nvPr userDrawn="1"/>
        </p:nvSpPr>
        <p:spPr>
          <a:xfrm>
            <a:off x="759339" y="0"/>
            <a:ext cx="6719607" cy="8953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600" b="1" i="0" u="none" strike="noStrike" kern="1200" cap="all" spc="0" normalizeH="0" baseline="0" noProof="0" dirty="0">
              <a:ln>
                <a:noFill/>
              </a:ln>
              <a:solidFill>
                <a:prstClr val="black"/>
              </a:solidFill>
              <a:effectLst/>
              <a:uLnTx/>
              <a:uFillTx/>
              <a:latin typeface="Arial Bold" pitchFamily="34" charset="0"/>
              <a:ea typeface="+mj-ea"/>
              <a:cs typeface="Arial Bold" pitchFamily="34" charset="0"/>
            </a:endParaRPr>
          </a:p>
        </p:txBody>
      </p:sp>
      <p:sp>
        <p:nvSpPr>
          <p:cNvPr id="13" name="Footer Placeholder 4"/>
          <p:cNvSpPr>
            <a:spLocks noGrp="1"/>
          </p:cNvSpPr>
          <p:nvPr>
            <p:ph type="ftr" sz="quarter" idx="3"/>
          </p:nvPr>
        </p:nvSpPr>
        <p:spPr>
          <a:xfrm>
            <a:off x="0" y="6570262"/>
            <a:ext cx="6771731" cy="305544"/>
          </a:xfrm>
          <a:prstGeom prst="rect">
            <a:avLst/>
          </a:prstGeom>
        </p:spPr>
        <p:txBody>
          <a:bodyPr vert="horz" lIns="91440" tIns="45720" rIns="91440" bIns="45720" rtlCol="0" anchor="ctr"/>
          <a:lstStyle>
            <a:lvl1pPr algn="l">
              <a:defRPr sz="107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07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12286" y="0"/>
            <a:ext cx="979714" cy="979714"/>
          </a:xfrm>
          <a:prstGeom prst="rect">
            <a:avLst/>
          </a:prstGeom>
        </p:spPr>
      </p:pic>
    </p:spTree>
    <p:extLst>
      <p:ext uri="{BB962C8B-B14F-4D97-AF65-F5344CB8AC3E}">
        <p14:creationId xmlns:p14="http://schemas.microsoft.com/office/powerpoint/2010/main" val="23252929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836713"/>
            <a:ext cx="10560000" cy="2415619"/>
          </a:xfrm>
          <a:prstGeom prst="rect">
            <a:avLst/>
          </a:prstGeom>
        </p:spPr>
        <p:txBody>
          <a:bodyPr vert="horz" lIns="91440" tIns="45720" rIns="91440" bIns="45720" rtlCol="0" anchor="t">
            <a:spAutoFit/>
          </a:bodyPr>
          <a:lstStyle/>
          <a:p>
            <a:r>
              <a:rPr lang="en-US" dirty="0"/>
              <a:t>Click to edit Master title</a:t>
            </a:r>
            <a:br>
              <a:rPr lang="en-US" dirty="0"/>
            </a:br>
            <a:r>
              <a:rPr lang="en-US" dirty="0"/>
              <a:t>style</a:t>
            </a:r>
          </a:p>
        </p:txBody>
      </p:sp>
      <p:sp>
        <p:nvSpPr>
          <p:cNvPr id="3" name="Text Placeholder 2"/>
          <p:cNvSpPr>
            <a:spLocks noGrp="1"/>
          </p:cNvSpPr>
          <p:nvPr>
            <p:ph type="body" idx="1"/>
          </p:nvPr>
        </p:nvSpPr>
        <p:spPr>
          <a:xfrm>
            <a:off x="816000" y="3356992"/>
            <a:ext cx="10560000" cy="997709"/>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601" y="6084926"/>
            <a:ext cx="11951783" cy="163474"/>
          </a:xfrm>
          <a:prstGeom prst="rect">
            <a:avLst/>
          </a:prstGeom>
        </p:spPr>
      </p:pic>
    </p:spTree>
    <p:extLst>
      <p:ext uri="{BB962C8B-B14F-4D97-AF65-F5344CB8AC3E}">
        <p14:creationId xmlns:p14="http://schemas.microsoft.com/office/powerpoint/2010/main" val="296505141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hf sldNum="0" hdr="0" ftr="0" dt="0"/>
  <p:txStyles>
    <p:titleStyle>
      <a:lvl1pPr algn="l" defTabSz="914400" rtl="0" eaLnBrk="1" latinLnBrk="0" hangingPunct="1">
        <a:lnSpc>
          <a:spcPts val="5900"/>
        </a:lnSpc>
        <a:spcBef>
          <a:spcPct val="0"/>
        </a:spcBef>
        <a:buNone/>
        <a:defRPr sz="7000" b="1" kern="1200" cap="all" spc="-150" baseline="0">
          <a:solidFill>
            <a:srgbClr val="404040"/>
          </a:solidFill>
          <a:latin typeface="Arial" pitchFamily="34" charset="0"/>
          <a:ea typeface="+mj-ea"/>
          <a:cs typeface="Arial" pitchFamily="34" charset="0"/>
        </a:defRPr>
      </a:lvl1pPr>
    </p:titleStyle>
    <p:bodyStyle>
      <a:lvl1pPr marL="0" indent="0" algn="l" defTabSz="914400" rtl="0" eaLnBrk="1" latinLnBrk="0" hangingPunct="1">
        <a:lnSpc>
          <a:spcPts val="1300"/>
        </a:lnSpc>
        <a:spcBef>
          <a:spcPts val="0"/>
        </a:spcBef>
        <a:buFontTx/>
        <a:buNone/>
        <a:defRPr sz="1800" b="0" i="0" kern="1200" cap="none" spc="-40" baseline="0">
          <a:solidFill>
            <a:srgbClr val="404040"/>
          </a:solidFill>
          <a:latin typeface="Arial" charset="0"/>
          <a:ea typeface="+mn-ea"/>
          <a:cs typeface="Calibri" pitchFamily="34" charset="0"/>
        </a:defRPr>
      </a:lvl1pPr>
      <a:lvl2pPr marL="628650" indent="-171450" algn="l" defTabSz="914400" rtl="0" eaLnBrk="1" latinLnBrk="0" hangingPunct="1">
        <a:spcBef>
          <a:spcPts val="0"/>
        </a:spcBef>
        <a:buFont typeface="Arial" pitchFamily="34" charset="0"/>
        <a:buChar char="•"/>
        <a:defRPr sz="1200" kern="1200">
          <a:solidFill>
            <a:srgbClr val="404040"/>
          </a:solidFill>
          <a:latin typeface="Arial" charset="0"/>
          <a:ea typeface="+mn-ea"/>
          <a:cs typeface="+mn-cs"/>
        </a:defRPr>
      </a:lvl2pPr>
      <a:lvl3pPr marL="1085850" indent="-171450" algn="l" defTabSz="914400" rtl="0" eaLnBrk="1" latinLnBrk="0" hangingPunct="1">
        <a:spcBef>
          <a:spcPts val="0"/>
        </a:spcBef>
        <a:buFont typeface="Arial" pitchFamily="34" charset="0"/>
        <a:buChar char="•"/>
        <a:defRPr sz="1200" kern="1200">
          <a:solidFill>
            <a:srgbClr val="404040"/>
          </a:solidFill>
          <a:latin typeface="Arial" charset="0"/>
          <a:ea typeface="+mn-ea"/>
          <a:cs typeface="+mn-cs"/>
        </a:defRPr>
      </a:lvl3pPr>
      <a:lvl4pPr marL="1543050" indent="-171450" algn="l" defTabSz="914400" rtl="0" eaLnBrk="1" latinLnBrk="0" hangingPunct="1">
        <a:spcBef>
          <a:spcPts val="0"/>
        </a:spcBef>
        <a:buFont typeface="Arial" pitchFamily="34" charset="0"/>
        <a:buChar char="•"/>
        <a:defRPr sz="1200" kern="1200">
          <a:solidFill>
            <a:srgbClr val="404040"/>
          </a:solidFill>
          <a:latin typeface="Arial" charset="0"/>
          <a:ea typeface="+mn-ea"/>
          <a:cs typeface="+mn-cs"/>
        </a:defRPr>
      </a:lvl4pPr>
      <a:lvl5pPr marL="2000250" indent="-171450" algn="l" defTabSz="914400" rtl="0" eaLnBrk="1" latinLnBrk="0" hangingPunct="1">
        <a:spcBef>
          <a:spcPts val="0"/>
        </a:spcBef>
        <a:buFont typeface="Arial" pitchFamily="34" charset="0"/>
        <a:buChar char="•"/>
        <a:defRPr sz="1200" kern="1200">
          <a:solidFill>
            <a:srgbClr val="404040"/>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3610"/>
            <a:ext cx="12192000" cy="689953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60243"/>
            <a:ext cx="1737924" cy="1737924"/>
          </a:xfrm>
          <a:prstGeom prst="rect">
            <a:avLst/>
          </a:prstGeom>
        </p:spPr>
      </p:pic>
      <p:sp>
        <p:nvSpPr>
          <p:cNvPr id="8" name="TextBox 7"/>
          <p:cNvSpPr txBox="1"/>
          <p:nvPr/>
        </p:nvSpPr>
        <p:spPr>
          <a:xfrm>
            <a:off x="2010085" y="2560243"/>
            <a:ext cx="10089844" cy="707886"/>
          </a:xfrm>
          <a:prstGeom prst="rect">
            <a:avLst/>
          </a:prstGeom>
          <a:noFill/>
        </p:spPr>
        <p:txBody>
          <a:bodyPr wrap="square" rtlCol="0" anchor="ctr">
            <a:spAutoFit/>
          </a:bodyPr>
          <a:lstStyle/>
          <a:p>
            <a:pPr>
              <a:spcBef>
                <a:spcPts val="450"/>
              </a:spcBef>
            </a:pPr>
            <a:r>
              <a:rPr lang="en-US" sz="4000" b="1" dirty="0">
                <a:solidFill>
                  <a:schemeClr val="bg1"/>
                </a:solidFill>
                <a:latin typeface="Arial"/>
                <a:cs typeface="Arial"/>
              </a:rPr>
              <a:t>FINANCIAL PLANNING AS A CAREER</a:t>
            </a:r>
          </a:p>
        </p:txBody>
      </p:sp>
      <p:sp>
        <p:nvSpPr>
          <p:cNvPr id="5" name="TextBox 4"/>
          <p:cNvSpPr txBox="1"/>
          <p:nvPr/>
        </p:nvSpPr>
        <p:spPr>
          <a:xfrm>
            <a:off x="2010085" y="3301992"/>
            <a:ext cx="10089844" cy="1018227"/>
          </a:xfrm>
          <a:prstGeom prst="rect">
            <a:avLst/>
          </a:prstGeom>
          <a:noFill/>
        </p:spPr>
        <p:txBody>
          <a:bodyPr wrap="square" rtlCol="0" anchor="ctr">
            <a:spAutoFit/>
          </a:bodyPr>
          <a:lstStyle/>
          <a:p>
            <a:pPr>
              <a:spcBef>
                <a:spcPts val="450"/>
              </a:spcBef>
            </a:pPr>
            <a:r>
              <a:rPr lang="en-US" sz="2800" b="1" dirty="0">
                <a:solidFill>
                  <a:schemeClr val="bg1"/>
                </a:solidFill>
                <a:latin typeface="Arial"/>
                <a:cs typeface="Arial"/>
              </a:rPr>
              <a:t>Career Benefits and Process to Become a </a:t>
            </a:r>
          </a:p>
          <a:p>
            <a:pPr>
              <a:spcBef>
                <a:spcPts val="450"/>
              </a:spcBef>
            </a:pPr>
            <a:r>
              <a:rPr lang="en-US" sz="2800" b="1" cap="all" dirty="0">
                <a:solidFill>
                  <a:schemeClr val="bg1"/>
                </a:solidFill>
                <a:latin typeface="Arial"/>
                <a:cs typeface="Arial"/>
              </a:rPr>
              <a:t>Certified financial planner</a:t>
            </a:r>
            <a:r>
              <a:rPr lang="en-US" sz="2800" b="1" dirty="0">
                <a:solidFill>
                  <a:schemeClr val="bg1"/>
                </a:solidFill>
                <a:latin typeface="Arial"/>
                <a:cs typeface="Arial"/>
              </a:rPr>
              <a:t>™ professional</a:t>
            </a:r>
          </a:p>
        </p:txBody>
      </p:sp>
    </p:spTree>
    <p:extLst>
      <p:ext uri="{BB962C8B-B14F-4D97-AF65-F5344CB8AC3E}">
        <p14:creationId xmlns:p14="http://schemas.microsoft.com/office/powerpoint/2010/main" val="22850670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PEOPLE-FOCUSED PROFESSION</a:t>
            </a:r>
          </a:p>
        </p:txBody>
      </p:sp>
      <p:sp>
        <p:nvSpPr>
          <p:cNvPr id="24" name="Content Placeholder 2"/>
          <p:cNvSpPr>
            <a:spLocks noGrp="1"/>
          </p:cNvSpPr>
          <p:nvPr>
            <p:ph idx="4294967295"/>
          </p:nvPr>
        </p:nvSpPr>
        <p:spPr>
          <a:xfrm>
            <a:off x="438206" y="1703295"/>
            <a:ext cx="5983615" cy="3992562"/>
          </a:xfrm>
          <a:prstGeom prst="rect">
            <a:avLst/>
          </a:prstGeom>
        </p:spPr>
        <p:txBody>
          <a:bodyPr>
            <a:normAutofit/>
          </a:bodyPr>
          <a:lstStyle/>
          <a:p>
            <a:pPr>
              <a:spcAft>
                <a:spcPts val="1200"/>
              </a:spcAft>
              <a:buNone/>
            </a:pPr>
            <a:r>
              <a:rPr lang="en-US" sz="2400" b="1" dirty="0"/>
              <a:t>It’s not all about math and investments</a:t>
            </a:r>
          </a:p>
          <a:p>
            <a:pPr>
              <a:spcAft>
                <a:spcPts val="1200"/>
              </a:spcAft>
            </a:pPr>
            <a:r>
              <a:rPr lang="en-US" sz="2200" dirty="0"/>
              <a:t>Requires creative problem solving, relationship building, communication skills</a:t>
            </a:r>
          </a:p>
          <a:p>
            <a:pPr>
              <a:spcAft>
                <a:spcPts val="1200"/>
              </a:spcAft>
            </a:pPr>
            <a:r>
              <a:rPr lang="en-US" sz="2200" dirty="0"/>
              <a:t>Holistic, “big picture” look at clients’ finances to help them reach their goals</a:t>
            </a:r>
          </a:p>
          <a:p>
            <a:pPr>
              <a:spcAft>
                <a:spcPts val="1200"/>
              </a:spcAft>
            </a:pPr>
            <a:r>
              <a:rPr lang="en-US" sz="2200" dirty="0"/>
              <a:t>Objective advice on budgeting, retirement, education planning, taxes, insurance, estate planning, etc.</a:t>
            </a:r>
          </a:p>
          <a:p>
            <a:pPr>
              <a:spcAft>
                <a:spcPts val="1200"/>
              </a:spcAft>
              <a:buNone/>
            </a:pPr>
            <a:endParaRPr lang="en-US" sz="2000" dirty="0"/>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http://www.cfppro.org/wp-content/uploads/2017/03/become-a-p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834" y="1703295"/>
            <a:ext cx="4969313" cy="331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6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GROWING JOB MARKET</a:t>
            </a:r>
          </a:p>
        </p:txBody>
      </p:sp>
      <p:sp>
        <p:nvSpPr>
          <p:cNvPr id="24" name="Content Placeholder 2"/>
          <p:cNvSpPr>
            <a:spLocks noGrp="1"/>
          </p:cNvSpPr>
          <p:nvPr>
            <p:ph idx="4294967295"/>
          </p:nvPr>
        </p:nvSpPr>
        <p:spPr>
          <a:xfrm>
            <a:off x="249239" y="1430892"/>
            <a:ext cx="5926114" cy="4502775"/>
          </a:xfrm>
          <a:prstGeom prst="rect">
            <a:avLst/>
          </a:prstGeom>
        </p:spPr>
        <p:txBody>
          <a:bodyPr>
            <a:normAutofit/>
          </a:bodyPr>
          <a:lstStyle/>
          <a:p>
            <a:pPr>
              <a:spcAft>
                <a:spcPts val="1200"/>
              </a:spcAft>
              <a:buNone/>
            </a:pPr>
            <a:r>
              <a:rPr lang="en-US" sz="2400" b="1" dirty="0"/>
              <a:t>Financial planners are in high demand </a:t>
            </a:r>
          </a:p>
          <a:p>
            <a:pPr>
              <a:spcAft>
                <a:spcPts val="1200"/>
              </a:spcAft>
            </a:pPr>
            <a:r>
              <a:rPr lang="en-US" sz="2000" dirty="0"/>
              <a:t>Bureau of Labor Statistics projects 15% growth between 2016 and 2026 – 4% higher than other occupations</a:t>
            </a:r>
            <a:r>
              <a:rPr lang="en-US" sz="2000" baseline="30000" dirty="0"/>
              <a:t>1</a:t>
            </a:r>
            <a:endParaRPr lang="en-US" sz="2000" dirty="0"/>
          </a:p>
          <a:p>
            <a:pPr>
              <a:spcAft>
                <a:spcPts val="1200"/>
              </a:spcAft>
            </a:pPr>
            <a:r>
              <a:rPr lang="en-US" sz="2000" dirty="0"/>
              <a:t>Americans need financial advice</a:t>
            </a:r>
          </a:p>
          <a:p>
            <a:pPr lvl="1">
              <a:spcAft>
                <a:spcPts val="1200"/>
              </a:spcAft>
            </a:pPr>
            <a:r>
              <a:rPr lang="en-US" sz="1600" dirty="0"/>
              <a:t>46% of adults could not cover an emergency expense costing $400, or would cover it by selling something or borrowing money</a:t>
            </a:r>
            <a:r>
              <a:rPr lang="en-US" sz="1600" baseline="30000" dirty="0"/>
              <a:t>2</a:t>
            </a:r>
          </a:p>
          <a:p>
            <a:pPr lvl="1">
              <a:spcAft>
                <a:spcPts val="1200"/>
              </a:spcAft>
            </a:pPr>
            <a:r>
              <a:rPr lang="en-US" sz="1600" dirty="0"/>
              <a:t>36% of Americans ages 18-34 receive financial help from family members not living with them</a:t>
            </a:r>
            <a:r>
              <a:rPr lang="en-US" sz="1600" baseline="30000" dirty="0"/>
              <a:t>3</a:t>
            </a:r>
          </a:p>
          <a:p>
            <a:pPr lvl="1">
              <a:spcAft>
                <a:spcPts val="1200"/>
              </a:spcAft>
            </a:pPr>
            <a:r>
              <a:rPr lang="en-US" sz="1600" dirty="0"/>
              <a:t>31% of non-retired respondents have no retirement savings or pension, including 27% of non-retired respondents 60 or older</a:t>
            </a:r>
            <a:r>
              <a:rPr lang="en-US" sz="1600" baseline="30000" dirty="0"/>
              <a:t>2</a:t>
            </a:r>
            <a:r>
              <a:rPr lang="en-US" sz="1600" dirty="0"/>
              <a:t> </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 xmlns:a16="http://schemas.microsoft.com/office/drawing/2014/main" id="{9B9E08F8-A0DF-4A36-AF31-576E27779CFC}"/>
              </a:ext>
            </a:extLst>
          </p:cNvPr>
          <p:cNvSpPr txBox="1"/>
          <p:nvPr/>
        </p:nvSpPr>
        <p:spPr>
          <a:xfrm>
            <a:off x="203200" y="6247584"/>
            <a:ext cx="11176000" cy="600164"/>
          </a:xfrm>
          <a:prstGeom prst="rect">
            <a:avLst/>
          </a:prstGeom>
          <a:noFill/>
        </p:spPr>
        <p:txBody>
          <a:bodyPr wrap="square" rtlCol="0">
            <a:spAutoFit/>
          </a:bodyPr>
          <a:lstStyle/>
          <a:p>
            <a:pPr marL="304792" indent="-304792" defTabSz="1219170" fontAlgn="base">
              <a:spcBef>
                <a:spcPct val="0"/>
              </a:spcBef>
              <a:spcAft>
                <a:spcPct val="0"/>
              </a:spcAft>
              <a:buFontTx/>
              <a:buAutoNum type="arabicPeriod"/>
            </a:pPr>
            <a:r>
              <a:rPr lang="en-US" sz="1100" dirty="0">
                <a:solidFill>
                  <a:srgbClr val="696969"/>
                </a:solidFill>
                <a:latin typeface="Arial" panose="020B0604020202020204" pitchFamily="34" charset="0"/>
                <a:cs typeface="Arial" panose="020B0604020202020204" pitchFamily="34" charset="0"/>
              </a:rPr>
              <a:t>Bureau of Labor Statistics, U.S. Department of Labor, </a:t>
            </a:r>
            <a:r>
              <a:rPr lang="en-US" sz="1100" i="1" dirty="0">
                <a:solidFill>
                  <a:srgbClr val="696969"/>
                </a:solidFill>
                <a:latin typeface="Arial" panose="020B0604020202020204" pitchFamily="34" charset="0"/>
                <a:cs typeface="Arial" panose="020B0604020202020204" pitchFamily="34" charset="0"/>
              </a:rPr>
              <a:t>Occupational Outlook Handbook, </a:t>
            </a:r>
            <a:r>
              <a:rPr lang="en-US" sz="1100" dirty="0">
                <a:solidFill>
                  <a:srgbClr val="696969"/>
                </a:solidFill>
                <a:latin typeface="Arial" panose="020B0604020202020204" pitchFamily="34" charset="0"/>
                <a:cs typeface="Arial" panose="020B0604020202020204" pitchFamily="34" charset="0"/>
              </a:rPr>
              <a:t>Personal Financial Advisors.</a:t>
            </a:r>
          </a:p>
          <a:p>
            <a:pPr marL="304792" indent="-304792" defTabSz="1219170" fontAlgn="base">
              <a:spcBef>
                <a:spcPct val="0"/>
              </a:spcBef>
              <a:spcAft>
                <a:spcPct val="0"/>
              </a:spcAft>
              <a:buFontTx/>
              <a:buAutoNum type="arabicPeriod"/>
            </a:pPr>
            <a:r>
              <a:rPr lang="en-US" sz="1100" dirty="0">
                <a:solidFill>
                  <a:srgbClr val="696969"/>
                </a:solidFill>
                <a:latin typeface="Arial" charset="0"/>
              </a:rPr>
              <a:t>Report on the Economic Well-Being of U.S. Households in 2015, Board of Governors of the Federal Research System, May 2016.  </a:t>
            </a:r>
            <a:endParaRPr lang="en-US" sz="1100" dirty="0">
              <a:solidFill>
                <a:srgbClr val="696969"/>
              </a:solidFill>
              <a:latin typeface="Arial" panose="020B0604020202020204" pitchFamily="34" charset="0"/>
              <a:cs typeface="Arial" panose="020B0604020202020204" pitchFamily="34" charset="0"/>
            </a:endParaRPr>
          </a:p>
          <a:p>
            <a:pPr marL="304792" indent="-304792" defTabSz="1219170" fontAlgn="base">
              <a:spcBef>
                <a:spcPct val="0"/>
              </a:spcBef>
              <a:spcAft>
                <a:spcPct val="0"/>
              </a:spcAft>
              <a:buFontTx/>
              <a:buAutoNum type="arabicPeriod"/>
            </a:pPr>
            <a:r>
              <a:rPr lang="en-US" sz="1100" dirty="0">
                <a:solidFill>
                  <a:srgbClr val="696969"/>
                </a:solidFill>
                <a:latin typeface="Arial" charset="0"/>
              </a:rPr>
              <a:t>Financial Capability in the United States 2016, FINRA, 2016.</a:t>
            </a:r>
          </a:p>
        </p:txBody>
      </p:sp>
      <p:pic>
        <p:nvPicPr>
          <p:cNvPr id="9" name="Picture 8"/>
          <p:cNvPicPr>
            <a:picLocks noChangeAspect="1"/>
          </p:cNvPicPr>
          <p:nvPr/>
        </p:nvPicPr>
        <p:blipFill>
          <a:blip r:embed="rId3"/>
          <a:stretch>
            <a:fillRect/>
          </a:stretch>
        </p:blipFill>
        <p:spPr>
          <a:xfrm>
            <a:off x="6289653" y="1504325"/>
            <a:ext cx="5578966" cy="4115425"/>
          </a:xfrm>
          <a:prstGeom prst="rect">
            <a:avLst/>
          </a:prstGeom>
          <a:ln>
            <a:solidFill>
              <a:schemeClr val="tx1"/>
            </a:solidFill>
          </a:ln>
        </p:spPr>
      </p:pic>
    </p:spTree>
    <p:extLst>
      <p:ext uri="{BB962C8B-B14F-4D97-AF65-F5344CB8AC3E}">
        <p14:creationId xmlns:p14="http://schemas.microsoft.com/office/powerpoint/2010/main" val="407127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MULTIPLE PATHWAYS INTO PROFESSION</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050" name="Picture 2" descr="https://centerforfinancialplanning.org/wp-content/uploads/2015/10/Diversity_708x425px-708x4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835" y="1511301"/>
            <a:ext cx="5466789" cy="328161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12738" y="1202690"/>
            <a:ext cx="6979602" cy="43247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1500" b="1"/>
              <a:t>Financial planning is not a one-size-fits-all career:</a:t>
            </a:r>
          </a:p>
          <a:p>
            <a:pPr>
              <a:lnSpc>
                <a:spcPct val="120000"/>
              </a:lnSpc>
              <a:spcBef>
                <a:spcPts val="600"/>
              </a:spcBef>
              <a:spcAft>
                <a:spcPts val="600"/>
              </a:spcAft>
            </a:pPr>
            <a:r>
              <a:rPr lang="en-US" sz="1500" b="1"/>
              <a:t>Registered Investment Advisory (RIA) Firms                                                                  </a:t>
            </a:r>
            <a:r>
              <a:rPr lang="en-US" sz="1500"/>
              <a:t>(e.g. Edelman, Mariner, RTD Financial Advisors) </a:t>
            </a:r>
          </a:p>
          <a:p>
            <a:pPr>
              <a:lnSpc>
                <a:spcPct val="120000"/>
              </a:lnSpc>
              <a:spcBef>
                <a:spcPts val="600"/>
              </a:spcBef>
              <a:spcAft>
                <a:spcPts val="600"/>
              </a:spcAft>
            </a:pPr>
            <a:r>
              <a:rPr lang="en-US" sz="1500" b="1"/>
              <a:t>Wirehouses</a:t>
            </a:r>
            <a:r>
              <a:rPr lang="en-US" sz="1500"/>
              <a:t>                                                                                                                     (e.g. Morgan Stanley, UBS, Wells Fargo, Merrill Lynch)</a:t>
            </a:r>
          </a:p>
          <a:p>
            <a:pPr>
              <a:lnSpc>
                <a:spcPct val="120000"/>
              </a:lnSpc>
              <a:spcBef>
                <a:spcPts val="600"/>
              </a:spcBef>
              <a:spcAft>
                <a:spcPts val="600"/>
              </a:spcAft>
            </a:pPr>
            <a:r>
              <a:rPr lang="en-US" sz="1500" b="1"/>
              <a:t>Banks                                                                                                                                      </a:t>
            </a:r>
            <a:r>
              <a:rPr lang="en-US" sz="1500"/>
              <a:t>(e.g. PNC, SunTrust)</a:t>
            </a:r>
          </a:p>
          <a:p>
            <a:pPr>
              <a:lnSpc>
                <a:spcPct val="120000"/>
              </a:lnSpc>
              <a:spcBef>
                <a:spcPts val="600"/>
              </a:spcBef>
              <a:spcAft>
                <a:spcPts val="600"/>
              </a:spcAft>
            </a:pPr>
            <a:r>
              <a:rPr lang="en-US" sz="1500" b="1"/>
              <a:t>National and Regional Broker Dealers                                                                                                       </a:t>
            </a:r>
            <a:r>
              <a:rPr lang="en-US" sz="1500"/>
              <a:t>(e.g. Ameriprise, Raymond James)</a:t>
            </a:r>
            <a:endParaRPr lang="en-US" sz="1500" b="1"/>
          </a:p>
          <a:p>
            <a:pPr>
              <a:lnSpc>
                <a:spcPct val="120000"/>
              </a:lnSpc>
              <a:spcBef>
                <a:spcPts val="600"/>
              </a:spcBef>
              <a:spcAft>
                <a:spcPts val="600"/>
              </a:spcAft>
            </a:pPr>
            <a:r>
              <a:rPr lang="en-US" sz="1500" b="1"/>
              <a:t>Insurance Broker Dealers                                                                                                     </a:t>
            </a:r>
            <a:r>
              <a:rPr lang="en-US" sz="1500"/>
              <a:t>(e.g. Northwestern Mutual, AXA, MassMutual)</a:t>
            </a:r>
          </a:p>
          <a:p>
            <a:pPr>
              <a:lnSpc>
                <a:spcPct val="120000"/>
              </a:lnSpc>
              <a:spcBef>
                <a:spcPts val="600"/>
              </a:spcBef>
              <a:spcAft>
                <a:spcPts val="600"/>
              </a:spcAft>
            </a:pPr>
            <a:r>
              <a:rPr lang="en-US" sz="1500" b="1"/>
              <a:t>Independent Broker Dealers                                                                                                                                </a:t>
            </a:r>
            <a:r>
              <a:rPr lang="en-US" sz="1500"/>
              <a:t>(e.g. Commonwealth Financial Network, Advisor Group, LPL Financial)</a:t>
            </a:r>
          </a:p>
          <a:p>
            <a:pPr>
              <a:lnSpc>
                <a:spcPct val="120000"/>
              </a:lnSpc>
              <a:spcBef>
                <a:spcPts val="600"/>
              </a:spcBef>
              <a:spcAft>
                <a:spcPts val="600"/>
              </a:spcAft>
            </a:pPr>
            <a:r>
              <a:rPr lang="en-US" sz="1500" b="1"/>
              <a:t>Direct Channel</a:t>
            </a:r>
            <a:r>
              <a:rPr lang="en-US" sz="1500"/>
              <a:t>                                                                                                                                                                      (e.g. Vanguard, Fidelity, Charles Schwab)</a:t>
            </a:r>
          </a:p>
          <a:p>
            <a:pPr>
              <a:spcAft>
                <a:spcPts val="1200"/>
              </a:spcAft>
              <a:buFont typeface="Arial" panose="020B0604020202020204" pitchFamily="34" charset="0"/>
              <a:buNone/>
            </a:pPr>
            <a:endParaRPr lang="en-US" sz="1500" dirty="0"/>
          </a:p>
        </p:txBody>
      </p:sp>
    </p:spTree>
    <p:extLst>
      <p:ext uri="{BB962C8B-B14F-4D97-AF65-F5344CB8AC3E}">
        <p14:creationId xmlns:p14="http://schemas.microsoft.com/office/powerpoint/2010/main" val="372887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REWARDING CAREER</a:t>
            </a:r>
          </a:p>
        </p:txBody>
      </p:sp>
      <p:sp>
        <p:nvSpPr>
          <p:cNvPr id="24" name="Content Placeholder 2"/>
          <p:cNvSpPr>
            <a:spLocks noGrp="1"/>
          </p:cNvSpPr>
          <p:nvPr>
            <p:ph idx="4294967295"/>
          </p:nvPr>
        </p:nvSpPr>
        <p:spPr>
          <a:xfrm>
            <a:off x="352052" y="1673879"/>
            <a:ext cx="6851181" cy="3992562"/>
          </a:xfrm>
          <a:prstGeom prst="rect">
            <a:avLst/>
          </a:prstGeom>
        </p:spPr>
        <p:txBody>
          <a:bodyPr>
            <a:normAutofit/>
          </a:bodyPr>
          <a:lstStyle/>
          <a:p>
            <a:pPr>
              <a:spcAft>
                <a:spcPts val="1200"/>
              </a:spcAft>
              <a:buNone/>
            </a:pPr>
            <a:r>
              <a:rPr lang="en-US" sz="2400" b="1" dirty="0"/>
              <a:t>Build your future while helping others</a:t>
            </a:r>
            <a:endParaRPr lang="en-US" sz="2400" dirty="0"/>
          </a:p>
          <a:p>
            <a:pPr>
              <a:spcAft>
                <a:spcPts val="1200"/>
              </a:spcAft>
            </a:pPr>
            <a:r>
              <a:rPr lang="en-US" sz="2200" dirty="0"/>
              <a:t>Median income for CFP</a:t>
            </a:r>
            <a:r>
              <a:rPr lang="en-US" sz="2200" baseline="30000" dirty="0"/>
              <a:t>®</a:t>
            </a:r>
            <a:r>
              <a:rPr lang="en-US" sz="2200" dirty="0"/>
              <a:t> professionals ranges from $68,000 to $334,000, depending on the job role and years of experience (</a:t>
            </a:r>
            <a:r>
              <a:rPr lang="en-US" sz="2200" i="1" dirty="0" err="1"/>
              <a:t>lnvestmentNews</a:t>
            </a:r>
            <a:r>
              <a:rPr lang="en-US" sz="2200" dirty="0"/>
              <a:t> 2017 Adviser Compensation &amp; Staffing Study report)</a:t>
            </a:r>
          </a:p>
          <a:p>
            <a:pPr>
              <a:spcAft>
                <a:spcPts val="1200"/>
              </a:spcAft>
            </a:pPr>
            <a:r>
              <a:rPr lang="en-US" sz="2200" dirty="0"/>
              <a:t>Flexibility to balance personal and professional life</a:t>
            </a:r>
          </a:p>
          <a:p>
            <a:pPr>
              <a:spcAft>
                <a:spcPts val="1200"/>
              </a:spcAft>
            </a:pPr>
            <a:r>
              <a:rPr lang="en-US" sz="2200" dirty="0"/>
              <a:t>Helping people deal with financial challenges and build wealth</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7437704" y="1609967"/>
            <a:ext cx="4276725" cy="4010025"/>
          </a:xfrm>
          <a:prstGeom prst="rect">
            <a:avLst/>
          </a:prstGeom>
        </p:spPr>
      </p:pic>
    </p:spTree>
    <p:extLst>
      <p:ext uri="{BB962C8B-B14F-4D97-AF65-F5344CB8AC3E}">
        <p14:creationId xmlns:p14="http://schemas.microsoft.com/office/powerpoint/2010/main" val="1199674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NEED FOR WOMEN FINANCIAL PLANNERS</a:t>
            </a:r>
          </a:p>
        </p:txBody>
      </p:sp>
      <p:sp>
        <p:nvSpPr>
          <p:cNvPr id="24" name="Content Placeholder 2"/>
          <p:cNvSpPr>
            <a:spLocks noGrp="1"/>
          </p:cNvSpPr>
          <p:nvPr>
            <p:ph idx="4294967295"/>
          </p:nvPr>
        </p:nvSpPr>
        <p:spPr>
          <a:xfrm>
            <a:off x="268077" y="1598753"/>
            <a:ext cx="7261225" cy="3992562"/>
          </a:xfrm>
          <a:prstGeom prst="rect">
            <a:avLst/>
          </a:prstGeom>
        </p:spPr>
        <p:txBody>
          <a:bodyPr>
            <a:normAutofit lnSpcReduction="10000"/>
          </a:bodyPr>
          <a:lstStyle/>
          <a:p>
            <a:pPr>
              <a:spcAft>
                <a:spcPts val="1200"/>
              </a:spcAft>
              <a:buNone/>
            </a:pPr>
            <a:r>
              <a:rPr lang="en-US" sz="2400" b="1" dirty="0"/>
              <a:t>Consumers and their financial needs are becoming more diverse; the financial planning profession needs to look more like the clients it will serve</a:t>
            </a:r>
          </a:p>
          <a:p>
            <a:pPr>
              <a:spcAft>
                <a:spcPts val="1200"/>
              </a:spcAft>
            </a:pPr>
            <a:r>
              <a:rPr lang="en-US" sz="2200" dirty="0"/>
              <a:t>Women control more than a third of the wealth in the U.S.</a:t>
            </a:r>
          </a:p>
          <a:p>
            <a:pPr>
              <a:spcAft>
                <a:spcPts val="1200"/>
              </a:spcAft>
            </a:pPr>
            <a:r>
              <a:rPr lang="en-US" sz="2200" dirty="0"/>
              <a:t>Only 23% of the 81,000 CFP</a:t>
            </a:r>
            <a:r>
              <a:rPr lang="en-US" sz="2200" baseline="30000" dirty="0"/>
              <a:t>®</a:t>
            </a:r>
            <a:r>
              <a:rPr lang="en-US" sz="2200" dirty="0"/>
              <a:t> professionals are women</a:t>
            </a:r>
          </a:p>
          <a:p>
            <a:pPr>
              <a:spcAft>
                <a:spcPts val="1200"/>
              </a:spcAft>
            </a:pPr>
            <a:r>
              <a:rPr lang="en-US" sz="2200" dirty="0"/>
              <a:t>Lack of role models is one of two key factors contributing to profession’s current lack of diversity</a:t>
            </a:r>
          </a:p>
          <a:p>
            <a:pPr>
              <a:spcAft>
                <a:spcPts val="1200"/>
              </a:spcAft>
              <a:buNone/>
            </a:pPr>
            <a:endParaRPr lang="en-US" sz="2000" dirty="0"/>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7613277" y="1451909"/>
            <a:ext cx="4305300" cy="4286250"/>
          </a:xfrm>
          <a:prstGeom prst="rect">
            <a:avLst/>
          </a:prstGeom>
        </p:spPr>
      </p:pic>
    </p:spTree>
    <p:extLst>
      <p:ext uri="{BB962C8B-B14F-4D97-AF65-F5344CB8AC3E}">
        <p14:creationId xmlns:p14="http://schemas.microsoft.com/office/powerpoint/2010/main" val="183513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18627" y="104488"/>
            <a:ext cx="9786938" cy="450850"/>
          </a:xfrm>
          <a:prstGeom prst="rect">
            <a:avLst/>
          </a:prstGeom>
        </p:spPr>
        <p:txBody>
          <a:bodyPr>
            <a:noAutofit/>
          </a:bodyPr>
          <a:lstStyle/>
          <a:p>
            <a:pPr marL="0" indent="0">
              <a:buNone/>
            </a:pPr>
            <a:r>
              <a:rPr lang="en-US" sz="3200" b="1" dirty="0"/>
              <a:t>NEED FOR AFRICAN AMERICAN </a:t>
            </a:r>
            <a:r>
              <a:rPr lang="en-US" sz="3200" b="1" dirty="0" smtClean="0"/>
              <a:t>FINANCIAL PLANNERS</a:t>
            </a:r>
            <a:endParaRPr lang="en-US" sz="3200" b="1" dirty="0"/>
          </a:p>
        </p:txBody>
      </p:sp>
      <p:sp>
        <p:nvSpPr>
          <p:cNvPr id="24" name="Content Placeholder 2"/>
          <p:cNvSpPr>
            <a:spLocks noGrp="1"/>
          </p:cNvSpPr>
          <p:nvPr>
            <p:ph idx="4294967295"/>
          </p:nvPr>
        </p:nvSpPr>
        <p:spPr>
          <a:xfrm>
            <a:off x="268077" y="1598753"/>
            <a:ext cx="7261225" cy="3992562"/>
          </a:xfrm>
          <a:prstGeom prst="rect">
            <a:avLst/>
          </a:prstGeom>
        </p:spPr>
        <p:txBody>
          <a:bodyPr>
            <a:normAutofit fontScale="92500"/>
          </a:bodyPr>
          <a:lstStyle/>
          <a:p>
            <a:pPr>
              <a:spcAft>
                <a:spcPts val="1200"/>
              </a:spcAft>
              <a:buNone/>
            </a:pPr>
            <a:r>
              <a:rPr lang="en-US" sz="2400" b="1" dirty="0"/>
              <a:t>Consumers and their financial needs are becoming more diverse; the financial planning profession needs to look more like the clients it will serve</a:t>
            </a:r>
          </a:p>
          <a:p>
            <a:pPr lvl="0">
              <a:spcAft>
                <a:spcPts val="1200"/>
              </a:spcAft>
            </a:pPr>
            <a:r>
              <a:rPr lang="en-US" sz="2200" dirty="0">
                <a:solidFill>
                  <a:prstClr val="black"/>
                </a:solidFill>
              </a:rPr>
              <a:t>Only 6% of financial advisors are African American, even though African Americans make up 13% of the population</a:t>
            </a:r>
          </a:p>
          <a:p>
            <a:pPr lvl="0">
              <a:spcAft>
                <a:spcPts val="1200"/>
              </a:spcAft>
            </a:pPr>
            <a:r>
              <a:rPr lang="en-US" sz="2200" dirty="0">
                <a:solidFill>
                  <a:prstClr val="black"/>
                </a:solidFill>
              </a:rPr>
              <a:t>Average net worth of African American families increased by 30% from 2013 to 2016</a:t>
            </a:r>
          </a:p>
          <a:p>
            <a:pPr lvl="0">
              <a:spcAft>
                <a:spcPts val="1200"/>
              </a:spcAft>
            </a:pPr>
            <a:r>
              <a:rPr lang="en-US" sz="2200" dirty="0">
                <a:solidFill>
                  <a:prstClr val="black"/>
                </a:solidFill>
              </a:rPr>
              <a:t>Lack of role models is one of two key factors contributing to profession’s current lack of diversity</a:t>
            </a:r>
            <a:endParaRPr lang="en-US" sz="2200" dirty="0"/>
          </a:p>
          <a:p>
            <a:pPr>
              <a:lnSpc>
                <a:spcPct val="100000"/>
              </a:lnSpc>
              <a:spcAft>
                <a:spcPts val="1200"/>
              </a:spcAft>
            </a:pPr>
            <a:endParaRPr lang="en-US" sz="2200" dirty="0"/>
          </a:p>
          <a:p>
            <a:pPr>
              <a:spcAft>
                <a:spcPts val="1200"/>
              </a:spcAft>
              <a:buNone/>
            </a:pPr>
            <a:endParaRPr lang="en-US" sz="2000" dirty="0"/>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CBB3BD0E-BD18-4F93-B83D-AFD4F12B0AA6}"/>
              </a:ext>
            </a:extLst>
          </p:cNvPr>
          <p:cNvPicPr>
            <a:picLocks noChangeAspect="1"/>
          </p:cNvPicPr>
          <p:nvPr/>
        </p:nvPicPr>
        <p:blipFill>
          <a:blip r:embed="rId3"/>
          <a:stretch>
            <a:fillRect/>
          </a:stretch>
        </p:blipFill>
        <p:spPr>
          <a:xfrm>
            <a:off x="7799654" y="1375323"/>
            <a:ext cx="3914775" cy="4276725"/>
          </a:xfrm>
          <a:prstGeom prst="rect">
            <a:avLst/>
          </a:prstGeom>
        </p:spPr>
      </p:pic>
    </p:spTree>
    <p:extLst>
      <p:ext uri="{BB962C8B-B14F-4D97-AF65-F5344CB8AC3E}">
        <p14:creationId xmlns:p14="http://schemas.microsoft.com/office/powerpoint/2010/main" val="89747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NEED FOR LATINO FINANCIAL PLANNERS</a:t>
            </a:r>
          </a:p>
        </p:txBody>
      </p:sp>
      <p:sp>
        <p:nvSpPr>
          <p:cNvPr id="24" name="Content Placeholder 2"/>
          <p:cNvSpPr>
            <a:spLocks noGrp="1"/>
          </p:cNvSpPr>
          <p:nvPr>
            <p:ph idx="4294967295"/>
          </p:nvPr>
        </p:nvSpPr>
        <p:spPr>
          <a:xfrm>
            <a:off x="268077" y="1598753"/>
            <a:ext cx="7261225" cy="3992562"/>
          </a:xfrm>
          <a:prstGeom prst="rect">
            <a:avLst/>
          </a:prstGeom>
        </p:spPr>
        <p:txBody>
          <a:bodyPr>
            <a:normAutofit fontScale="92500" lnSpcReduction="20000"/>
          </a:bodyPr>
          <a:lstStyle/>
          <a:p>
            <a:pPr>
              <a:spcAft>
                <a:spcPts val="1200"/>
              </a:spcAft>
              <a:buNone/>
            </a:pPr>
            <a:r>
              <a:rPr lang="en-US" sz="2400" b="1" dirty="0"/>
              <a:t>Consumers and their financial needs are becoming more diverse; the financial planning profession needs to look more like the clients it will serve</a:t>
            </a:r>
          </a:p>
          <a:p>
            <a:pPr>
              <a:spcAft>
                <a:spcPts val="1200"/>
              </a:spcAft>
            </a:pPr>
            <a:r>
              <a:rPr lang="en-US" sz="2200" dirty="0"/>
              <a:t>By 2060 there will be 114% more Latinos in America than in 2018</a:t>
            </a:r>
          </a:p>
          <a:p>
            <a:pPr>
              <a:spcAft>
                <a:spcPts val="1200"/>
              </a:spcAft>
            </a:pPr>
            <a:r>
              <a:rPr lang="en-US" sz="2200" dirty="0"/>
              <a:t>Latinos are building wealth; the top fifth of Latinos, or more than 2.1 million households, have an average wealth of more than $400,000</a:t>
            </a:r>
          </a:p>
          <a:p>
            <a:pPr>
              <a:spcAft>
                <a:spcPts val="1200"/>
              </a:spcAft>
            </a:pPr>
            <a:r>
              <a:rPr lang="en-US" sz="2200" dirty="0"/>
              <a:t>Only 1,500 (2%) of the 81,000 CFP</a:t>
            </a:r>
            <a:r>
              <a:rPr lang="en-US" sz="2200" baseline="30000" dirty="0"/>
              <a:t>®</a:t>
            </a:r>
            <a:r>
              <a:rPr lang="en-US" sz="2200" dirty="0"/>
              <a:t> professionals are Latino</a:t>
            </a:r>
          </a:p>
          <a:p>
            <a:pPr>
              <a:spcAft>
                <a:spcPts val="1200"/>
              </a:spcAft>
            </a:pPr>
            <a:r>
              <a:rPr lang="en-US" sz="2200" dirty="0"/>
              <a:t>Lack of role models is one of two key factors contributing to profession’s current lack of diversity</a:t>
            </a:r>
          </a:p>
          <a:p>
            <a:pPr marL="0" indent="0">
              <a:lnSpc>
                <a:spcPct val="100000"/>
              </a:lnSpc>
              <a:spcAft>
                <a:spcPts val="1200"/>
              </a:spcAft>
              <a:buNone/>
            </a:pPr>
            <a:endParaRPr lang="en-US" sz="2200" dirty="0"/>
          </a:p>
          <a:p>
            <a:pPr>
              <a:lnSpc>
                <a:spcPct val="100000"/>
              </a:lnSpc>
              <a:spcAft>
                <a:spcPts val="1200"/>
              </a:spcAft>
            </a:pPr>
            <a:endParaRPr lang="en-US" sz="2200" dirty="0"/>
          </a:p>
          <a:p>
            <a:pPr>
              <a:spcAft>
                <a:spcPts val="1200"/>
              </a:spcAft>
              <a:buNone/>
            </a:pPr>
            <a:endParaRPr lang="en-US" sz="2000" dirty="0"/>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7613277" y="1451909"/>
            <a:ext cx="4305300" cy="4286250"/>
          </a:xfrm>
          <a:prstGeom prst="rect">
            <a:avLst/>
          </a:prstGeom>
        </p:spPr>
      </p:pic>
    </p:spTree>
    <p:extLst>
      <p:ext uri="{BB962C8B-B14F-4D97-AF65-F5344CB8AC3E}">
        <p14:creationId xmlns:p14="http://schemas.microsoft.com/office/powerpoint/2010/main" val="211156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OPPORTUNITIES FOR PEOPLE OF COLOR</a:t>
            </a:r>
          </a:p>
        </p:txBody>
      </p:sp>
      <p:sp>
        <p:nvSpPr>
          <p:cNvPr id="24" name="Content Placeholder 2"/>
          <p:cNvSpPr>
            <a:spLocks noGrp="1"/>
          </p:cNvSpPr>
          <p:nvPr>
            <p:ph idx="4294967295"/>
          </p:nvPr>
        </p:nvSpPr>
        <p:spPr>
          <a:xfrm>
            <a:off x="268077" y="1598753"/>
            <a:ext cx="7261225" cy="4758002"/>
          </a:xfrm>
          <a:prstGeom prst="rect">
            <a:avLst/>
          </a:prstGeom>
        </p:spPr>
        <p:txBody>
          <a:bodyPr>
            <a:normAutofit fontScale="92500" lnSpcReduction="20000"/>
          </a:bodyPr>
          <a:lstStyle/>
          <a:p>
            <a:pPr>
              <a:spcAft>
                <a:spcPts val="1200"/>
              </a:spcAft>
              <a:buNone/>
            </a:pPr>
            <a:r>
              <a:rPr lang="en-US" sz="2400" b="1" dirty="0"/>
              <a:t>Consumers and their financial needs are becoming more diverse; the financial planning profession needs to look more like the clients it will serve</a:t>
            </a:r>
          </a:p>
          <a:p>
            <a:pPr>
              <a:spcAft>
                <a:spcPts val="1200"/>
              </a:spcAft>
            </a:pPr>
            <a:r>
              <a:rPr lang="en-US" sz="2200" dirty="0"/>
              <a:t>Average net worth of African American families increased by 30% from 2013 to 2016</a:t>
            </a:r>
          </a:p>
          <a:p>
            <a:pPr>
              <a:spcAft>
                <a:spcPts val="1200"/>
              </a:spcAft>
            </a:pPr>
            <a:r>
              <a:rPr lang="en-US" sz="2200" dirty="0"/>
              <a:t>The top fifth of Latinos, or more than 2.1 million households, have an average wealth of more than $400,000</a:t>
            </a:r>
          </a:p>
          <a:p>
            <a:pPr>
              <a:spcAft>
                <a:spcPts val="1200"/>
              </a:spcAft>
            </a:pPr>
            <a:r>
              <a:rPr lang="en-US" sz="2200" dirty="0"/>
              <a:t>By 2060 there will be 114% more Latinos in America than in 2018</a:t>
            </a:r>
          </a:p>
          <a:p>
            <a:pPr>
              <a:spcAft>
                <a:spcPts val="1200"/>
              </a:spcAft>
            </a:pPr>
            <a:r>
              <a:rPr lang="en-US" sz="2200" dirty="0"/>
              <a:t>Only 6% of financial advisors are African American, and just 2% of the 81,000 CFP</a:t>
            </a:r>
            <a:r>
              <a:rPr lang="en-US" sz="2200" baseline="30000" dirty="0"/>
              <a:t>®</a:t>
            </a:r>
            <a:r>
              <a:rPr lang="en-US" sz="2200" dirty="0"/>
              <a:t> professionals are Latino</a:t>
            </a:r>
          </a:p>
          <a:p>
            <a:pPr>
              <a:spcAft>
                <a:spcPts val="1200"/>
              </a:spcAft>
            </a:pPr>
            <a:r>
              <a:rPr lang="en-US" sz="2200" dirty="0"/>
              <a:t>Lack of role models is one of two key factors contributing to profession’s current lack of diversity</a:t>
            </a:r>
          </a:p>
          <a:p>
            <a:pPr marL="0" indent="0">
              <a:lnSpc>
                <a:spcPct val="100000"/>
              </a:lnSpc>
              <a:spcAft>
                <a:spcPts val="1200"/>
              </a:spcAft>
              <a:buNone/>
            </a:pPr>
            <a:endParaRPr lang="en-US" sz="2200" dirty="0"/>
          </a:p>
          <a:p>
            <a:pPr>
              <a:lnSpc>
                <a:spcPct val="100000"/>
              </a:lnSpc>
              <a:spcAft>
                <a:spcPts val="1200"/>
              </a:spcAft>
            </a:pPr>
            <a:endParaRPr lang="en-US" sz="2200" dirty="0"/>
          </a:p>
          <a:p>
            <a:pPr>
              <a:spcAft>
                <a:spcPts val="1200"/>
              </a:spcAft>
              <a:buNone/>
            </a:pPr>
            <a:endParaRPr lang="en-US" sz="2000" dirty="0"/>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 xmlns:a16="http://schemas.microsoft.com/office/drawing/2014/main" id="{CBB3BD0E-BD18-4F93-B83D-AFD4F12B0AA6}"/>
              </a:ext>
            </a:extLst>
          </p:cNvPr>
          <p:cNvPicPr>
            <a:picLocks noChangeAspect="1"/>
          </p:cNvPicPr>
          <p:nvPr/>
        </p:nvPicPr>
        <p:blipFill>
          <a:blip r:embed="rId3"/>
          <a:stretch>
            <a:fillRect/>
          </a:stretch>
        </p:blipFill>
        <p:spPr>
          <a:xfrm>
            <a:off x="7799654" y="1375323"/>
            <a:ext cx="3914775" cy="4276725"/>
          </a:xfrm>
          <a:prstGeom prst="rect">
            <a:avLst/>
          </a:prstGeom>
        </p:spPr>
      </p:pic>
    </p:spTree>
    <p:extLst>
      <p:ext uri="{BB962C8B-B14F-4D97-AF65-F5344CB8AC3E}">
        <p14:creationId xmlns:p14="http://schemas.microsoft.com/office/powerpoint/2010/main" val="110412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82" y="-1"/>
            <a:ext cx="12192000" cy="1828801"/>
          </a:xfrm>
          <a:prstGeom prst="rect">
            <a:avLst/>
          </a:prstGeom>
          <a:solidFill>
            <a:srgbClr val="FFCE34"/>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363201" y="0"/>
            <a:ext cx="1828800" cy="1828800"/>
          </a:xfrm>
          <a:prstGeom prst="rect">
            <a:avLst/>
          </a:prstGeom>
        </p:spPr>
      </p:pic>
      <p:sp>
        <p:nvSpPr>
          <p:cNvPr id="10" name="Title 1"/>
          <p:cNvSpPr>
            <a:spLocks noGrp="1"/>
          </p:cNvSpPr>
          <p:nvPr>
            <p:ph type="title"/>
          </p:nvPr>
        </p:nvSpPr>
        <p:spPr>
          <a:xfrm>
            <a:off x="2666999" y="3657600"/>
            <a:ext cx="8842695" cy="1620765"/>
          </a:xfrm>
        </p:spPr>
        <p:txBody>
          <a:bodyPr/>
          <a:lstStyle/>
          <a:p>
            <a:r>
              <a:rPr lang="en-US" dirty="0">
                <a:solidFill>
                  <a:schemeClr val="tx1"/>
                </a:solidFill>
              </a:rPr>
              <a:t>What is CFP</a:t>
            </a:r>
            <a:r>
              <a:rPr lang="en-US" cap="none" baseline="30000" dirty="0">
                <a:solidFill>
                  <a:schemeClr val="tx1"/>
                </a:solidFill>
              </a:rPr>
              <a:t>®</a:t>
            </a:r>
            <a:r>
              <a:rPr lang="en-US" dirty="0">
                <a:solidFill>
                  <a:schemeClr val="tx1"/>
                </a:solidFill>
              </a:rPr>
              <a:t> CERTIFICATION?</a:t>
            </a:r>
          </a:p>
        </p:txBody>
      </p:sp>
      <p:sp>
        <p:nvSpPr>
          <p:cNvPr id="9" name="Oval 8"/>
          <p:cNvSpPr>
            <a:spLocks noChangeAspect="1"/>
          </p:cNvSpPr>
          <p:nvPr/>
        </p:nvSpPr>
        <p:spPr>
          <a:xfrm>
            <a:off x="1066800" y="3644317"/>
            <a:ext cx="1371600" cy="1371600"/>
          </a:xfrm>
          <a:prstGeom prst="ellipse">
            <a:avLst/>
          </a:prstGeom>
          <a:ln/>
        </p:spPr>
        <p:style>
          <a:lnRef idx="0">
            <a:schemeClr val="dk1"/>
          </a:lnRef>
          <a:fillRef idx="3">
            <a:schemeClr val="dk1"/>
          </a:fillRef>
          <a:effectRef idx="3">
            <a:schemeClr val="dk1"/>
          </a:effectRef>
          <a:fontRef idx="minor">
            <a:schemeClr val="lt1"/>
          </a:fontRef>
        </p:style>
        <p:txBody>
          <a:bodyPr wrap="none" lIns="0" tIns="0" rIns="0" bIns="0" rtlCol="0" anchor="ctr">
            <a:scene3d>
              <a:camera prst="perspectiveLeft"/>
              <a:lightRig rig="threePt" dir="t"/>
            </a:scene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prstClr val="white"/>
                </a:solidFill>
                <a:latin typeface="Arial" charset="0"/>
                <a:ea typeface="Arial" charset="0"/>
                <a:cs typeface="Arial" charset="0"/>
              </a:rPr>
              <a:t>3</a:t>
            </a:r>
            <a:endParaRPr kumimoji="0" lang="en-US" sz="7200"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653879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b="1" dirty="0"/>
              <a:t>CERTIFIED FINANCIAL PLANNER™ CERTIFICATION </a:t>
            </a:r>
          </a:p>
        </p:txBody>
      </p:sp>
      <p:sp>
        <p:nvSpPr>
          <p:cNvPr id="24" name="Content Placeholder 2"/>
          <p:cNvSpPr>
            <a:spLocks noGrp="1"/>
          </p:cNvSpPr>
          <p:nvPr>
            <p:ph idx="4294967295"/>
          </p:nvPr>
        </p:nvSpPr>
        <p:spPr>
          <a:xfrm>
            <a:off x="352052" y="1449388"/>
            <a:ext cx="7584701" cy="3992562"/>
          </a:xfrm>
          <a:prstGeom prst="rect">
            <a:avLst/>
          </a:prstGeom>
        </p:spPr>
        <p:txBody>
          <a:bodyPr>
            <a:normAutofit fontScale="92500" lnSpcReduction="20000"/>
          </a:bodyPr>
          <a:lstStyle/>
          <a:p>
            <a:pPr>
              <a:spcAft>
                <a:spcPts val="1200"/>
              </a:spcAft>
              <a:buNone/>
            </a:pPr>
            <a:r>
              <a:rPr lang="en-US" sz="2400" b="1" dirty="0"/>
              <a:t>The highest standard for financial planning</a:t>
            </a:r>
            <a:endParaRPr lang="en-US" sz="2400" dirty="0"/>
          </a:p>
          <a:p>
            <a:pPr>
              <a:lnSpc>
                <a:spcPct val="110000"/>
              </a:lnSpc>
              <a:spcAft>
                <a:spcPts val="1200"/>
              </a:spcAft>
            </a:pPr>
            <a:r>
              <a:rPr lang="en-US" sz="2200" dirty="0"/>
              <a:t>Awarded by the Certified Financial Planner Board of Standards</a:t>
            </a:r>
          </a:p>
          <a:p>
            <a:pPr>
              <a:spcAft>
                <a:spcPts val="1200"/>
              </a:spcAft>
            </a:pPr>
            <a:r>
              <a:rPr lang="en-US" sz="2200" dirty="0"/>
              <a:t>More than 40 years in existence</a:t>
            </a:r>
          </a:p>
          <a:p>
            <a:pPr>
              <a:spcAft>
                <a:spcPts val="1200"/>
              </a:spcAft>
            </a:pPr>
            <a:r>
              <a:rPr lang="en-US" sz="2200" dirty="0"/>
              <a:t>For professionals who meet education, examination, experience and ethical requirements</a:t>
            </a:r>
          </a:p>
          <a:p>
            <a:pPr>
              <a:spcAft>
                <a:spcPts val="1200"/>
              </a:spcAft>
            </a:pPr>
            <a:r>
              <a:rPr lang="en-US" sz="2200" dirty="0"/>
              <a:t>Requires compliance with </a:t>
            </a:r>
            <a:r>
              <a:rPr lang="en-US" sz="2200" i="1" dirty="0"/>
              <a:t>Professional Standards and Code of Ethics</a:t>
            </a:r>
            <a:endParaRPr lang="en-US" sz="2200" dirty="0"/>
          </a:p>
          <a:p>
            <a:pPr>
              <a:spcAft>
                <a:spcPts val="1200"/>
              </a:spcAft>
            </a:pPr>
            <a:r>
              <a:rPr lang="en-US" sz="2200" dirty="0"/>
              <a:t>Accredited by National Commission for Certifying Agencies (NCCA)</a:t>
            </a:r>
          </a:p>
          <a:p>
            <a:pPr>
              <a:spcAft>
                <a:spcPts val="1200"/>
              </a:spcAft>
            </a:pPr>
            <a:r>
              <a:rPr lang="en-US" sz="2200" dirty="0"/>
              <a:t>Over 81,000 CFP</a:t>
            </a:r>
            <a:r>
              <a:rPr lang="en-US" sz="2200" baseline="30000" dirty="0"/>
              <a:t>®</a:t>
            </a:r>
            <a:r>
              <a:rPr lang="en-US" sz="2200" dirty="0"/>
              <a:t> professionals in the U.S. </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098" name="Picture 2" descr="Image result for cf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822" y="1449388"/>
            <a:ext cx="31623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0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AGENDA</a:t>
            </a:r>
          </a:p>
        </p:txBody>
      </p:sp>
      <p:sp>
        <p:nvSpPr>
          <p:cNvPr id="24" name="Content Placeholder 2"/>
          <p:cNvSpPr>
            <a:spLocks noGrp="1"/>
          </p:cNvSpPr>
          <p:nvPr>
            <p:ph idx="4294967295"/>
          </p:nvPr>
        </p:nvSpPr>
        <p:spPr>
          <a:xfrm>
            <a:off x="352052" y="1611126"/>
            <a:ext cx="11566525" cy="3992562"/>
          </a:xfrm>
          <a:prstGeom prst="rect">
            <a:avLst/>
          </a:prstGeom>
        </p:spPr>
        <p:txBody>
          <a:bodyPr>
            <a:normAutofit/>
          </a:bodyPr>
          <a:lstStyle/>
          <a:p>
            <a:pPr marL="457200" indent="-457200">
              <a:spcAft>
                <a:spcPts val="1200"/>
              </a:spcAft>
              <a:buFont typeface="+mj-lt"/>
              <a:buAutoNum type="arabicPeriod"/>
            </a:pPr>
            <a:r>
              <a:rPr lang="en-US" sz="2400" dirty="0"/>
              <a:t>The Importance of Financial Planning</a:t>
            </a:r>
          </a:p>
          <a:p>
            <a:pPr marL="457200" indent="-457200">
              <a:spcAft>
                <a:spcPts val="1200"/>
              </a:spcAft>
              <a:buFont typeface="+mj-lt"/>
              <a:buAutoNum type="arabicPeriod"/>
            </a:pPr>
            <a:r>
              <a:rPr lang="en-US" sz="2400" dirty="0"/>
              <a:t>Financial Planning as a Career </a:t>
            </a:r>
          </a:p>
          <a:p>
            <a:pPr marL="457200" indent="-457200">
              <a:spcAft>
                <a:spcPts val="1200"/>
              </a:spcAft>
              <a:buFont typeface="+mj-lt"/>
              <a:buAutoNum type="arabicPeriod"/>
            </a:pPr>
            <a:r>
              <a:rPr lang="en-US" sz="2400" dirty="0"/>
              <a:t>What is CFP</a:t>
            </a:r>
            <a:r>
              <a:rPr lang="en-US" sz="2400" baseline="30000" dirty="0"/>
              <a:t>®</a:t>
            </a:r>
            <a:r>
              <a:rPr lang="en-US" sz="2400" dirty="0"/>
              <a:t> Certification?</a:t>
            </a:r>
          </a:p>
          <a:p>
            <a:pPr marL="457200" indent="-457200">
              <a:spcAft>
                <a:spcPts val="1200"/>
              </a:spcAft>
              <a:buFont typeface="+mj-lt"/>
              <a:buAutoNum type="arabicPeriod"/>
            </a:pPr>
            <a:r>
              <a:rPr lang="en-US" sz="2400" dirty="0"/>
              <a:t>Benefits of CFP</a:t>
            </a:r>
            <a:r>
              <a:rPr lang="en-US" sz="2400" baseline="30000" dirty="0"/>
              <a:t>®</a:t>
            </a:r>
            <a:r>
              <a:rPr lang="en-US" sz="2400" dirty="0"/>
              <a:t> Certification</a:t>
            </a:r>
          </a:p>
          <a:p>
            <a:pPr marL="457200" indent="-457200">
              <a:spcAft>
                <a:spcPts val="1200"/>
              </a:spcAft>
              <a:buFont typeface="+mj-lt"/>
              <a:buAutoNum type="arabicPeriod"/>
            </a:pPr>
            <a:r>
              <a:rPr lang="en-US" sz="2400" dirty="0"/>
              <a:t>How to Become a CFP</a:t>
            </a:r>
            <a:r>
              <a:rPr lang="en-US" sz="2400" baseline="30000" dirty="0"/>
              <a:t>®</a:t>
            </a:r>
            <a:r>
              <a:rPr lang="en-US" sz="2400" dirty="0"/>
              <a:t> Professional</a:t>
            </a:r>
          </a:p>
          <a:p>
            <a:pPr marL="457200" indent="-457200">
              <a:spcAft>
                <a:spcPts val="1200"/>
              </a:spcAft>
              <a:buFont typeface="+mj-lt"/>
              <a:buAutoNum type="arabicPeriod"/>
            </a:pPr>
            <a:r>
              <a:rPr lang="en-US" sz="2400" dirty="0"/>
              <a:t>Resources</a:t>
            </a:r>
          </a:p>
          <a:p>
            <a:pPr>
              <a:spcAft>
                <a:spcPts val="1200"/>
              </a:spcAft>
              <a:buNone/>
            </a:pPr>
            <a:endParaRPr lang="en-US" sz="2000" dirty="0"/>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20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82" y="-1"/>
            <a:ext cx="12192000" cy="1828801"/>
          </a:xfrm>
          <a:prstGeom prst="rect">
            <a:avLst/>
          </a:prstGeom>
          <a:solidFill>
            <a:srgbClr val="FFCE34"/>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363201" y="0"/>
            <a:ext cx="1828800" cy="1828800"/>
          </a:xfrm>
          <a:prstGeom prst="rect">
            <a:avLst/>
          </a:prstGeom>
        </p:spPr>
      </p:pic>
      <p:sp>
        <p:nvSpPr>
          <p:cNvPr id="10" name="Title 1"/>
          <p:cNvSpPr>
            <a:spLocks noGrp="1"/>
          </p:cNvSpPr>
          <p:nvPr>
            <p:ph type="title"/>
          </p:nvPr>
        </p:nvSpPr>
        <p:spPr>
          <a:xfrm>
            <a:off x="2666999" y="3657600"/>
            <a:ext cx="9409387" cy="1605568"/>
          </a:xfrm>
        </p:spPr>
        <p:txBody>
          <a:bodyPr/>
          <a:lstStyle/>
          <a:p>
            <a:r>
              <a:rPr lang="en-US" dirty="0">
                <a:solidFill>
                  <a:schemeClr val="tx1"/>
                </a:solidFill>
              </a:rPr>
              <a:t>BENEFITS OF </a:t>
            </a:r>
            <a:br>
              <a:rPr lang="en-US" dirty="0">
                <a:solidFill>
                  <a:schemeClr val="tx1"/>
                </a:solidFill>
              </a:rPr>
            </a:br>
            <a:r>
              <a:rPr lang="en-US" dirty="0">
                <a:solidFill>
                  <a:schemeClr val="tx1"/>
                </a:solidFill>
              </a:rPr>
              <a:t>CFP</a:t>
            </a:r>
            <a:r>
              <a:rPr lang="en-US" cap="none" baseline="30000" dirty="0">
                <a:solidFill>
                  <a:schemeClr val="tx1"/>
                </a:solidFill>
              </a:rPr>
              <a:t>®</a:t>
            </a:r>
            <a:r>
              <a:rPr lang="en-US" dirty="0">
                <a:solidFill>
                  <a:schemeClr val="tx1"/>
                </a:solidFill>
              </a:rPr>
              <a:t> </a:t>
            </a:r>
            <a:r>
              <a:rPr lang="en-US" dirty="0" err="1">
                <a:solidFill>
                  <a:schemeClr val="tx1"/>
                </a:solidFill>
              </a:rPr>
              <a:t>cERTIFICATION</a:t>
            </a:r>
            <a:endParaRPr lang="en-US" dirty="0">
              <a:solidFill>
                <a:schemeClr val="tx1"/>
              </a:solidFill>
            </a:endParaRPr>
          </a:p>
        </p:txBody>
      </p:sp>
      <p:sp>
        <p:nvSpPr>
          <p:cNvPr id="9" name="Oval 8"/>
          <p:cNvSpPr>
            <a:spLocks noChangeAspect="1"/>
          </p:cNvSpPr>
          <p:nvPr/>
        </p:nvSpPr>
        <p:spPr>
          <a:xfrm>
            <a:off x="1066800" y="3644317"/>
            <a:ext cx="1371600" cy="1371600"/>
          </a:xfrm>
          <a:prstGeom prst="ellipse">
            <a:avLst/>
          </a:prstGeom>
          <a:ln/>
        </p:spPr>
        <p:style>
          <a:lnRef idx="0">
            <a:schemeClr val="dk1"/>
          </a:lnRef>
          <a:fillRef idx="3">
            <a:schemeClr val="dk1"/>
          </a:fillRef>
          <a:effectRef idx="3">
            <a:schemeClr val="dk1"/>
          </a:effectRef>
          <a:fontRef idx="minor">
            <a:schemeClr val="lt1"/>
          </a:fontRef>
        </p:style>
        <p:txBody>
          <a:bodyPr wrap="none" lIns="0" tIns="0" rIns="0" bIns="0" rtlCol="0" anchor="ctr">
            <a:scene3d>
              <a:camera prst="perspectiveLeft"/>
              <a:lightRig rig="threePt" dir="t"/>
            </a:scene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prstClr val="white"/>
                </a:solidFill>
                <a:latin typeface="Arial" charset="0"/>
                <a:ea typeface="Arial" charset="0"/>
                <a:cs typeface="Arial" charset="0"/>
              </a:rPr>
              <a:t>4</a:t>
            </a:r>
            <a:endParaRPr kumimoji="0" lang="en-US" sz="7200"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512441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VALUED BY CONSUMERS</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97C83205-35DA-46B3-8BC7-81061EE24B1B}"/>
              </a:ext>
            </a:extLst>
          </p:cNvPr>
          <p:cNvPicPr>
            <a:picLocks noChangeAspect="1"/>
          </p:cNvPicPr>
          <p:nvPr/>
        </p:nvPicPr>
        <p:blipFill rotWithShape="1">
          <a:blip r:embed="rId3"/>
          <a:srcRect l="11243" t="5113" r="15280"/>
          <a:stretch/>
        </p:blipFill>
        <p:spPr>
          <a:xfrm>
            <a:off x="443706" y="3168550"/>
            <a:ext cx="3467100" cy="2499800"/>
          </a:xfrm>
          <a:prstGeom prst="rect">
            <a:avLst/>
          </a:prstGeom>
        </p:spPr>
      </p:pic>
      <p:pic>
        <p:nvPicPr>
          <p:cNvPr id="5" name="Picture 4">
            <a:extLst>
              <a:ext uri="{FF2B5EF4-FFF2-40B4-BE49-F238E27FC236}">
                <a16:creationId xmlns="" xmlns:a16="http://schemas.microsoft.com/office/drawing/2014/main" id="{0B640255-B372-41FF-97B5-31AE67A2A472}"/>
              </a:ext>
            </a:extLst>
          </p:cNvPr>
          <p:cNvPicPr>
            <a:picLocks noChangeAspect="1"/>
          </p:cNvPicPr>
          <p:nvPr/>
        </p:nvPicPr>
        <p:blipFill rotWithShape="1">
          <a:blip r:embed="rId4"/>
          <a:srcRect l="10022" r="14944" b="8733"/>
          <a:stretch/>
        </p:blipFill>
        <p:spPr>
          <a:xfrm>
            <a:off x="4222750" y="3168550"/>
            <a:ext cx="3606800" cy="2499800"/>
          </a:xfrm>
          <a:prstGeom prst="rect">
            <a:avLst/>
          </a:prstGeom>
        </p:spPr>
      </p:pic>
      <p:pic>
        <p:nvPicPr>
          <p:cNvPr id="6" name="Picture 5">
            <a:extLst>
              <a:ext uri="{FF2B5EF4-FFF2-40B4-BE49-F238E27FC236}">
                <a16:creationId xmlns="" xmlns:a16="http://schemas.microsoft.com/office/drawing/2014/main" id="{5FE4C3C8-C0AD-4AE9-A81C-A2C77C6E8E9D}"/>
              </a:ext>
            </a:extLst>
          </p:cNvPr>
          <p:cNvPicPr>
            <a:picLocks noChangeAspect="1"/>
          </p:cNvPicPr>
          <p:nvPr/>
        </p:nvPicPr>
        <p:blipFill rotWithShape="1">
          <a:blip r:embed="rId5"/>
          <a:srcRect l="11965" t="11836" r="10878" b="15306"/>
          <a:stretch/>
        </p:blipFill>
        <p:spPr>
          <a:xfrm>
            <a:off x="8141494" y="3168550"/>
            <a:ext cx="3606800" cy="2400300"/>
          </a:xfrm>
          <a:prstGeom prst="rect">
            <a:avLst/>
          </a:prstGeom>
        </p:spPr>
      </p:pic>
      <p:sp>
        <p:nvSpPr>
          <p:cNvPr id="10" name="Content Placeholder 2">
            <a:extLst>
              <a:ext uri="{FF2B5EF4-FFF2-40B4-BE49-F238E27FC236}">
                <a16:creationId xmlns="" xmlns:a16="http://schemas.microsoft.com/office/drawing/2014/main" id="{14ED3B21-EEF5-4938-B6CA-2B48605B86B3}"/>
              </a:ext>
            </a:extLst>
          </p:cNvPr>
          <p:cNvSpPr txBox="1">
            <a:spLocks/>
          </p:cNvSpPr>
          <p:nvPr/>
        </p:nvSpPr>
        <p:spPr>
          <a:xfrm>
            <a:off x="369888" y="1722438"/>
            <a:ext cx="11548689" cy="3992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Arial" panose="020B0604020202020204" pitchFamily="34" charset="0"/>
              <a:buNone/>
            </a:pPr>
            <a:r>
              <a:rPr lang="en-US" b="1" dirty="0"/>
              <a:t>Consumers see value of working with certified advisors</a:t>
            </a:r>
            <a:endParaRPr lang="en-US" dirty="0"/>
          </a:p>
        </p:txBody>
      </p:sp>
      <p:sp>
        <p:nvSpPr>
          <p:cNvPr id="11" name="TextBox 10">
            <a:extLst>
              <a:ext uri="{FF2B5EF4-FFF2-40B4-BE49-F238E27FC236}">
                <a16:creationId xmlns="" xmlns:a16="http://schemas.microsoft.com/office/drawing/2014/main" id="{C8F3884E-E76B-48D8-A5B4-705978AB1BAE}"/>
              </a:ext>
            </a:extLst>
          </p:cNvPr>
          <p:cNvSpPr txBox="1"/>
          <p:nvPr/>
        </p:nvSpPr>
        <p:spPr>
          <a:xfrm>
            <a:off x="990600" y="6519805"/>
            <a:ext cx="8737600" cy="261610"/>
          </a:xfrm>
          <a:prstGeom prst="rect">
            <a:avLst/>
          </a:prstGeom>
          <a:noFill/>
        </p:spPr>
        <p:txBody>
          <a:bodyPr wrap="square" rtlCol="0">
            <a:spAutoFit/>
          </a:bodyPr>
          <a:lstStyle/>
          <a:p>
            <a:pPr defTabSz="1219170" fontAlgn="base">
              <a:spcBef>
                <a:spcPct val="0"/>
              </a:spcBef>
              <a:spcAft>
                <a:spcPct val="0"/>
              </a:spcAft>
            </a:pPr>
            <a:r>
              <a:rPr lang="en-US" sz="1100" dirty="0">
                <a:solidFill>
                  <a:srgbClr val="696969"/>
                </a:solidFill>
                <a:latin typeface="Arial" charset="0"/>
              </a:rPr>
              <a:t>ORC International, 2013</a:t>
            </a:r>
          </a:p>
        </p:txBody>
      </p:sp>
    </p:spTree>
    <p:extLst>
      <p:ext uri="{BB962C8B-B14F-4D97-AF65-F5344CB8AC3E}">
        <p14:creationId xmlns:p14="http://schemas.microsoft.com/office/powerpoint/2010/main" val="273380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VALUED BY CONSUMERS</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Content Placeholder 2">
            <a:extLst>
              <a:ext uri="{FF2B5EF4-FFF2-40B4-BE49-F238E27FC236}">
                <a16:creationId xmlns="" xmlns:a16="http://schemas.microsoft.com/office/drawing/2014/main" id="{14ED3B21-EEF5-4938-B6CA-2B48605B86B3}"/>
              </a:ext>
            </a:extLst>
          </p:cNvPr>
          <p:cNvSpPr txBox="1">
            <a:spLocks/>
          </p:cNvSpPr>
          <p:nvPr/>
        </p:nvSpPr>
        <p:spPr>
          <a:xfrm>
            <a:off x="369888" y="1220788"/>
            <a:ext cx="11548689" cy="3992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Arial" panose="020B0604020202020204" pitchFamily="34" charset="0"/>
              <a:buNone/>
            </a:pPr>
            <a:r>
              <a:rPr lang="en-US" b="1" dirty="0"/>
              <a:t>CFP</a:t>
            </a:r>
            <a:r>
              <a:rPr lang="en-US" b="1" baseline="30000" dirty="0"/>
              <a:t>®</a:t>
            </a:r>
            <a:r>
              <a:rPr lang="en-US" b="1" dirty="0"/>
              <a:t> certification is the preferred financial planning designation</a:t>
            </a:r>
            <a:endParaRPr lang="en-US" dirty="0"/>
          </a:p>
        </p:txBody>
      </p:sp>
      <p:graphicFrame>
        <p:nvGraphicFramePr>
          <p:cNvPr id="11" name="Content Placeholder 5">
            <a:extLst>
              <a:ext uri="{FF2B5EF4-FFF2-40B4-BE49-F238E27FC236}">
                <a16:creationId xmlns="" xmlns:a16="http://schemas.microsoft.com/office/drawing/2014/main" id="{10EEF62D-18BB-4716-B479-C04BE556012B}"/>
              </a:ext>
            </a:extLst>
          </p:cNvPr>
          <p:cNvGraphicFramePr>
            <a:graphicFrameLocks/>
          </p:cNvGraphicFramePr>
          <p:nvPr>
            <p:extLst>
              <p:ext uri="{D42A27DB-BD31-4B8C-83A1-F6EECF244321}">
                <p14:modId xmlns:p14="http://schemas.microsoft.com/office/powerpoint/2010/main" val="2090089395"/>
              </p:ext>
            </p:extLst>
          </p:nvPr>
        </p:nvGraphicFramePr>
        <p:xfrm>
          <a:off x="1001031" y="1674600"/>
          <a:ext cx="10509250" cy="49167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 xmlns:a16="http://schemas.microsoft.com/office/drawing/2014/main" id="{4B4A845B-8D4D-4DB7-BB75-F1317B6E4897}"/>
              </a:ext>
            </a:extLst>
          </p:cNvPr>
          <p:cNvSpPr txBox="1"/>
          <p:nvPr/>
        </p:nvSpPr>
        <p:spPr>
          <a:xfrm>
            <a:off x="990600" y="6519805"/>
            <a:ext cx="8737600" cy="261610"/>
          </a:xfrm>
          <a:prstGeom prst="rect">
            <a:avLst/>
          </a:prstGeom>
          <a:noFill/>
        </p:spPr>
        <p:txBody>
          <a:bodyPr wrap="square" rtlCol="0">
            <a:spAutoFit/>
          </a:bodyPr>
          <a:lstStyle/>
          <a:p>
            <a:pPr defTabSz="1219170" fontAlgn="base">
              <a:spcBef>
                <a:spcPct val="0"/>
              </a:spcBef>
              <a:spcAft>
                <a:spcPct val="0"/>
              </a:spcAft>
            </a:pPr>
            <a:r>
              <a:rPr lang="en-US" sz="1100" dirty="0">
                <a:solidFill>
                  <a:srgbClr val="696969"/>
                </a:solidFill>
                <a:latin typeface="Arial" charset="0"/>
              </a:rPr>
              <a:t>2017 Spring Ipsos Brand Tracking Study</a:t>
            </a:r>
          </a:p>
        </p:txBody>
      </p:sp>
    </p:spTree>
    <p:extLst>
      <p:ext uri="{BB962C8B-B14F-4D97-AF65-F5344CB8AC3E}">
        <p14:creationId xmlns:p14="http://schemas.microsoft.com/office/powerpoint/2010/main" val="1433733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ENABLES PROFESSIONAL GROWTH</a:t>
            </a:r>
          </a:p>
        </p:txBody>
      </p:sp>
      <p:sp>
        <p:nvSpPr>
          <p:cNvPr id="24" name="Content Placeholder 2"/>
          <p:cNvSpPr>
            <a:spLocks noGrp="1"/>
          </p:cNvSpPr>
          <p:nvPr>
            <p:ph idx="4294967295"/>
          </p:nvPr>
        </p:nvSpPr>
        <p:spPr>
          <a:xfrm>
            <a:off x="369889" y="1881188"/>
            <a:ext cx="6691312" cy="3992562"/>
          </a:xfrm>
          <a:prstGeom prst="rect">
            <a:avLst/>
          </a:prstGeom>
        </p:spPr>
        <p:txBody>
          <a:bodyPr>
            <a:normAutofit/>
          </a:bodyPr>
          <a:lstStyle/>
          <a:p>
            <a:pPr>
              <a:spcAft>
                <a:spcPts val="1200"/>
              </a:spcAft>
              <a:buNone/>
            </a:pPr>
            <a:r>
              <a:rPr lang="en-US" sz="2400" b="1" dirty="0"/>
              <a:t>Competency + Confidence + Credibility =        The Trusted Advisor</a:t>
            </a:r>
            <a:endParaRPr lang="en-US" sz="2400" dirty="0"/>
          </a:p>
          <a:p>
            <a:pPr>
              <a:lnSpc>
                <a:spcPct val="110000"/>
              </a:lnSpc>
              <a:spcAft>
                <a:spcPts val="1200"/>
              </a:spcAft>
            </a:pPr>
            <a:r>
              <a:rPr lang="en-US" sz="2200" dirty="0"/>
              <a:t>Build </a:t>
            </a:r>
            <a:r>
              <a:rPr lang="en-US" sz="2200" b="1" dirty="0"/>
              <a:t>competence</a:t>
            </a:r>
            <a:r>
              <a:rPr lang="en-US" sz="2200" dirty="0"/>
              <a:t> in a wide range of financial areas</a:t>
            </a:r>
          </a:p>
          <a:p>
            <a:pPr>
              <a:lnSpc>
                <a:spcPct val="110000"/>
              </a:lnSpc>
              <a:spcAft>
                <a:spcPts val="1200"/>
              </a:spcAft>
            </a:pPr>
            <a:r>
              <a:rPr lang="en-US" sz="2200" dirty="0"/>
              <a:t>Gain </a:t>
            </a:r>
            <a:r>
              <a:rPr lang="en-US" sz="2200" b="1" dirty="0"/>
              <a:t>confidence</a:t>
            </a:r>
            <a:r>
              <a:rPr lang="en-US" sz="2200" dirty="0"/>
              <a:t> in your abilities, thinking and future</a:t>
            </a:r>
          </a:p>
          <a:p>
            <a:pPr>
              <a:lnSpc>
                <a:spcPct val="110000"/>
              </a:lnSpc>
              <a:spcAft>
                <a:spcPts val="1200"/>
              </a:spcAft>
            </a:pPr>
            <a:r>
              <a:rPr lang="en-US" sz="2200" dirty="0"/>
              <a:t>Enhance your </a:t>
            </a:r>
            <a:r>
              <a:rPr lang="en-US" sz="2200" b="1" dirty="0"/>
              <a:t>credibility</a:t>
            </a:r>
            <a:r>
              <a:rPr lang="en-US" sz="2200" dirty="0"/>
              <a:t> with potential clients</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 xmlns:a16="http://schemas.microsoft.com/office/drawing/2014/main" id="{DDF072A8-B1F3-45A9-81EA-93D36492F6C6}"/>
              </a:ext>
            </a:extLst>
          </p:cNvPr>
          <p:cNvPicPr>
            <a:picLocks noChangeAspect="1"/>
          </p:cNvPicPr>
          <p:nvPr/>
        </p:nvPicPr>
        <p:blipFill rotWithShape="1">
          <a:blip r:embed="rId3"/>
          <a:srcRect l="7635" r="9210" b="39177"/>
          <a:stretch/>
        </p:blipFill>
        <p:spPr>
          <a:xfrm>
            <a:off x="6937152" y="2000183"/>
            <a:ext cx="4946277" cy="2106566"/>
          </a:xfrm>
          <a:prstGeom prst="rect">
            <a:avLst/>
          </a:prstGeom>
        </p:spPr>
      </p:pic>
      <p:sp>
        <p:nvSpPr>
          <p:cNvPr id="8" name="Content Placeholder 2"/>
          <p:cNvSpPr txBox="1">
            <a:spLocks/>
          </p:cNvSpPr>
          <p:nvPr/>
        </p:nvSpPr>
        <p:spPr>
          <a:xfrm>
            <a:off x="7096348" y="4129549"/>
            <a:ext cx="4787081" cy="17308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200"/>
              </a:spcAft>
              <a:buFont typeface="Arial" panose="020B0604020202020204" pitchFamily="34" charset="0"/>
              <a:buNone/>
            </a:pPr>
            <a:r>
              <a:rPr lang="en-US" sz="2000" b="1" dirty="0" smtClean="0">
                <a:solidFill>
                  <a:schemeClr val="tx1">
                    <a:lumMod val="65000"/>
                    <a:lumOff val="35000"/>
                  </a:schemeClr>
                </a:solidFill>
              </a:rPr>
              <a:t>of CFP</a:t>
            </a:r>
            <a:r>
              <a:rPr lang="en-US" sz="2000" b="1" baseline="30000" dirty="0" smtClean="0">
                <a:solidFill>
                  <a:schemeClr val="tx1">
                    <a:lumMod val="65000"/>
                    <a:lumOff val="35000"/>
                  </a:schemeClr>
                </a:solidFill>
              </a:rPr>
              <a:t>®</a:t>
            </a:r>
            <a:r>
              <a:rPr lang="en-US" sz="2000" b="1" dirty="0" smtClean="0">
                <a:solidFill>
                  <a:schemeClr val="tx1">
                    <a:lumMod val="65000"/>
                    <a:lumOff val="35000"/>
                  </a:schemeClr>
                </a:solidFill>
              </a:rPr>
              <a:t> professionals </a:t>
            </a:r>
            <a:r>
              <a:rPr lang="en-US" sz="2000" dirty="0" smtClean="0">
                <a:solidFill>
                  <a:schemeClr val="tx1">
                    <a:lumMod val="65000"/>
                    <a:lumOff val="35000"/>
                  </a:schemeClr>
                </a:solidFill>
              </a:rPr>
              <a:t>say CFP</a:t>
            </a:r>
            <a:r>
              <a:rPr lang="en-US" sz="2000" baseline="30000" dirty="0" smtClean="0">
                <a:solidFill>
                  <a:schemeClr val="tx1">
                    <a:lumMod val="65000"/>
                    <a:lumOff val="35000"/>
                  </a:schemeClr>
                </a:solidFill>
              </a:rPr>
              <a:t>®</a:t>
            </a:r>
            <a:r>
              <a:rPr lang="en-US" sz="2000" dirty="0" smtClean="0">
                <a:solidFill>
                  <a:schemeClr val="tx1">
                    <a:lumMod val="65000"/>
                    <a:lumOff val="35000"/>
                  </a:schemeClr>
                </a:solidFill>
              </a:rPr>
              <a:t> certification has had a positive impact on their knowledge, their confidence with clients, and client trust </a:t>
            </a:r>
          </a:p>
        </p:txBody>
      </p:sp>
    </p:spTree>
    <p:extLst>
      <p:ext uri="{BB962C8B-B14F-4D97-AF65-F5344CB8AC3E}">
        <p14:creationId xmlns:p14="http://schemas.microsoft.com/office/powerpoint/2010/main" val="2139242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INCREASES EARNING POTENTIAL</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9B56CC19-12CF-49A2-B17C-94FE4817E38D}"/>
              </a:ext>
            </a:extLst>
          </p:cNvPr>
          <p:cNvPicPr>
            <a:picLocks noChangeAspect="1"/>
          </p:cNvPicPr>
          <p:nvPr/>
        </p:nvPicPr>
        <p:blipFill>
          <a:blip r:embed="rId3"/>
          <a:stretch>
            <a:fillRect/>
          </a:stretch>
        </p:blipFill>
        <p:spPr>
          <a:xfrm>
            <a:off x="2718833" y="1924252"/>
            <a:ext cx="6754333" cy="4478981"/>
          </a:xfrm>
          <a:prstGeom prst="rect">
            <a:avLst/>
          </a:prstGeom>
        </p:spPr>
      </p:pic>
      <p:sp>
        <p:nvSpPr>
          <p:cNvPr id="8" name="TextBox 7">
            <a:extLst>
              <a:ext uri="{FF2B5EF4-FFF2-40B4-BE49-F238E27FC236}">
                <a16:creationId xmlns="" xmlns:a16="http://schemas.microsoft.com/office/drawing/2014/main" id="{348FF72F-EF19-4341-9A34-B2B56DDEA094}"/>
              </a:ext>
            </a:extLst>
          </p:cNvPr>
          <p:cNvSpPr txBox="1"/>
          <p:nvPr/>
        </p:nvSpPr>
        <p:spPr>
          <a:xfrm>
            <a:off x="3149600" y="1310382"/>
            <a:ext cx="5905500" cy="646331"/>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AVERAGE 2014 COMPENSATION BY ADVISOR YEARS OF EXPERIENCE (US$)</a:t>
            </a:r>
          </a:p>
        </p:txBody>
      </p:sp>
      <p:sp>
        <p:nvSpPr>
          <p:cNvPr id="11" name="TextBox 10">
            <a:extLst>
              <a:ext uri="{FF2B5EF4-FFF2-40B4-BE49-F238E27FC236}">
                <a16:creationId xmlns="" xmlns:a16="http://schemas.microsoft.com/office/drawing/2014/main" id="{1A8E2044-D50A-40A6-8499-147CA91A3DDF}"/>
              </a:ext>
            </a:extLst>
          </p:cNvPr>
          <p:cNvSpPr txBox="1"/>
          <p:nvPr/>
        </p:nvSpPr>
        <p:spPr>
          <a:xfrm>
            <a:off x="1352550" y="6557905"/>
            <a:ext cx="949960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AITE Group, January 2016 Study—Building a Wealth Management Practice: Measuring CFP</a:t>
            </a:r>
            <a:r>
              <a:rPr lang="en-US"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Professionals’ Contribution</a:t>
            </a:r>
          </a:p>
        </p:txBody>
      </p:sp>
    </p:spTree>
    <p:extLst>
      <p:ext uri="{BB962C8B-B14F-4D97-AF65-F5344CB8AC3E}">
        <p14:creationId xmlns:p14="http://schemas.microsoft.com/office/powerpoint/2010/main" val="88963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WHAT CFP</a:t>
            </a:r>
            <a:r>
              <a:rPr lang="en-US" sz="3200" b="1" baseline="30000" dirty="0"/>
              <a:t>®</a:t>
            </a:r>
            <a:r>
              <a:rPr lang="en-US" sz="3200" b="1" dirty="0"/>
              <a:t> PROS SAY</a:t>
            </a:r>
          </a:p>
        </p:txBody>
      </p:sp>
      <p:sp>
        <p:nvSpPr>
          <p:cNvPr id="24" name="Content Placeholder 2"/>
          <p:cNvSpPr>
            <a:spLocks noGrp="1"/>
          </p:cNvSpPr>
          <p:nvPr>
            <p:ph idx="4294967295"/>
          </p:nvPr>
        </p:nvSpPr>
        <p:spPr>
          <a:xfrm>
            <a:off x="316194" y="1659486"/>
            <a:ext cx="7321736" cy="3992562"/>
          </a:xfrm>
          <a:prstGeom prst="rect">
            <a:avLst/>
          </a:prstGeom>
        </p:spPr>
        <p:txBody>
          <a:bodyPr>
            <a:normAutofit fontScale="77500" lnSpcReduction="20000"/>
          </a:bodyPr>
          <a:lstStyle/>
          <a:p>
            <a:pPr>
              <a:lnSpc>
                <a:spcPct val="110000"/>
              </a:lnSpc>
              <a:spcAft>
                <a:spcPts val="1200"/>
              </a:spcAft>
            </a:pPr>
            <a:r>
              <a:rPr lang="en-US" sz="2200" dirty="0"/>
              <a:t>91% are very satisfied with their decision to pursue CFP</a:t>
            </a:r>
            <a:r>
              <a:rPr lang="en-US" sz="2200" baseline="30000" dirty="0"/>
              <a:t>®</a:t>
            </a:r>
            <a:r>
              <a:rPr lang="en-US" sz="2200" dirty="0"/>
              <a:t> certification, with 76% giving the highest rating to certification satisfaction</a:t>
            </a:r>
          </a:p>
          <a:p>
            <a:pPr>
              <a:lnSpc>
                <a:spcPct val="110000"/>
              </a:lnSpc>
              <a:spcAft>
                <a:spcPts val="1200"/>
              </a:spcAft>
            </a:pPr>
            <a:r>
              <a:rPr lang="en-US" sz="2200" dirty="0"/>
              <a:t>83% say CFP</a:t>
            </a:r>
            <a:r>
              <a:rPr lang="en-US" sz="2200" baseline="30000" dirty="0"/>
              <a:t>®</a:t>
            </a:r>
            <a:r>
              <a:rPr lang="en-US" sz="2200" dirty="0"/>
              <a:t> professionals have a "competitive edge" over financial planners who do not hold the credential</a:t>
            </a:r>
          </a:p>
          <a:p>
            <a:pPr>
              <a:lnSpc>
                <a:spcPct val="110000"/>
              </a:lnSpc>
              <a:spcAft>
                <a:spcPts val="1200"/>
              </a:spcAft>
            </a:pPr>
            <a:r>
              <a:rPr lang="en-US" sz="2200" dirty="0"/>
              <a:t>77% of respondents strongly agree that the CFP</a:t>
            </a:r>
            <a:r>
              <a:rPr lang="en-US" sz="2200" baseline="30000" dirty="0"/>
              <a:t>®</a:t>
            </a:r>
            <a:r>
              <a:rPr lang="en-US" sz="2200" dirty="0"/>
              <a:t> certification contributes directly to their own professional success</a:t>
            </a:r>
          </a:p>
          <a:p>
            <a:pPr>
              <a:lnSpc>
                <a:spcPct val="110000"/>
              </a:lnSpc>
              <a:spcAft>
                <a:spcPts val="1200"/>
              </a:spcAft>
            </a:pPr>
            <a:r>
              <a:rPr lang="en-US" sz="2200" dirty="0"/>
              <a:t>66% say that becoming a CFP</a:t>
            </a:r>
            <a:r>
              <a:rPr lang="en-US" sz="2200" baseline="30000" dirty="0"/>
              <a:t>®</a:t>
            </a:r>
            <a:r>
              <a:rPr lang="en-US" sz="2200" dirty="0"/>
              <a:t> professional had a positive impact on their income</a:t>
            </a:r>
          </a:p>
          <a:p>
            <a:pPr>
              <a:lnSpc>
                <a:spcPct val="110000"/>
              </a:lnSpc>
              <a:spcAft>
                <a:spcPts val="1200"/>
              </a:spcAft>
            </a:pPr>
            <a:r>
              <a:rPr lang="en-US" sz="2200" dirty="0"/>
              <a:t>91% would recommend the CFP</a:t>
            </a:r>
            <a:r>
              <a:rPr lang="en-US" sz="2200" baseline="30000" dirty="0"/>
              <a:t>®</a:t>
            </a:r>
            <a:r>
              <a:rPr lang="en-US" sz="2200" dirty="0"/>
              <a:t> certification to other financial professionals</a:t>
            </a:r>
          </a:p>
          <a:p>
            <a:pPr>
              <a:spcAft>
                <a:spcPts val="1200"/>
              </a:spcAft>
              <a:buNone/>
            </a:pPr>
            <a:endParaRPr lang="en-US" sz="2000" dirty="0"/>
          </a:p>
          <a:p>
            <a:pPr>
              <a:spcAft>
                <a:spcPts val="1200"/>
              </a:spcAft>
              <a:buNone/>
            </a:pPr>
            <a:endParaRPr lang="en-US" sz="2000" dirty="0"/>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 xmlns:a16="http://schemas.microsoft.com/office/drawing/2014/main" id="{FBF07A10-C940-4DD3-93D1-4AFC6972C63E}"/>
              </a:ext>
            </a:extLst>
          </p:cNvPr>
          <p:cNvSpPr txBox="1"/>
          <p:nvPr/>
        </p:nvSpPr>
        <p:spPr>
          <a:xfrm>
            <a:off x="1352550" y="6557905"/>
            <a:ext cx="949960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CFP Board 2017 Survey of CFP</a:t>
            </a:r>
            <a:r>
              <a:rPr lang="en-US"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Professionals</a:t>
            </a:r>
          </a:p>
        </p:txBody>
      </p:sp>
      <p:pic>
        <p:nvPicPr>
          <p:cNvPr id="3" name="Picture 2"/>
          <p:cNvPicPr>
            <a:picLocks noChangeAspect="1"/>
          </p:cNvPicPr>
          <p:nvPr/>
        </p:nvPicPr>
        <p:blipFill>
          <a:blip r:embed="rId3"/>
          <a:stretch>
            <a:fillRect/>
          </a:stretch>
        </p:blipFill>
        <p:spPr>
          <a:xfrm>
            <a:off x="7799654" y="1375323"/>
            <a:ext cx="3914775" cy="4276725"/>
          </a:xfrm>
          <a:prstGeom prst="rect">
            <a:avLst/>
          </a:prstGeom>
        </p:spPr>
      </p:pic>
    </p:spTree>
    <p:extLst>
      <p:ext uri="{BB962C8B-B14F-4D97-AF65-F5344CB8AC3E}">
        <p14:creationId xmlns:p14="http://schemas.microsoft.com/office/powerpoint/2010/main" val="1569034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82" y="-1"/>
            <a:ext cx="12192000" cy="1828801"/>
          </a:xfrm>
          <a:prstGeom prst="rect">
            <a:avLst/>
          </a:prstGeom>
          <a:solidFill>
            <a:srgbClr val="FFCE34"/>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363201" y="0"/>
            <a:ext cx="1828800" cy="1828800"/>
          </a:xfrm>
          <a:prstGeom prst="rect">
            <a:avLst/>
          </a:prstGeom>
        </p:spPr>
      </p:pic>
      <p:sp>
        <p:nvSpPr>
          <p:cNvPr id="10" name="Title 1"/>
          <p:cNvSpPr>
            <a:spLocks noGrp="1"/>
          </p:cNvSpPr>
          <p:nvPr>
            <p:ph type="title"/>
          </p:nvPr>
        </p:nvSpPr>
        <p:spPr>
          <a:xfrm>
            <a:off x="2666999" y="3657600"/>
            <a:ext cx="8842695" cy="1605568"/>
          </a:xfrm>
        </p:spPr>
        <p:txBody>
          <a:bodyPr/>
          <a:lstStyle/>
          <a:p>
            <a:r>
              <a:rPr lang="en-US" sz="6000" dirty="0">
                <a:solidFill>
                  <a:schemeClr val="tx1"/>
                </a:solidFill>
              </a:rPr>
              <a:t>How to become </a:t>
            </a:r>
            <a:br>
              <a:rPr lang="en-US" sz="6000" dirty="0">
                <a:solidFill>
                  <a:schemeClr val="tx1"/>
                </a:solidFill>
              </a:rPr>
            </a:br>
            <a:r>
              <a:rPr lang="en-US" sz="6000" dirty="0">
                <a:solidFill>
                  <a:schemeClr val="tx1"/>
                </a:solidFill>
              </a:rPr>
              <a:t>a Cfp</a:t>
            </a:r>
            <a:r>
              <a:rPr lang="en-US" sz="6000" cap="none" baseline="30000" dirty="0">
                <a:solidFill>
                  <a:schemeClr val="tx1"/>
                </a:solidFill>
              </a:rPr>
              <a:t>®</a:t>
            </a:r>
            <a:r>
              <a:rPr lang="en-US" sz="6000" dirty="0">
                <a:solidFill>
                  <a:schemeClr val="tx1"/>
                </a:solidFill>
              </a:rPr>
              <a:t> </a:t>
            </a:r>
            <a:r>
              <a:rPr lang="en-US" sz="6000" dirty="0" err="1">
                <a:solidFill>
                  <a:schemeClr val="tx1"/>
                </a:solidFill>
              </a:rPr>
              <a:t>proFESSIONAL</a:t>
            </a:r>
            <a:endParaRPr lang="en-US" sz="6000" dirty="0">
              <a:solidFill>
                <a:schemeClr val="tx1"/>
              </a:solidFill>
            </a:endParaRPr>
          </a:p>
        </p:txBody>
      </p:sp>
      <p:sp>
        <p:nvSpPr>
          <p:cNvPr id="9" name="Oval 8"/>
          <p:cNvSpPr>
            <a:spLocks noChangeAspect="1"/>
          </p:cNvSpPr>
          <p:nvPr/>
        </p:nvSpPr>
        <p:spPr>
          <a:xfrm>
            <a:off x="1066800" y="3644317"/>
            <a:ext cx="1371600" cy="1371600"/>
          </a:xfrm>
          <a:prstGeom prst="ellipse">
            <a:avLst/>
          </a:prstGeom>
          <a:ln/>
        </p:spPr>
        <p:style>
          <a:lnRef idx="0">
            <a:schemeClr val="dk1"/>
          </a:lnRef>
          <a:fillRef idx="3">
            <a:schemeClr val="dk1"/>
          </a:fillRef>
          <a:effectRef idx="3">
            <a:schemeClr val="dk1"/>
          </a:effectRef>
          <a:fontRef idx="minor">
            <a:schemeClr val="lt1"/>
          </a:fontRef>
        </p:style>
        <p:txBody>
          <a:bodyPr wrap="none" lIns="0" tIns="0" rIns="0" bIns="0" rtlCol="0" anchor="ctr">
            <a:scene3d>
              <a:camera prst="perspectiveLeft"/>
              <a:lightRig rig="threePt" dir="t"/>
            </a:scene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Arial" charset="0"/>
                <a:ea typeface="Arial" charset="0"/>
                <a:cs typeface="Arial" charset="0"/>
              </a:rPr>
              <a:t>5</a:t>
            </a:r>
            <a:endParaRPr kumimoji="0" lang="en-US" sz="7200"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968484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smtClean="0"/>
              <a:t>CREATE AN ACCOUNT WITH CFP BOARD</a:t>
            </a:r>
            <a:endParaRPr lang="en-US" sz="3200" b="1" dirty="0"/>
          </a:p>
        </p:txBody>
      </p:sp>
      <p:sp>
        <p:nvSpPr>
          <p:cNvPr id="24" name="Content Placeholder 2"/>
          <p:cNvSpPr>
            <a:spLocks noGrp="1"/>
          </p:cNvSpPr>
          <p:nvPr>
            <p:ph idx="4294967295"/>
          </p:nvPr>
        </p:nvSpPr>
        <p:spPr>
          <a:xfrm>
            <a:off x="369889" y="1536425"/>
            <a:ext cx="5263995" cy="4520245"/>
          </a:xfrm>
          <a:prstGeom prst="rect">
            <a:avLst/>
          </a:prstGeom>
        </p:spPr>
        <p:txBody>
          <a:bodyPr>
            <a:normAutofit/>
          </a:bodyPr>
          <a:lstStyle/>
          <a:p>
            <a:pPr marL="0" lvl="0" indent="0" algn="ctr">
              <a:lnSpc>
                <a:spcPct val="100000"/>
              </a:lnSpc>
              <a:spcAft>
                <a:spcPts val="1200"/>
              </a:spcAft>
              <a:buNone/>
            </a:pPr>
            <a:r>
              <a:rPr lang="en-US" sz="3200" b="1" dirty="0" smtClean="0"/>
              <a:t>CFP.net/Account</a:t>
            </a:r>
            <a:r>
              <a:rPr lang="en-US" sz="4000" b="1" dirty="0" smtClean="0"/>
              <a:t> </a:t>
            </a:r>
            <a:endParaRPr lang="en-US" sz="4000" b="1" dirty="0"/>
          </a:p>
          <a:p>
            <a:pPr>
              <a:lnSpc>
                <a:spcPct val="110000"/>
              </a:lnSpc>
              <a:spcAft>
                <a:spcPts val="1200"/>
              </a:spcAft>
            </a:pPr>
            <a:r>
              <a:rPr lang="en-US" sz="1800" dirty="0" smtClean="0"/>
              <a:t>Get the latest information on certification requirements </a:t>
            </a:r>
            <a:endParaRPr lang="en-US" sz="1800" dirty="0"/>
          </a:p>
          <a:p>
            <a:pPr>
              <a:lnSpc>
                <a:spcPct val="110000"/>
              </a:lnSpc>
              <a:spcAft>
                <a:spcPts val="1200"/>
              </a:spcAft>
            </a:pPr>
            <a:r>
              <a:rPr lang="en-US" sz="1800" dirty="0" smtClean="0"/>
              <a:t>Receive guidance from CFP Board </a:t>
            </a:r>
          </a:p>
          <a:p>
            <a:pPr>
              <a:lnSpc>
                <a:spcPct val="110000"/>
              </a:lnSpc>
              <a:spcAft>
                <a:spcPts val="1200"/>
              </a:spcAft>
            </a:pPr>
            <a:r>
              <a:rPr lang="en-US" sz="1800" dirty="0" smtClean="0"/>
              <a:t>Access helpful career resources:</a:t>
            </a:r>
          </a:p>
          <a:p>
            <a:pPr lvl="1">
              <a:lnSpc>
                <a:spcPct val="110000"/>
              </a:lnSpc>
              <a:spcAft>
                <a:spcPts val="1200"/>
              </a:spcAft>
            </a:pPr>
            <a:r>
              <a:rPr lang="en-US" sz="1600" dirty="0" smtClean="0"/>
              <a:t>Career Center </a:t>
            </a:r>
          </a:p>
          <a:p>
            <a:pPr lvl="1">
              <a:lnSpc>
                <a:spcPct val="110000"/>
              </a:lnSpc>
              <a:spcAft>
                <a:spcPts val="1200"/>
              </a:spcAft>
            </a:pPr>
            <a:r>
              <a:rPr lang="en-US" sz="1600" dirty="0" smtClean="0"/>
              <a:t>Candidate Forum </a:t>
            </a:r>
          </a:p>
          <a:p>
            <a:pPr lvl="1">
              <a:lnSpc>
                <a:spcPct val="110000"/>
              </a:lnSpc>
              <a:spcAft>
                <a:spcPts val="1200"/>
              </a:spcAft>
            </a:pPr>
            <a:r>
              <a:rPr lang="en-US" sz="1600" dirty="0" smtClean="0"/>
              <a:t>Mentorship</a:t>
            </a:r>
          </a:p>
          <a:p>
            <a:pPr lvl="1">
              <a:lnSpc>
                <a:spcPct val="110000"/>
              </a:lnSpc>
              <a:spcAft>
                <a:spcPts val="1200"/>
              </a:spcAft>
            </a:pPr>
            <a:endParaRPr lang="en-US" sz="1200" dirty="0" smtClean="0"/>
          </a:p>
          <a:p>
            <a:pPr>
              <a:lnSpc>
                <a:spcPct val="110000"/>
              </a:lnSpc>
              <a:spcAft>
                <a:spcPts val="1200"/>
              </a:spcAft>
            </a:pPr>
            <a:endParaRPr lang="en-US" sz="1600" dirty="0" smtClean="0"/>
          </a:p>
          <a:p>
            <a:pPr>
              <a:lnSpc>
                <a:spcPct val="110000"/>
              </a:lnSpc>
              <a:spcAft>
                <a:spcPts val="1200"/>
              </a:spcAft>
            </a:pPr>
            <a:endParaRPr lang="en-US" sz="1600" dirty="0"/>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2" name="Slide Number Placeholder 1"/>
          <p:cNvSpPr>
            <a:spLocks noGrp="1"/>
          </p:cNvSpPr>
          <p:nvPr>
            <p:ph type="sldNum" sz="quarter" idx="12"/>
          </p:nvPr>
        </p:nvSpPr>
        <p:spPr/>
        <p:txBody>
          <a:bodyPr/>
          <a:lstStyle/>
          <a:p>
            <a:pPr>
              <a:defRPr/>
            </a:pPr>
            <a:fld id="{28E81A4C-504E-4037-8DDB-464EFED931DD}" type="slidenum">
              <a:rPr lang="en-US" smtClean="0">
                <a:solidFill>
                  <a:prstClr val="black">
                    <a:tint val="75000"/>
                  </a:prstClr>
                </a:solidFill>
              </a:rPr>
              <a:pPr>
                <a:defRPr/>
              </a:pPr>
              <a:t>27</a:t>
            </a:fld>
            <a:endParaRPr lang="en-US" dirty="0">
              <a:solidFill>
                <a:prstClr val="black">
                  <a:tint val="75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656" y="1393365"/>
            <a:ext cx="5471625" cy="3385112"/>
          </a:xfrm>
          <a:prstGeom prst="rect">
            <a:avLst/>
          </a:prstGeom>
        </p:spPr>
      </p:pic>
    </p:spTree>
    <p:extLst>
      <p:ext uri="{BB962C8B-B14F-4D97-AF65-F5344CB8AC3E}">
        <p14:creationId xmlns:p14="http://schemas.microsoft.com/office/powerpoint/2010/main" val="333442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03355098"/>
              </p:ext>
            </p:extLst>
          </p:nvPr>
        </p:nvGraphicFramePr>
        <p:xfrm>
          <a:off x="2540000" y="1701800"/>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28</a:t>
            </a:fld>
            <a:endParaRPr lang="en-US" dirty="0"/>
          </a:p>
        </p:txBody>
      </p:sp>
      <p:sp>
        <p:nvSpPr>
          <p:cNvPr id="11" name="Text Placeholder 3"/>
          <p:cNvSpPr txBox="1">
            <a:spLocks/>
          </p:cNvSpPr>
          <p:nvPr/>
        </p:nvSpPr>
        <p:spPr>
          <a:xfrm>
            <a:off x="157956" y="238867"/>
            <a:ext cx="9786938" cy="4508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smtClean="0"/>
              <a:t>THE FOUR E’S OF CERTIFICATION</a:t>
            </a:r>
            <a:endParaRPr lang="en-US" sz="3200" b="1" dirty="0"/>
          </a:p>
        </p:txBody>
      </p:sp>
      <p:sp>
        <p:nvSpPr>
          <p:cNvPr id="12" name="TextBox 11"/>
          <p:cNvSpPr txBox="1"/>
          <p:nvPr/>
        </p:nvSpPr>
        <p:spPr>
          <a:xfrm>
            <a:off x="157956" y="2165109"/>
            <a:ext cx="2284302" cy="954107"/>
          </a:xfrm>
          <a:prstGeom prst="rect">
            <a:avLst/>
          </a:prstGeom>
          <a:noFill/>
        </p:spPr>
        <p:txBody>
          <a:bodyPr wrap="square" rtlCol="0">
            <a:spAutoFit/>
          </a:bodyPr>
          <a:lstStyle/>
          <a:p>
            <a:pPr marL="182880" indent="-182880" defTabSz="457200">
              <a:spcBef>
                <a:spcPts val="0"/>
              </a:spcBef>
              <a:buClr>
                <a:srgbClr val="FFCE34"/>
              </a:buClr>
              <a:buSzPct val="125000"/>
              <a:buFont typeface="Arial" pitchFamily="34" charset="0"/>
              <a:buChar char="■"/>
            </a:pPr>
            <a:r>
              <a:rPr lang="en-US" sz="1400" b="1" dirty="0" smtClean="0">
                <a:solidFill>
                  <a:srgbClr val="696969"/>
                </a:solidFill>
                <a:latin typeface="Arial" pitchFamily="34" charset="0"/>
                <a:cs typeface="Arial" pitchFamily="34" charset="0"/>
              </a:rPr>
              <a:t>Bachelor’s Degree</a:t>
            </a:r>
            <a:endParaRPr lang="en-US" sz="1400" b="1" dirty="0">
              <a:solidFill>
                <a:srgbClr val="696969"/>
              </a:solidFill>
              <a:latin typeface="Arial" pitchFamily="34" charset="0"/>
              <a:cs typeface="Arial" pitchFamily="34" charset="0"/>
            </a:endParaRPr>
          </a:p>
          <a:p>
            <a:pPr marL="182880" indent="-182880" defTabSz="457200">
              <a:spcBef>
                <a:spcPts val="0"/>
              </a:spcBef>
              <a:buClr>
                <a:srgbClr val="FFCE34"/>
              </a:buClr>
              <a:buSzPct val="125000"/>
              <a:buFont typeface="Arial" pitchFamily="34" charset="0"/>
              <a:buChar char="■"/>
            </a:pPr>
            <a:r>
              <a:rPr lang="en-US" sz="1400" b="1" dirty="0" smtClean="0">
                <a:solidFill>
                  <a:srgbClr val="696969"/>
                </a:solidFill>
                <a:latin typeface="Arial" pitchFamily="34" charset="0"/>
                <a:cs typeface="Arial" pitchFamily="34" charset="0"/>
              </a:rPr>
              <a:t>Financial Planning Coursework</a:t>
            </a:r>
          </a:p>
          <a:p>
            <a:pPr marL="182880" indent="-182880" defTabSz="457200">
              <a:spcBef>
                <a:spcPts val="0"/>
              </a:spcBef>
              <a:buClr>
                <a:srgbClr val="FFCE34"/>
              </a:buClr>
              <a:buSzPct val="125000"/>
              <a:buFont typeface="Arial" pitchFamily="34" charset="0"/>
              <a:buChar char="■"/>
            </a:pPr>
            <a:r>
              <a:rPr lang="en-US" sz="1400" b="1" dirty="0" smtClean="0">
                <a:solidFill>
                  <a:srgbClr val="696969"/>
                </a:solidFill>
                <a:latin typeface="Arial" pitchFamily="34" charset="0"/>
                <a:cs typeface="Arial" pitchFamily="34" charset="0"/>
              </a:rPr>
              <a:t>Challenge Status </a:t>
            </a:r>
            <a:endParaRPr lang="en-US" sz="1400" b="1" dirty="0">
              <a:solidFill>
                <a:srgbClr val="696969"/>
              </a:solidFill>
              <a:latin typeface="Arial" pitchFamily="34" charset="0"/>
              <a:cs typeface="Arial" pitchFamily="34" charset="0"/>
            </a:endParaRPr>
          </a:p>
        </p:txBody>
      </p:sp>
      <p:sp>
        <p:nvSpPr>
          <p:cNvPr id="13" name="TextBox 12"/>
          <p:cNvSpPr txBox="1"/>
          <p:nvPr/>
        </p:nvSpPr>
        <p:spPr>
          <a:xfrm>
            <a:off x="157956" y="4117554"/>
            <a:ext cx="2284302" cy="954107"/>
          </a:xfrm>
          <a:prstGeom prst="rect">
            <a:avLst/>
          </a:prstGeom>
          <a:noFill/>
        </p:spPr>
        <p:txBody>
          <a:bodyPr wrap="square" rtlCol="0">
            <a:spAutoFit/>
          </a:bodyPr>
          <a:lstStyle/>
          <a:p>
            <a:pPr marL="182880" indent="-182880" defTabSz="457200">
              <a:spcBef>
                <a:spcPts val="0"/>
              </a:spcBef>
              <a:buClr>
                <a:srgbClr val="FFCE34"/>
              </a:buClr>
              <a:buSzPct val="125000"/>
              <a:buFont typeface="Arial" pitchFamily="34" charset="0"/>
              <a:buChar char="■"/>
            </a:pPr>
            <a:r>
              <a:rPr lang="en-US" sz="1400" b="1" dirty="0">
                <a:solidFill>
                  <a:srgbClr val="696969"/>
                </a:solidFill>
                <a:latin typeface="Arial" pitchFamily="34" charset="0"/>
                <a:cs typeface="Arial" pitchFamily="34" charset="0"/>
              </a:rPr>
              <a:t>Traditional Pathway </a:t>
            </a:r>
            <a:r>
              <a:rPr lang="en-US" sz="1400" b="1" dirty="0" smtClean="0">
                <a:solidFill>
                  <a:srgbClr val="696969"/>
                </a:solidFill>
                <a:latin typeface="Arial" pitchFamily="34" charset="0"/>
                <a:cs typeface="Arial" pitchFamily="34" charset="0"/>
              </a:rPr>
              <a:t>  (</a:t>
            </a:r>
            <a:r>
              <a:rPr lang="en-US" sz="1400" b="1" dirty="0">
                <a:solidFill>
                  <a:srgbClr val="696969"/>
                </a:solidFill>
                <a:latin typeface="Arial" pitchFamily="34" charset="0"/>
                <a:cs typeface="Arial" pitchFamily="34" charset="0"/>
              </a:rPr>
              <a:t>3 years)</a:t>
            </a:r>
          </a:p>
          <a:p>
            <a:pPr marL="182880" indent="-182880" defTabSz="457200">
              <a:spcBef>
                <a:spcPts val="0"/>
              </a:spcBef>
              <a:buClr>
                <a:srgbClr val="FFCE34"/>
              </a:buClr>
              <a:buSzPct val="125000"/>
              <a:buFont typeface="Arial" pitchFamily="34" charset="0"/>
              <a:buChar char="■"/>
            </a:pPr>
            <a:r>
              <a:rPr lang="en-US" sz="1400" b="1" dirty="0">
                <a:solidFill>
                  <a:srgbClr val="696969"/>
                </a:solidFill>
                <a:latin typeface="Arial" pitchFamily="34" charset="0"/>
                <a:cs typeface="Arial" pitchFamily="34" charset="0"/>
              </a:rPr>
              <a:t>Apprenticeship Pathway (2 years)</a:t>
            </a:r>
          </a:p>
        </p:txBody>
      </p:sp>
      <p:sp>
        <p:nvSpPr>
          <p:cNvPr id="14" name="TextBox 13"/>
          <p:cNvSpPr txBox="1"/>
          <p:nvPr/>
        </p:nvSpPr>
        <p:spPr>
          <a:xfrm>
            <a:off x="9634275" y="1841943"/>
            <a:ext cx="2284302" cy="1600438"/>
          </a:xfrm>
          <a:prstGeom prst="rect">
            <a:avLst/>
          </a:prstGeom>
          <a:noFill/>
        </p:spPr>
        <p:txBody>
          <a:bodyPr wrap="square" rtlCol="0">
            <a:spAutoFit/>
          </a:bodyPr>
          <a:lstStyle/>
          <a:p>
            <a:pPr marL="182880" indent="-182880" defTabSz="457200">
              <a:spcBef>
                <a:spcPts val="0"/>
              </a:spcBef>
              <a:buClr>
                <a:srgbClr val="FFCE34"/>
              </a:buClr>
              <a:buSzPct val="125000"/>
              <a:buFont typeface="Arial" pitchFamily="34" charset="0"/>
              <a:buChar char="■"/>
            </a:pPr>
            <a:r>
              <a:rPr lang="en-US" sz="1400" b="1" dirty="0" smtClean="0">
                <a:solidFill>
                  <a:srgbClr val="696969"/>
                </a:solidFill>
                <a:latin typeface="Arial" pitchFamily="34" charset="0"/>
                <a:cs typeface="Arial" pitchFamily="34" charset="0"/>
              </a:rPr>
              <a:t>Computer-based</a:t>
            </a:r>
          </a:p>
          <a:p>
            <a:pPr marL="182880" indent="-182880" defTabSz="457200">
              <a:spcBef>
                <a:spcPts val="0"/>
              </a:spcBef>
              <a:buClr>
                <a:srgbClr val="FFCE34"/>
              </a:buClr>
              <a:buSzPct val="125000"/>
              <a:buFont typeface="Arial" pitchFamily="34" charset="0"/>
              <a:buChar char="■"/>
            </a:pPr>
            <a:r>
              <a:rPr lang="en-US" sz="1400" b="1" dirty="0" smtClean="0">
                <a:solidFill>
                  <a:srgbClr val="696969"/>
                </a:solidFill>
                <a:latin typeface="Arial" pitchFamily="34" charset="0"/>
                <a:cs typeface="Arial" pitchFamily="34" charset="0"/>
              </a:rPr>
              <a:t>Offered 3 Times/Year</a:t>
            </a:r>
          </a:p>
          <a:p>
            <a:pPr marL="182880" indent="-182880" defTabSz="457200">
              <a:spcBef>
                <a:spcPts val="0"/>
              </a:spcBef>
              <a:buClr>
                <a:srgbClr val="FFCE34"/>
              </a:buClr>
              <a:buSzPct val="125000"/>
              <a:buFont typeface="Arial" pitchFamily="34" charset="0"/>
              <a:buChar char="■"/>
            </a:pPr>
            <a:r>
              <a:rPr lang="en-US" sz="1400" b="1" dirty="0" smtClean="0">
                <a:solidFill>
                  <a:srgbClr val="696969"/>
                </a:solidFill>
                <a:latin typeface="Arial" pitchFamily="34" charset="0"/>
                <a:cs typeface="Arial" pitchFamily="34" charset="0"/>
              </a:rPr>
              <a:t>170 Questions </a:t>
            </a:r>
            <a:endParaRPr lang="en-US" sz="1400" b="1" dirty="0">
              <a:solidFill>
                <a:srgbClr val="696969"/>
              </a:solidFill>
              <a:latin typeface="Arial" pitchFamily="34" charset="0"/>
              <a:cs typeface="Arial" pitchFamily="34" charset="0"/>
            </a:endParaRPr>
          </a:p>
          <a:p>
            <a:pPr marL="182880" indent="-182880" defTabSz="457200">
              <a:spcBef>
                <a:spcPts val="0"/>
              </a:spcBef>
              <a:buClr>
                <a:srgbClr val="FFCE34"/>
              </a:buClr>
              <a:buSzPct val="125000"/>
              <a:buFont typeface="Arial" pitchFamily="34" charset="0"/>
              <a:buChar char="■"/>
            </a:pPr>
            <a:r>
              <a:rPr lang="en-US" sz="1400" b="1" dirty="0" smtClean="0">
                <a:solidFill>
                  <a:srgbClr val="696969"/>
                </a:solidFill>
                <a:latin typeface="Arial" pitchFamily="34" charset="0"/>
                <a:cs typeface="Arial" pitchFamily="34" charset="0"/>
              </a:rPr>
              <a:t>Financial Planning Coursework</a:t>
            </a:r>
          </a:p>
          <a:p>
            <a:pPr marL="182880" indent="-182880" defTabSz="457200">
              <a:buClr>
                <a:srgbClr val="FFCE34"/>
              </a:buClr>
              <a:buSzPct val="125000"/>
              <a:buFont typeface="Arial" pitchFamily="34" charset="0"/>
              <a:buChar char="■"/>
            </a:pPr>
            <a:r>
              <a:rPr lang="en-US" sz="1400" b="1" dirty="0">
                <a:solidFill>
                  <a:srgbClr val="696969"/>
                </a:solidFill>
                <a:latin typeface="Arial" pitchFamily="34" charset="0"/>
                <a:cs typeface="Arial" pitchFamily="34" charset="0"/>
              </a:rPr>
              <a:t>63.7</a:t>
            </a:r>
            <a:r>
              <a:rPr lang="en-US" sz="1400" b="1" dirty="0" smtClean="0">
                <a:solidFill>
                  <a:srgbClr val="696969"/>
                </a:solidFill>
                <a:latin typeface="Arial" pitchFamily="34" charset="0"/>
                <a:cs typeface="Arial" pitchFamily="34" charset="0"/>
              </a:rPr>
              <a:t>% Average Pass Rate in 2017 </a:t>
            </a:r>
            <a:endParaRPr lang="en-US" sz="1400" b="1" dirty="0">
              <a:solidFill>
                <a:srgbClr val="696969"/>
              </a:solidFill>
              <a:latin typeface="Arial" pitchFamily="34" charset="0"/>
              <a:cs typeface="Arial" pitchFamily="34" charset="0"/>
            </a:endParaRPr>
          </a:p>
        </p:txBody>
      </p:sp>
      <p:sp>
        <p:nvSpPr>
          <p:cNvPr id="15" name="TextBox 14"/>
          <p:cNvSpPr txBox="1"/>
          <p:nvPr/>
        </p:nvSpPr>
        <p:spPr>
          <a:xfrm>
            <a:off x="9634275" y="4225275"/>
            <a:ext cx="2284302" cy="738664"/>
          </a:xfrm>
          <a:prstGeom prst="rect">
            <a:avLst/>
          </a:prstGeom>
          <a:noFill/>
        </p:spPr>
        <p:txBody>
          <a:bodyPr wrap="square" rtlCol="0">
            <a:spAutoFit/>
          </a:bodyPr>
          <a:lstStyle/>
          <a:p>
            <a:pPr marL="182880" indent="-182880" defTabSz="457200">
              <a:spcBef>
                <a:spcPts val="0"/>
              </a:spcBef>
              <a:buClr>
                <a:srgbClr val="FFCE34"/>
              </a:buClr>
              <a:buSzPct val="125000"/>
              <a:buFont typeface="Arial" pitchFamily="34" charset="0"/>
              <a:buChar char="■"/>
            </a:pPr>
            <a:r>
              <a:rPr lang="en-US" sz="1400" b="1" dirty="0" smtClean="0">
                <a:solidFill>
                  <a:srgbClr val="696969"/>
                </a:solidFill>
                <a:latin typeface="Arial" pitchFamily="34" charset="0"/>
                <a:cs typeface="Arial" pitchFamily="34" charset="0"/>
              </a:rPr>
              <a:t>Background Check</a:t>
            </a:r>
          </a:p>
          <a:p>
            <a:pPr marL="182880" indent="-182880" defTabSz="457200">
              <a:spcBef>
                <a:spcPts val="0"/>
              </a:spcBef>
              <a:buClr>
                <a:srgbClr val="FFCE34"/>
              </a:buClr>
              <a:buSzPct val="125000"/>
              <a:buFont typeface="Arial" pitchFamily="34" charset="0"/>
              <a:buChar char="■"/>
            </a:pPr>
            <a:r>
              <a:rPr lang="en-US" sz="1400" b="1" dirty="0" smtClean="0">
                <a:solidFill>
                  <a:srgbClr val="696969"/>
                </a:solidFill>
                <a:latin typeface="Arial" pitchFamily="34" charset="0"/>
                <a:cs typeface="Arial" pitchFamily="34" charset="0"/>
              </a:rPr>
              <a:t>Code of Ethics</a:t>
            </a:r>
          </a:p>
          <a:p>
            <a:pPr marL="182880" indent="-182880" defTabSz="457200">
              <a:spcBef>
                <a:spcPts val="0"/>
              </a:spcBef>
              <a:buClr>
                <a:srgbClr val="FFCE34"/>
              </a:buClr>
              <a:buSzPct val="125000"/>
              <a:buFont typeface="Arial" pitchFamily="34" charset="0"/>
              <a:buChar char="■"/>
            </a:pPr>
            <a:r>
              <a:rPr lang="en-US" sz="1400" b="1" dirty="0" smtClean="0">
                <a:solidFill>
                  <a:srgbClr val="696969"/>
                </a:solidFill>
                <a:latin typeface="Arial" pitchFamily="34" charset="0"/>
                <a:cs typeface="Arial" pitchFamily="34" charset="0"/>
              </a:rPr>
              <a:t>Fiduciary Standard </a:t>
            </a:r>
          </a:p>
        </p:txBody>
      </p:sp>
    </p:spTree>
    <p:extLst>
      <p:ext uri="{BB962C8B-B14F-4D97-AF65-F5344CB8AC3E}">
        <p14:creationId xmlns:p14="http://schemas.microsoft.com/office/powerpoint/2010/main" val="233288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1" nodeType="clickEffect">
                                  <p:stCondLst>
                                    <p:cond delay="0"/>
                                  </p:stCondLst>
                                  <p:childTnLst>
                                    <p:animEffect transition="out" filter="wipe(down)">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grpId="1" nodeType="clickEffect">
                                  <p:stCondLst>
                                    <p:cond delay="0"/>
                                  </p:stCondLst>
                                  <p:childTnLst>
                                    <p:animEffect transition="out" filter="wipe(down)">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EDUCATION REQUIREMENT FOR CFP</a:t>
            </a:r>
            <a:r>
              <a:rPr lang="en-US" sz="3200" b="1" baseline="30000" dirty="0"/>
              <a:t>®</a:t>
            </a:r>
            <a:r>
              <a:rPr lang="en-US" sz="3200" b="1" dirty="0"/>
              <a:t> PROS</a:t>
            </a:r>
          </a:p>
        </p:txBody>
      </p:sp>
      <p:sp>
        <p:nvSpPr>
          <p:cNvPr id="24" name="Content Placeholder 2"/>
          <p:cNvSpPr>
            <a:spLocks noGrp="1"/>
          </p:cNvSpPr>
          <p:nvPr>
            <p:ph idx="4294967295"/>
          </p:nvPr>
        </p:nvSpPr>
        <p:spPr>
          <a:xfrm>
            <a:off x="369889" y="1536426"/>
            <a:ext cx="6693384" cy="3992562"/>
          </a:xfrm>
          <a:prstGeom prst="rect">
            <a:avLst/>
          </a:prstGeom>
        </p:spPr>
        <p:txBody>
          <a:bodyPr>
            <a:normAutofit fontScale="70000" lnSpcReduction="20000"/>
          </a:bodyPr>
          <a:lstStyle/>
          <a:p>
            <a:pPr marL="0" lvl="0" indent="0">
              <a:lnSpc>
                <a:spcPct val="100000"/>
              </a:lnSpc>
              <a:spcAft>
                <a:spcPts val="1200"/>
              </a:spcAft>
              <a:buNone/>
            </a:pPr>
            <a:r>
              <a:rPr lang="en-US" sz="2600" b="1" dirty="0"/>
              <a:t>Earn a bachelor’s degree and complete college-level courses on major personal financial planning topics</a:t>
            </a:r>
          </a:p>
          <a:p>
            <a:pPr>
              <a:lnSpc>
                <a:spcPct val="110000"/>
              </a:lnSpc>
              <a:spcAft>
                <a:spcPts val="1200"/>
              </a:spcAft>
            </a:pPr>
            <a:r>
              <a:rPr lang="en-US" sz="2400" dirty="0"/>
              <a:t>313 financial planning programs at 192 colleges and universities</a:t>
            </a:r>
          </a:p>
          <a:p>
            <a:pPr>
              <a:lnSpc>
                <a:spcPct val="110000"/>
              </a:lnSpc>
              <a:spcAft>
                <a:spcPts val="1200"/>
              </a:spcAft>
            </a:pPr>
            <a:r>
              <a:rPr lang="en-US" sz="2400" dirty="0"/>
              <a:t>Offered as undergraduate, graduate, certificate and doctorate programs</a:t>
            </a:r>
          </a:p>
          <a:p>
            <a:pPr>
              <a:lnSpc>
                <a:spcPct val="110000"/>
              </a:lnSpc>
              <a:spcAft>
                <a:spcPts val="1200"/>
              </a:spcAft>
            </a:pPr>
            <a:r>
              <a:rPr lang="en-US" sz="2400" dirty="0"/>
              <a:t>Cover topics required for CFP</a:t>
            </a:r>
            <a:r>
              <a:rPr lang="en-US" sz="2400" baseline="30000" dirty="0"/>
              <a:t>®</a:t>
            </a:r>
            <a:r>
              <a:rPr lang="en-US" sz="2400" dirty="0"/>
              <a:t> exam: financial planning, insurance planning and risk management, estate planning, retirement planning, investments, income tax payments, employee benefits</a:t>
            </a:r>
          </a:p>
          <a:p>
            <a:pPr>
              <a:lnSpc>
                <a:spcPct val="110000"/>
              </a:lnSpc>
              <a:spcAft>
                <a:spcPts val="1200"/>
              </a:spcAft>
            </a:pPr>
            <a:r>
              <a:rPr lang="en-US" sz="2400" dirty="0"/>
              <a:t>Include a capstone course on financial plan development</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2876" y="1472514"/>
            <a:ext cx="4355315" cy="2903543"/>
          </a:xfrm>
          <a:prstGeom prst="rect">
            <a:avLst/>
          </a:prstGeom>
        </p:spPr>
      </p:pic>
      <p:sp>
        <p:nvSpPr>
          <p:cNvPr id="5" name="Rectangle 4"/>
          <p:cNvSpPr/>
          <p:nvPr/>
        </p:nvSpPr>
        <p:spPr>
          <a:xfrm>
            <a:off x="1" y="5427697"/>
            <a:ext cx="12192000" cy="461665"/>
          </a:xfrm>
          <a:prstGeom prst="rect">
            <a:avLst/>
          </a:prstGeom>
        </p:spPr>
        <p:txBody>
          <a:bodyPr wrap="square">
            <a:spAutoFit/>
          </a:bodyPr>
          <a:lstStyle/>
          <a:p>
            <a:pPr lvl="0" algn="ctr">
              <a:lnSpc>
                <a:spcPct val="100000"/>
              </a:lnSpc>
              <a:spcAft>
                <a:spcPts val="1200"/>
              </a:spcAft>
              <a:buNone/>
            </a:pPr>
            <a:r>
              <a:rPr lang="en-US" sz="2400" b="1" i="1" dirty="0">
                <a:solidFill>
                  <a:prstClr val="black"/>
                </a:solidFill>
                <a:latin typeface="Arial" panose="020B0604020202020204" pitchFamily="34" charset="0"/>
                <a:cs typeface="Arial" panose="020B0604020202020204" pitchFamily="34" charset="0"/>
              </a:rPr>
              <a:t>Find a program at CFP.net/Education</a:t>
            </a:r>
          </a:p>
        </p:txBody>
      </p:sp>
    </p:spTree>
    <p:extLst>
      <p:ext uri="{BB962C8B-B14F-4D97-AF65-F5344CB8AC3E}">
        <p14:creationId xmlns:p14="http://schemas.microsoft.com/office/powerpoint/2010/main" val="184959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52053" y="1611126"/>
            <a:ext cx="6685242" cy="39925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200" dirty="0"/>
              <a:t>When you became a CFP</a:t>
            </a:r>
            <a:r>
              <a:rPr lang="en-US" sz="2200" baseline="30000" dirty="0"/>
              <a:t>®</a:t>
            </a:r>
            <a:r>
              <a:rPr lang="en-US" sz="2200" dirty="0"/>
              <a:t> professional/how long you’ve been in the profession</a:t>
            </a:r>
          </a:p>
          <a:p>
            <a:pPr>
              <a:spcAft>
                <a:spcPts val="1200"/>
              </a:spcAft>
            </a:pPr>
            <a:r>
              <a:rPr lang="en-US" sz="2200" dirty="0"/>
              <a:t>Firm/company affiliations</a:t>
            </a:r>
          </a:p>
          <a:p>
            <a:pPr>
              <a:spcAft>
                <a:spcPts val="1200"/>
              </a:spcAft>
            </a:pPr>
            <a:r>
              <a:rPr lang="en-US" sz="2200" dirty="0"/>
              <a:t>Relevant publications/speaking roles</a:t>
            </a:r>
          </a:p>
          <a:p>
            <a:pPr>
              <a:spcAft>
                <a:spcPts val="1200"/>
              </a:spcAft>
            </a:pPr>
            <a:r>
              <a:rPr lang="en-US" sz="2200" dirty="0"/>
              <a:t>Involvement with CFP Board/the Center</a:t>
            </a:r>
          </a:p>
          <a:p>
            <a:pPr>
              <a:spcAft>
                <a:spcPts val="1200"/>
              </a:spcAft>
            </a:pPr>
            <a:endParaRPr lang="en-US" sz="2200" dirty="0"/>
          </a:p>
          <a:p>
            <a:pPr>
              <a:spcAft>
                <a:spcPts val="1200"/>
              </a:spcAft>
            </a:pPr>
            <a:endParaRPr lang="en-US" sz="2200" dirty="0"/>
          </a:p>
        </p:txBody>
      </p:sp>
      <p:sp>
        <p:nvSpPr>
          <p:cNvPr id="10" name="Title 9">
            <a:extLst>
              <a:ext uri="{FF2B5EF4-FFF2-40B4-BE49-F238E27FC236}">
                <a16:creationId xmlns:a16="http://schemas.microsoft.com/office/drawing/2014/main" xmlns="" id="{2874E63B-8BBB-4B41-BD3F-52FAE8FB3994}"/>
              </a:ext>
            </a:extLst>
          </p:cNvPr>
          <p:cNvSpPr>
            <a:spLocks noGrp="1"/>
          </p:cNvSpPr>
          <p:nvPr>
            <p:ph type="title"/>
          </p:nvPr>
        </p:nvSpPr>
        <p:spPr>
          <a:xfrm>
            <a:off x="242888" y="138326"/>
            <a:ext cx="7717358" cy="614149"/>
          </a:xfrm>
        </p:spPr>
        <p:txBody>
          <a:bodyPr/>
          <a:lstStyle/>
          <a:p>
            <a:r>
              <a:rPr lang="en-US" b="1" dirty="0"/>
              <a:t>ABOUT ME</a:t>
            </a:r>
            <a:endParaRPr lang="en-US" dirty="0"/>
          </a:p>
        </p:txBody>
      </p:sp>
      <p:sp>
        <p:nvSpPr>
          <p:cNvPr id="11" name="Picture Placeholder 10">
            <a:extLst>
              <a:ext uri="{FF2B5EF4-FFF2-40B4-BE49-F238E27FC236}">
                <a16:creationId xmlns:a16="http://schemas.microsoft.com/office/drawing/2014/main" xmlns="" id="{9BA317ED-FDE9-43F6-91E6-7D91FAD29164}"/>
              </a:ext>
            </a:extLst>
          </p:cNvPr>
          <p:cNvSpPr>
            <a:spLocks noGrp="1"/>
          </p:cNvSpPr>
          <p:nvPr>
            <p:ph type="pic" idx="1"/>
          </p:nvPr>
        </p:nvSpPr>
        <p:spPr>
          <a:xfrm>
            <a:off x="7960246" y="1511300"/>
            <a:ext cx="3113088" cy="4400550"/>
          </a:xfrm>
        </p:spPr>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92545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82" y="-1"/>
            <a:ext cx="12192000" cy="1828801"/>
          </a:xfrm>
          <a:prstGeom prst="rect">
            <a:avLst/>
          </a:prstGeom>
          <a:solidFill>
            <a:srgbClr val="FFCE34"/>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363201" y="0"/>
            <a:ext cx="1828800" cy="1828800"/>
          </a:xfrm>
          <a:prstGeom prst="rect">
            <a:avLst/>
          </a:prstGeom>
        </p:spPr>
      </p:pic>
      <p:sp>
        <p:nvSpPr>
          <p:cNvPr id="10" name="Title 1"/>
          <p:cNvSpPr>
            <a:spLocks noGrp="1"/>
          </p:cNvSpPr>
          <p:nvPr>
            <p:ph type="title"/>
          </p:nvPr>
        </p:nvSpPr>
        <p:spPr>
          <a:xfrm>
            <a:off x="2666999" y="4060723"/>
            <a:ext cx="8842695" cy="864147"/>
          </a:xfrm>
        </p:spPr>
        <p:txBody>
          <a:bodyPr/>
          <a:lstStyle/>
          <a:p>
            <a:r>
              <a:rPr lang="en-US" dirty="0">
                <a:solidFill>
                  <a:schemeClr val="tx1"/>
                </a:solidFill>
              </a:rPr>
              <a:t>resources</a:t>
            </a:r>
          </a:p>
        </p:txBody>
      </p:sp>
      <p:sp>
        <p:nvSpPr>
          <p:cNvPr id="9" name="Oval 8"/>
          <p:cNvSpPr>
            <a:spLocks noChangeAspect="1"/>
          </p:cNvSpPr>
          <p:nvPr/>
        </p:nvSpPr>
        <p:spPr>
          <a:xfrm>
            <a:off x="1066800" y="3644317"/>
            <a:ext cx="1371600" cy="1371600"/>
          </a:xfrm>
          <a:prstGeom prst="ellipse">
            <a:avLst/>
          </a:prstGeom>
          <a:ln/>
        </p:spPr>
        <p:style>
          <a:lnRef idx="0">
            <a:schemeClr val="dk1"/>
          </a:lnRef>
          <a:fillRef idx="3">
            <a:schemeClr val="dk1"/>
          </a:fillRef>
          <a:effectRef idx="3">
            <a:schemeClr val="dk1"/>
          </a:effectRef>
          <a:fontRef idx="minor">
            <a:schemeClr val="lt1"/>
          </a:fontRef>
        </p:style>
        <p:txBody>
          <a:bodyPr wrap="none" lIns="0" tIns="0" rIns="0" bIns="0" rtlCol="0" anchor="ctr">
            <a:scene3d>
              <a:camera prst="perspectiveLeft"/>
              <a:lightRig rig="threePt" dir="t"/>
            </a:scene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prstClr val="white"/>
                </a:solidFill>
                <a:latin typeface="Arial" charset="0"/>
                <a:ea typeface="Arial" charset="0"/>
                <a:cs typeface="Arial" charset="0"/>
              </a:rPr>
              <a:t>6</a:t>
            </a:r>
            <a:endParaRPr kumimoji="0" lang="en-US" sz="7200"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46160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“I AM A CFP</a:t>
            </a:r>
            <a:r>
              <a:rPr lang="en-US" sz="3200" b="1" baseline="30000" dirty="0"/>
              <a:t>®</a:t>
            </a:r>
            <a:r>
              <a:rPr lang="en-US" sz="3200" b="1" dirty="0"/>
              <a:t> PRO” CAMPAIGN</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8B150625-2114-41F6-88A3-73C49F605334}"/>
              </a:ext>
            </a:extLst>
          </p:cNvPr>
          <p:cNvPicPr>
            <a:picLocks noChangeAspect="1"/>
          </p:cNvPicPr>
          <p:nvPr/>
        </p:nvPicPr>
        <p:blipFill rotWithShape="1">
          <a:blip r:embed="rId3"/>
          <a:srcRect l="29018" t="10058" r="28313" b="13258"/>
          <a:stretch/>
        </p:blipFill>
        <p:spPr>
          <a:xfrm>
            <a:off x="6639991" y="1351299"/>
            <a:ext cx="4870290" cy="4923387"/>
          </a:xfrm>
          <a:prstGeom prst="rect">
            <a:avLst/>
          </a:prstGeom>
        </p:spPr>
      </p:pic>
      <p:sp>
        <p:nvSpPr>
          <p:cNvPr id="8" name="Content Placeholder 2">
            <a:extLst>
              <a:ext uri="{FF2B5EF4-FFF2-40B4-BE49-F238E27FC236}">
                <a16:creationId xmlns="" xmlns:a16="http://schemas.microsoft.com/office/drawing/2014/main" id="{1BC08566-82C3-43D5-8944-D511319EEAA1}"/>
              </a:ext>
            </a:extLst>
          </p:cNvPr>
          <p:cNvSpPr txBox="1">
            <a:spLocks/>
          </p:cNvSpPr>
          <p:nvPr/>
        </p:nvSpPr>
        <p:spPr>
          <a:xfrm>
            <a:off x="407104" y="1415570"/>
            <a:ext cx="5557761" cy="47991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dirty="0"/>
              <a:t>Learn about financial planning careers and how to become a CFP</a:t>
            </a:r>
            <a:r>
              <a:rPr lang="en-US" sz="2400" baseline="30000" dirty="0"/>
              <a:t>®</a:t>
            </a:r>
            <a:r>
              <a:rPr lang="en-US" sz="2400" dirty="0"/>
              <a:t> pro</a:t>
            </a:r>
          </a:p>
          <a:p>
            <a:pPr>
              <a:spcAft>
                <a:spcPts val="1200"/>
              </a:spcAft>
            </a:pPr>
            <a:r>
              <a:rPr lang="en-US" sz="2400" dirty="0"/>
              <a:t>Focus on young people</a:t>
            </a:r>
          </a:p>
          <a:p>
            <a:pPr>
              <a:spcAft>
                <a:spcPts val="1200"/>
              </a:spcAft>
            </a:pPr>
            <a:r>
              <a:rPr lang="en-US" sz="2400" dirty="0"/>
              <a:t>See videos and stories from CFP</a:t>
            </a:r>
            <a:r>
              <a:rPr lang="en-US" sz="2400" baseline="30000" dirty="0"/>
              <a:t>®</a:t>
            </a:r>
            <a:r>
              <a:rPr lang="en-US" sz="2400" dirty="0"/>
              <a:t> pros and why they chose to become financial planners</a:t>
            </a:r>
          </a:p>
          <a:p>
            <a:pPr>
              <a:spcAft>
                <a:spcPts val="1200"/>
              </a:spcAft>
            </a:pPr>
            <a:r>
              <a:rPr lang="en-US" sz="2400" dirty="0"/>
              <a:t>Access resources to help you get started on your path </a:t>
            </a:r>
          </a:p>
        </p:txBody>
      </p:sp>
    </p:spTree>
    <p:extLst>
      <p:ext uri="{BB962C8B-B14F-4D97-AF65-F5344CB8AC3E}">
        <p14:creationId xmlns:p14="http://schemas.microsoft.com/office/powerpoint/2010/main" val="47934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SCHOLARSHIP PROGRAMS</a:t>
            </a:r>
          </a:p>
        </p:txBody>
      </p:sp>
      <p:sp>
        <p:nvSpPr>
          <p:cNvPr id="24" name="Content Placeholder 2"/>
          <p:cNvSpPr>
            <a:spLocks noGrp="1"/>
          </p:cNvSpPr>
          <p:nvPr>
            <p:ph idx="4294967295"/>
          </p:nvPr>
        </p:nvSpPr>
        <p:spPr>
          <a:xfrm>
            <a:off x="340007" y="1715714"/>
            <a:ext cx="7479046" cy="3992562"/>
          </a:xfrm>
          <a:prstGeom prst="rect">
            <a:avLst/>
          </a:prstGeom>
        </p:spPr>
        <p:txBody>
          <a:bodyPr>
            <a:normAutofit fontScale="85000" lnSpcReduction="20000"/>
          </a:bodyPr>
          <a:lstStyle/>
          <a:p>
            <a:pPr lvl="0">
              <a:buNone/>
            </a:pPr>
            <a:r>
              <a:rPr lang="en-US" sz="2600" b="1" dirty="0">
                <a:solidFill>
                  <a:prstClr val="black"/>
                </a:solidFill>
              </a:rPr>
              <a:t>The Milton Stern Scholars Fund</a:t>
            </a:r>
            <a:endParaRPr lang="en-US" sz="2600" dirty="0">
              <a:solidFill>
                <a:prstClr val="black"/>
              </a:solidFill>
            </a:endParaRPr>
          </a:p>
          <a:p>
            <a:pPr marL="0" indent="0">
              <a:spcAft>
                <a:spcPts val="1200"/>
              </a:spcAft>
              <a:buNone/>
            </a:pPr>
            <a:r>
              <a:rPr lang="en-US" sz="2400" dirty="0"/>
              <a:t>For New York, New Jersey, or Connecticut residents seeking to complete a CFP Board Registered Program </a:t>
            </a:r>
          </a:p>
          <a:p>
            <a:pPr marL="0" indent="0">
              <a:spcBef>
                <a:spcPts val="1800"/>
              </a:spcBef>
              <a:buNone/>
            </a:pPr>
            <a:r>
              <a:rPr lang="en-US" sz="2600" b="1" dirty="0">
                <a:solidFill>
                  <a:prstClr val="black"/>
                </a:solidFill>
              </a:rPr>
              <a:t>The Deena Jo Heide-Diesslin Foundation Challenge Match Scholarship</a:t>
            </a:r>
          </a:p>
          <a:p>
            <a:pPr marL="0" indent="0">
              <a:spcAft>
                <a:spcPts val="1200"/>
              </a:spcAft>
              <a:buNone/>
            </a:pPr>
            <a:r>
              <a:rPr lang="en-US" sz="2400" dirty="0"/>
              <a:t>For individuals from underrepresented populations within the financial planning profession who are pursuing CFP</a:t>
            </a:r>
            <a:r>
              <a:rPr lang="en-US" sz="2400" baseline="30000" dirty="0"/>
              <a:t>®</a:t>
            </a:r>
            <a:r>
              <a:rPr lang="en-US" sz="2400" dirty="0"/>
              <a:t> certification</a:t>
            </a:r>
          </a:p>
          <a:p>
            <a:pPr>
              <a:spcBef>
                <a:spcPts val="1800"/>
              </a:spcBef>
              <a:buNone/>
            </a:pPr>
            <a:r>
              <a:rPr lang="en-US" sz="2600" b="1" dirty="0">
                <a:solidFill>
                  <a:prstClr val="black"/>
                </a:solidFill>
              </a:rPr>
              <a:t>Richard B. Wagner Memorial Scholarship</a:t>
            </a:r>
          </a:p>
          <a:p>
            <a:pPr marL="0" indent="0">
              <a:spcAft>
                <a:spcPts val="1200"/>
              </a:spcAft>
              <a:buNone/>
            </a:pPr>
            <a:r>
              <a:rPr lang="en-US" sz="2400" dirty="0"/>
              <a:t>For prospective CFP</a:t>
            </a:r>
            <a:r>
              <a:rPr lang="en-US" sz="2400" baseline="30000" dirty="0"/>
              <a:t>®</a:t>
            </a:r>
            <a:r>
              <a:rPr lang="en-US" sz="2400" dirty="0"/>
              <a:t> professionals seeking to complete a CFP Board Registered Program and new CFP</a:t>
            </a:r>
            <a:r>
              <a:rPr lang="en-US" sz="2400" baseline="30000" dirty="0"/>
              <a:t>®</a:t>
            </a:r>
            <a:r>
              <a:rPr lang="en-US" sz="2400" dirty="0"/>
              <a:t> professionals who want to continue their professional advancement; focused on underrepresented populations with financial need</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3"/>
          <a:srcRect l="3654" t="25012" r="3065" b="1396"/>
          <a:stretch/>
        </p:blipFill>
        <p:spPr>
          <a:xfrm>
            <a:off x="7893697" y="1283937"/>
            <a:ext cx="3726299" cy="5256534"/>
          </a:xfrm>
          <a:prstGeom prst="rect">
            <a:avLst/>
          </a:prstGeom>
        </p:spPr>
      </p:pic>
    </p:spTree>
    <p:extLst>
      <p:ext uri="{BB962C8B-B14F-4D97-AF65-F5344CB8AC3E}">
        <p14:creationId xmlns:p14="http://schemas.microsoft.com/office/powerpoint/2010/main" val="4263185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CFP BOARD MENTOR PROGRAM</a:t>
            </a:r>
          </a:p>
        </p:txBody>
      </p:sp>
      <p:sp>
        <p:nvSpPr>
          <p:cNvPr id="24" name="Content Placeholder 2"/>
          <p:cNvSpPr>
            <a:spLocks noGrp="1"/>
          </p:cNvSpPr>
          <p:nvPr>
            <p:ph idx="4294967295"/>
          </p:nvPr>
        </p:nvSpPr>
        <p:spPr>
          <a:xfrm>
            <a:off x="298170" y="1608138"/>
            <a:ext cx="6168371" cy="3920097"/>
          </a:xfrm>
          <a:prstGeom prst="rect">
            <a:avLst/>
          </a:prstGeom>
        </p:spPr>
        <p:txBody>
          <a:bodyPr>
            <a:normAutofit/>
          </a:bodyPr>
          <a:lstStyle/>
          <a:p>
            <a:pPr marL="0" indent="0">
              <a:spcAft>
                <a:spcPts val="1200"/>
              </a:spcAft>
              <a:buNone/>
            </a:pPr>
            <a:r>
              <a:rPr lang="en-US" sz="2400" b="1" dirty="0"/>
              <a:t>One-on-one guidance and support from an experienced CFP</a:t>
            </a:r>
            <a:r>
              <a:rPr lang="en-US" sz="2400" b="1" baseline="30000" dirty="0"/>
              <a:t>®</a:t>
            </a:r>
            <a:r>
              <a:rPr lang="en-US" sz="2400" b="1" dirty="0"/>
              <a:t> professional</a:t>
            </a:r>
            <a:endParaRPr lang="en-US" sz="2400" dirty="0"/>
          </a:p>
          <a:p>
            <a:pPr>
              <a:spcAft>
                <a:spcPts val="1200"/>
              </a:spcAft>
            </a:pPr>
            <a:r>
              <a:rPr lang="en-US" sz="2200" dirty="0"/>
              <a:t>More than 600 CFP</a:t>
            </a:r>
            <a:r>
              <a:rPr lang="en-US" sz="2200" baseline="30000" dirty="0"/>
              <a:t>®</a:t>
            </a:r>
            <a:r>
              <a:rPr lang="en-US" sz="2200" dirty="0"/>
              <a:t> professionals volunteering as mentors</a:t>
            </a:r>
          </a:p>
          <a:p>
            <a:pPr>
              <a:spcAft>
                <a:spcPts val="1200"/>
              </a:spcAft>
            </a:pPr>
            <a:r>
              <a:rPr lang="en-US" sz="2200" dirty="0"/>
              <a:t>Professional development support and guidance through CFP</a:t>
            </a:r>
            <a:r>
              <a:rPr lang="en-US" sz="2200" baseline="30000" dirty="0"/>
              <a:t>®</a:t>
            </a:r>
            <a:r>
              <a:rPr lang="en-US" sz="2200" dirty="0"/>
              <a:t> certification process</a:t>
            </a:r>
          </a:p>
          <a:p>
            <a:pPr>
              <a:spcAft>
                <a:spcPts val="1200"/>
              </a:spcAft>
            </a:pPr>
            <a:r>
              <a:rPr lang="en-US" sz="2200" dirty="0"/>
              <a:t>More than 1,600 mentor-mentee engagements facilitated </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122" name="Picture 2" descr="https://centerforfinancialplanning.org/wp-content/uploads/2015/10/Workforce-Development-708x425-708x4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304" y="1702351"/>
            <a:ext cx="5088404" cy="30544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528235"/>
            <a:ext cx="12191999" cy="400110"/>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To sign up: </a:t>
            </a:r>
            <a:r>
              <a:rPr lang="en-US" sz="2000" b="1" dirty="0">
                <a:latin typeface="Arial" panose="020B0604020202020204" pitchFamily="34" charset="0"/>
                <a:cs typeface="Arial" panose="020B0604020202020204" pitchFamily="34" charset="0"/>
              </a:rPr>
              <a:t>CFP.net/Career-Center</a:t>
            </a:r>
          </a:p>
        </p:txBody>
      </p:sp>
    </p:spTree>
    <p:extLst>
      <p:ext uri="{BB962C8B-B14F-4D97-AF65-F5344CB8AC3E}">
        <p14:creationId xmlns:p14="http://schemas.microsoft.com/office/powerpoint/2010/main" val="4262336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CANDIDATE FORUM</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Content Placeholder 2">
            <a:extLst>
              <a:ext uri="{FF2B5EF4-FFF2-40B4-BE49-F238E27FC236}">
                <a16:creationId xmlns="" xmlns:a16="http://schemas.microsoft.com/office/drawing/2014/main" id="{FAEB5924-9DA1-4683-B64C-56229133B5B4}"/>
              </a:ext>
            </a:extLst>
          </p:cNvPr>
          <p:cNvSpPr txBox="1">
            <a:spLocks/>
          </p:cNvSpPr>
          <p:nvPr/>
        </p:nvSpPr>
        <p:spPr>
          <a:xfrm>
            <a:off x="236540" y="1595438"/>
            <a:ext cx="4018220" cy="3992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000" dirty="0"/>
              <a:t>Connect and engage in dynamic conversation with other candidates for CFP</a:t>
            </a:r>
            <a:r>
              <a:rPr lang="en-US" sz="2000" baseline="30000" dirty="0"/>
              <a:t>®</a:t>
            </a:r>
            <a:r>
              <a:rPr lang="en-US" sz="2000" dirty="0"/>
              <a:t> certification</a:t>
            </a:r>
          </a:p>
          <a:p>
            <a:pPr>
              <a:spcAft>
                <a:spcPts val="1200"/>
              </a:spcAft>
            </a:pPr>
            <a:r>
              <a:rPr lang="en-US" sz="2000" dirty="0"/>
              <a:t>Access library of resources, tools, and information to support your path to CFP</a:t>
            </a:r>
            <a:r>
              <a:rPr lang="en-US" sz="2000" baseline="30000" dirty="0"/>
              <a:t>®</a:t>
            </a:r>
            <a:r>
              <a:rPr lang="en-US" sz="2000" dirty="0"/>
              <a:t> certification</a:t>
            </a:r>
          </a:p>
          <a:p>
            <a:pPr>
              <a:spcAft>
                <a:spcPts val="1200"/>
              </a:spcAft>
            </a:pPr>
            <a:r>
              <a:rPr lang="en-US" sz="2000" dirty="0"/>
              <a:t>Ask questions, get advice and support, and participate in live “Ask the Expert” events</a:t>
            </a:r>
          </a:p>
        </p:txBody>
      </p:sp>
      <p:pic>
        <p:nvPicPr>
          <p:cNvPr id="5" name="Picture 4"/>
          <p:cNvPicPr>
            <a:picLocks noChangeAspect="1"/>
          </p:cNvPicPr>
          <p:nvPr/>
        </p:nvPicPr>
        <p:blipFill>
          <a:blip r:embed="rId3"/>
          <a:stretch>
            <a:fillRect/>
          </a:stretch>
        </p:blipFill>
        <p:spPr>
          <a:xfrm>
            <a:off x="4552587" y="1595438"/>
            <a:ext cx="7240915" cy="3721609"/>
          </a:xfrm>
          <a:prstGeom prst="rect">
            <a:avLst/>
          </a:prstGeom>
        </p:spPr>
      </p:pic>
    </p:spTree>
    <p:extLst>
      <p:ext uri="{BB962C8B-B14F-4D97-AF65-F5344CB8AC3E}">
        <p14:creationId xmlns:p14="http://schemas.microsoft.com/office/powerpoint/2010/main" val="2884217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CFP BOARD CAREER CENTER</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Content Placeholder 2">
            <a:extLst>
              <a:ext uri="{FF2B5EF4-FFF2-40B4-BE49-F238E27FC236}">
                <a16:creationId xmlns="" xmlns:a16="http://schemas.microsoft.com/office/drawing/2014/main" id="{862918D9-C258-4512-A1A5-6A61B8E7C344}"/>
              </a:ext>
            </a:extLst>
          </p:cNvPr>
          <p:cNvSpPr txBox="1">
            <a:spLocks/>
          </p:cNvSpPr>
          <p:nvPr/>
        </p:nvSpPr>
        <p:spPr>
          <a:xfrm>
            <a:off x="340007" y="1811338"/>
            <a:ext cx="3802785" cy="3992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000" dirty="0"/>
              <a:t>Free access to jobs of all experience levels and internship opportunities with leading firms</a:t>
            </a:r>
          </a:p>
          <a:p>
            <a:pPr>
              <a:spcAft>
                <a:spcPts val="1200"/>
              </a:spcAft>
            </a:pPr>
            <a:r>
              <a:rPr lang="en-US" sz="2000" dirty="0"/>
              <a:t>Online Career Fairs that connect you with potential employers</a:t>
            </a:r>
          </a:p>
        </p:txBody>
      </p:sp>
      <p:pic>
        <p:nvPicPr>
          <p:cNvPr id="5" name="Picture 4"/>
          <p:cNvPicPr>
            <a:picLocks noChangeAspect="1"/>
          </p:cNvPicPr>
          <p:nvPr/>
        </p:nvPicPr>
        <p:blipFill rotWithShape="1">
          <a:blip r:embed="rId3"/>
          <a:srcRect r="864"/>
          <a:stretch/>
        </p:blipFill>
        <p:spPr>
          <a:xfrm>
            <a:off x="4310740" y="1143652"/>
            <a:ext cx="5169161" cy="5214257"/>
          </a:xfrm>
          <a:prstGeom prst="rect">
            <a:avLst/>
          </a:prstGeom>
        </p:spPr>
      </p:pic>
      <p:pic>
        <p:nvPicPr>
          <p:cNvPr id="6" name="Picture 5"/>
          <p:cNvPicPr>
            <a:picLocks noChangeAspect="1"/>
          </p:cNvPicPr>
          <p:nvPr/>
        </p:nvPicPr>
        <p:blipFill>
          <a:blip r:embed="rId4"/>
          <a:stretch>
            <a:fillRect/>
          </a:stretch>
        </p:blipFill>
        <p:spPr>
          <a:xfrm>
            <a:off x="9647849" y="1750530"/>
            <a:ext cx="2295525" cy="4000500"/>
          </a:xfrm>
          <a:prstGeom prst="rect">
            <a:avLst/>
          </a:prstGeom>
        </p:spPr>
      </p:pic>
    </p:spTree>
    <p:extLst>
      <p:ext uri="{BB962C8B-B14F-4D97-AF65-F5344CB8AC3E}">
        <p14:creationId xmlns:p14="http://schemas.microsoft.com/office/powerpoint/2010/main" val="782527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0" y="2967335"/>
            <a:ext cx="121920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Questions</a:t>
            </a:r>
            <a:r>
              <a:rPr lang="en-US" sz="4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2012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59587"/>
            <a:ext cx="9786938" cy="450850"/>
          </a:xfrm>
          <a:prstGeom prst="rect">
            <a:avLst/>
          </a:prstGeom>
        </p:spPr>
        <p:txBody>
          <a:bodyPr>
            <a:noAutofit/>
          </a:bodyPr>
          <a:lstStyle/>
          <a:p>
            <a:pPr marL="0" indent="0">
              <a:spcBef>
                <a:spcPts val="0"/>
              </a:spcBef>
              <a:buNone/>
            </a:pPr>
            <a:r>
              <a:rPr lang="en-US" sz="3200" b="1" dirty="0"/>
              <a:t>ABOUT CFP BOARD AND </a:t>
            </a:r>
          </a:p>
          <a:p>
            <a:pPr marL="0" indent="0">
              <a:spcBef>
                <a:spcPts val="0"/>
              </a:spcBef>
              <a:buNone/>
            </a:pPr>
            <a:r>
              <a:rPr lang="en-US" sz="3200" b="1" dirty="0"/>
              <a:t>CENTER FOR FINANCIAL PLANNING</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Content Placeholder 2">
            <a:extLst>
              <a:ext uri="{FF2B5EF4-FFF2-40B4-BE49-F238E27FC236}">
                <a16:creationId xmlns="" xmlns:a16="http://schemas.microsoft.com/office/drawing/2014/main" id="{39A4104F-2572-4193-8E2D-0DC1C2FE9DAB}"/>
              </a:ext>
            </a:extLst>
          </p:cNvPr>
          <p:cNvSpPr txBox="1">
            <a:spLocks/>
          </p:cNvSpPr>
          <p:nvPr/>
        </p:nvSpPr>
        <p:spPr>
          <a:xfrm>
            <a:off x="325064" y="1826280"/>
            <a:ext cx="7528017" cy="399256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b="1" dirty="0"/>
              <a:t>Certified Financial Planner Board of Standards (CFP Board)</a:t>
            </a:r>
          </a:p>
          <a:p>
            <a:pPr marL="0" indent="0">
              <a:spcAft>
                <a:spcPts val="1200"/>
              </a:spcAft>
              <a:buNone/>
            </a:pPr>
            <a:r>
              <a:rPr lang="en-US" sz="2200" dirty="0">
                <a:solidFill>
                  <a:srgbClr val="000000"/>
                </a:solidFill>
                <a:latin typeface="arial" panose="020B0604020202020204" pitchFamily="34" charset="0"/>
              </a:rPr>
              <a:t>Grants CFP</a:t>
            </a:r>
            <a:r>
              <a:rPr lang="en-US" sz="2200" baseline="30000" dirty="0">
                <a:solidFill>
                  <a:srgbClr val="000000"/>
                </a:solidFill>
                <a:latin typeface="arial" panose="020B0604020202020204" pitchFamily="34" charset="0"/>
              </a:rPr>
              <a:t>®</a:t>
            </a:r>
            <a:r>
              <a:rPr lang="en-US" sz="2200" dirty="0">
                <a:solidFill>
                  <a:srgbClr val="000000"/>
                </a:solidFill>
                <a:latin typeface="arial" panose="020B0604020202020204" pitchFamily="34" charset="0"/>
              </a:rPr>
              <a:t> certification and upholds it as the recognized standard of excellence for competent and ethical personal financial planning.</a:t>
            </a:r>
          </a:p>
          <a:p>
            <a:pPr>
              <a:spcAft>
                <a:spcPts val="1200"/>
              </a:spcAft>
              <a:buNone/>
            </a:pPr>
            <a:endParaRPr lang="en-US" sz="2200" dirty="0">
              <a:solidFill>
                <a:srgbClr val="000000"/>
              </a:solidFill>
              <a:latin typeface="arial" panose="020B0604020202020204" pitchFamily="34" charset="0"/>
            </a:endParaRPr>
          </a:p>
          <a:p>
            <a:pPr lvl="0">
              <a:spcAft>
                <a:spcPts val="1200"/>
              </a:spcAft>
              <a:buNone/>
            </a:pPr>
            <a:r>
              <a:rPr lang="en-US" sz="2400" b="1" dirty="0"/>
              <a:t>CFP Board Center for Financial Planning</a:t>
            </a:r>
          </a:p>
          <a:p>
            <a:pPr marL="0" indent="0">
              <a:spcAft>
                <a:spcPts val="1200"/>
              </a:spcAft>
              <a:buNone/>
            </a:pPr>
            <a:r>
              <a:rPr lang="en-US" sz="2200" dirty="0">
                <a:solidFill>
                  <a:srgbClr val="000000"/>
                </a:solidFill>
                <a:latin typeface="arial" panose="020B0604020202020204" pitchFamily="34" charset="0"/>
              </a:rPr>
              <a:t>Seeks to create a more diverse and sustainable financial planning profession so that all Americans can access competent and ethical financial planning advice.</a:t>
            </a:r>
          </a:p>
        </p:txBody>
      </p:sp>
      <p:pic>
        <p:nvPicPr>
          <p:cNvPr id="1026" name="Picture 2" descr="CFP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518" y="2381679"/>
            <a:ext cx="3379694" cy="675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9102" y="3904317"/>
            <a:ext cx="1914525" cy="1914525"/>
          </a:xfrm>
          <a:prstGeom prst="rect">
            <a:avLst/>
          </a:prstGeom>
        </p:spPr>
      </p:pic>
    </p:spTree>
    <p:extLst>
      <p:ext uri="{BB962C8B-B14F-4D97-AF65-F5344CB8AC3E}">
        <p14:creationId xmlns:p14="http://schemas.microsoft.com/office/powerpoint/2010/main" val="399995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82" y="-1"/>
            <a:ext cx="12192000" cy="1828801"/>
          </a:xfrm>
          <a:prstGeom prst="rect">
            <a:avLst/>
          </a:prstGeom>
          <a:solidFill>
            <a:srgbClr val="FFCE34"/>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363201" y="0"/>
            <a:ext cx="1828800" cy="1828800"/>
          </a:xfrm>
          <a:prstGeom prst="rect">
            <a:avLst/>
          </a:prstGeom>
        </p:spPr>
      </p:pic>
      <p:sp>
        <p:nvSpPr>
          <p:cNvPr id="10" name="Title 1"/>
          <p:cNvSpPr>
            <a:spLocks noGrp="1"/>
          </p:cNvSpPr>
          <p:nvPr>
            <p:ph type="title"/>
          </p:nvPr>
        </p:nvSpPr>
        <p:spPr>
          <a:xfrm>
            <a:off x="2666999" y="3657600"/>
            <a:ext cx="8842695" cy="2377382"/>
          </a:xfrm>
        </p:spPr>
        <p:txBody>
          <a:bodyPr/>
          <a:lstStyle/>
          <a:p>
            <a:r>
              <a:rPr lang="en-US" dirty="0">
                <a:solidFill>
                  <a:schemeClr val="tx1"/>
                </a:solidFill>
              </a:rPr>
              <a:t>The importance of financial planning</a:t>
            </a:r>
          </a:p>
        </p:txBody>
      </p:sp>
      <p:sp>
        <p:nvSpPr>
          <p:cNvPr id="9" name="Oval 8"/>
          <p:cNvSpPr>
            <a:spLocks noChangeAspect="1"/>
          </p:cNvSpPr>
          <p:nvPr/>
        </p:nvSpPr>
        <p:spPr>
          <a:xfrm>
            <a:off x="1066800" y="3644317"/>
            <a:ext cx="1371600" cy="1371600"/>
          </a:xfrm>
          <a:prstGeom prst="ellipse">
            <a:avLst/>
          </a:prstGeom>
          <a:ln/>
        </p:spPr>
        <p:style>
          <a:lnRef idx="0">
            <a:schemeClr val="dk1"/>
          </a:lnRef>
          <a:fillRef idx="3">
            <a:schemeClr val="dk1"/>
          </a:fillRef>
          <a:effectRef idx="3">
            <a:schemeClr val="dk1"/>
          </a:effectRef>
          <a:fontRef idx="minor">
            <a:schemeClr val="lt1"/>
          </a:fontRef>
        </p:style>
        <p:txBody>
          <a:bodyPr wrap="none" lIns="0" tIns="0" rIns="0" bIns="0" rtlCol="0" anchor="ctr">
            <a:scene3d>
              <a:camera prst="perspectiveLeft"/>
              <a:lightRig rig="threePt" dir="t"/>
            </a:scene3d>
          </a:bodyPr>
          <a:lstStyle/>
          <a:p>
            <a:pPr algn="ctr" defTabSz="457200"/>
            <a:r>
              <a:rPr lang="en-US" sz="8000" b="1" dirty="0">
                <a:solidFill>
                  <a:prstClr val="white"/>
                </a:solidFill>
                <a:latin typeface="Arial" charset="0"/>
                <a:ea typeface="Arial" charset="0"/>
                <a:cs typeface="Arial" charset="0"/>
              </a:rPr>
              <a:t>1</a:t>
            </a:r>
            <a:endParaRPr lang="en-US" sz="7200" b="1"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28729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WHAT IS FINANCIAL PLANNING?</a:t>
            </a:r>
          </a:p>
        </p:txBody>
      </p:sp>
      <p:sp>
        <p:nvSpPr>
          <p:cNvPr id="24" name="Content Placeholder 2"/>
          <p:cNvSpPr>
            <a:spLocks noGrp="1"/>
          </p:cNvSpPr>
          <p:nvPr>
            <p:ph idx="4294967295"/>
          </p:nvPr>
        </p:nvSpPr>
        <p:spPr>
          <a:xfrm>
            <a:off x="427695" y="1291563"/>
            <a:ext cx="11490882" cy="1451859"/>
          </a:xfrm>
          <a:prstGeom prst="rect">
            <a:avLst/>
          </a:prstGeom>
        </p:spPr>
        <p:txBody>
          <a:bodyPr>
            <a:normAutofit/>
          </a:bodyPr>
          <a:lstStyle/>
          <a:p>
            <a:pPr marL="0" indent="0">
              <a:lnSpc>
                <a:spcPct val="120000"/>
              </a:lnSpc>
              <a:spcBef>
                <a:spcPts val="1200"/>
              </a:spcBef>
              <a:spcAft>
                <a:spcPts val="1200"/>
              </a:spcAft>
              <a:buNone/>
            </a:pPr>
            <a:r>
              <a:rPr lang="en-US" sz="2000" b="1" dirty="0"/>
              <a:t>Financial Planning is a collaborative process that helps maximize a Client’s potential for meeting life goals through Financial Advice that integrates relevant elements of the Client’s personal and financial circumstances.</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2" name="Slide Number Placeholder 1"/>
          <p:cNvSpPr>
            <a:spLocks noGrp="1"/>
          </p:cNvSpPr>
          <p:nvPr>
            <p:ph type="sldNum" sz="quarter" idx="12"/>
          </p:nvPr>
        </p:nvSpPr>
        <p:spPr/>
        <p:txBody>
          <a:bodyPr/>
          <a:lstStyle/>
          <a:p>
            <a:pPr>
              <a:defRPr/>
            </a:pPr>
            <a:fld id="{28E81A4C-504E-4037-8DDB-464EFED931DD}" type="slidenum">
              <a:rPr lang="en-US" smtClean="0">
                <a:solidFill>
                  <a:prstClr val="black">
                    <a:tint val="75000"/>
                  </a:prstClr>
                </a:solidFill>
              </a:rPr>
              <a:pPr>
                <a:defRPr/>
              </a:pPr>
              <a:t>6</a:t>
            </a:fld>
            <a:endParaRPr lang="en-US" dirty="0">
              <a:solidFill>
                <a:prstClr val="black">
                  <a:tint val="75000"/>
                </a:prstClr>
              </a:solidFill>
            </a:endParaRPr>
          </a:p>
        </p:txBody>
      </p:sp>
      <p:sp>
        <p:nvSpPr>
          <p:cNvPr id="8" name="Content Placeholder 2"/>
          <p:cNvSpPr txBox="1">
            <a:spLocks/>
          </p:cNvSpPr>
          <p:nvPr/>
        </p:nvSpPr>
        <p:spPr>
          <a:xfrm>
            <a:off x="424894" y="2773537"/>
            <a:ext cx="11490882" cy="5717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1200"/>
              </a:spcBef>
              <a:spcAft>
                <a:spcPts val="1200"/>
              </a:spcAft>
              <a:buFont typeface="Arial" panose="020B0604020202020204" pitchFamily="34" charset="0"/>
              <a:buNone/>
            </a:pPr>
            <a:r>
              <a:rPr lang="en-US" sz="2000" dirty="0"/>
              <a:t>Financial Planning integrates the following:</a:t>
            </a:r>
          </a:p>
        </p:txBody>
      </p:sp>
      <p:sp>
        <p:nvSpPr>
          <p:cNvPr id="13" name="Rectangle 12"/>
          <p:cNvSpPr/>
          <p:nvPr/>
        </p:nvSpPr>
        <p:spPr>
          <a:xfrm>
            <a:off x="6503127" y="3553369"/>
            <a:ext cx="1903445" cy="1119674"/>
          </a:xfrm>
          <a:prstGeom prst="rect">
            <a:avLst/>
          </a:prstGeom>
          <a:solidFill>
            <a:srgbClr val="FDD05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ESTATE PLANNING</a:t>
            </a:r>
          </a:p>
        </p:txBody>
      </p:sp>
      <p:sp>
        <p:nvSpPr>
          <p:cNvPr id="14" name="Rectangle 13"/>
          <p:cNvSpPr/>
          <p:nvPr/>
        </p:nvSpPr>
        <p:spPr>
          <a:xfrm>
            <a:off x="8614956" y="3553369"/>
            <a:ext cx="1903445" cy="1119674"/>
          </a:xfrm>
          <a:prstGeom prst="rect">
            <a:avLst/>
          </a:prstGeom>
          <a:solidFill>
            <a:srgbClr val="FDD05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RETIREMENT PLANNING</a:t>
            </a:r>
          </a:p>
        </p:txBody>
      </p:sp>
      <p:sp>
        <p:nvSpPr>
          <p:cNvPr id="15" name="Rectangle 14"/>
          <p:cNvSpPr/>
          <p:nvPr/>
        </p:nvSpPr>
        <p:spPr>
          <a:xfrm>
            <a:off x="2271068" y="3553369"/>
            <a:ext cx="1903445" cy="1119674"/>
          </a:xfrm>
          <a:prstGeom prst="rect">
            <a:avLst/>
          </a:prstGeom>
          <a:solidFill>
            <a:srgbClr val="FDD05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GENERAL FINANCIAL PLANNING</a:t>
            </a:r>
          </a:p>
        </p:txBody>
      </p:sp>
      <p:sp>
        <p:nvSpPr>
          <p:cNvPr id="16" name="Rectangle 15"/>
          <p:cNvSpPr/>
          <p:nvPr/>
        </p:nvSpPr>
        <p:spPr>
          <a:xfrm>
            <a:off x="4382897" y="3553369"/>
            <a:ext cx="1903445" cy="1119674"/>
          </a:xfrm>
          <a:prstGeom prst="rect">
            <a:avLst/>
          </a:prstGeom>
          <a:solidFill>
            <a:srgbClr val="FDD05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INSURANCE PLANNING &amp; RISK MANAGEMENT</a:t>
            </a:r>
          </a:p>
        </p:txBody>
      </p:sp>
      <p:sp>
        <p:nvSpPr>
          <p:cNvPr id="17" name="Rectangle 16"/>
          <p:cNvSpPr/>
          <p:nvPr/>
        </p:nvSpPr>
        <p:spPr>
          <a:xfrm>
            <a:off x="3222790" y="4881144"/>
            <a:ext cx="1903445" cy="1119674"/>
          </a:xfrm>
          <a:prstGeom prst="rect">
            <a:avLst/>
          </a:prstGeom>
          <a:solidFill>
            <a:srgbClr val="FDD05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INVESTMENTS</a:t>
            </a:r>
          </a:p>
        </p:txBody>
      </p:sp>
      <p:sp>
        <p:nvSpPr>
          <p:cNvPr id="18" name="Rectangle 17"/>
          <p:cNvSpPr/>
          <p:nvPr/>
        </p:nvSpPr>
        <p:spPr>
          <a:xfrm>
            <a:off x="5334619" y="4881144"/>
            <a:ext cx="1903445" cy="1119674"/>
          </a:xfrm>
          <a:prstGeom prst="rect">
            <a:avLst/>
          </a:prstGeom>
          <a:solidFill>
            <a:srgbClr val="FDD05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INCOME TAX PLANNING</a:t>
            </a:r>
          </a:p>
        </p:txBody>
      </p:sp>
      <p:sp>
        <p:nvSpPr>
          <p:cNvPr id="19" name="Rectangle 18"/>
          <p:cNvSpPr/>
          <p:nvPr/>
        </p:nvSpPr>
        <p:spPr>
          <a:xfrm>
            <a:off x="7454849" y="4881144"/>
            <a:ext cx="1903445" cy="1119674"/>
          </a:xfrm>
          <a:prstGeom prst="rect">
            <a:avLst/>
          </a:prstGeom>
          <a:solidFill>
            <a:srgbClr val="FDD05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EMPLOYEE BENEFITS</a:t>
            </a:r>
          </a:p>
        </p:txBody>
      </p:sp>
    </p:spTree>
    <p:extLst>
      <p:ext uri="{BB962C8B-B14F-4D97-AF65-F5344CB8AC3E}">
        <p14:creationId xmlns:p14="http://schemas.microsoft.com/office/powerpoint/2010/main" val="304712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57956" y="238867"/>
            <a:ext cx="9786938" cy="450850"/>
          </a:xfrm>
          <a:prstGeom prst="rect">
            <a:avLst/>
          </a:prstGeom>
        </p:spPr>
        <p:txBody>
          <a:bodyPr>
            <a:noAutofit/>
          </a:bodyPr>
          <a:lstStyle/>
          <a:p>
            <a:pPr marL="0" indent="0">
              <a:buNone/>
            </a:pPr>
            <a:r>
              <a:rPr lang="en-US" sz="3200" b="1" dirty="0"/>
              <a:t>BENEFITS OF FINANCIAL PLANNING</a:t>
            </a:r>
          </a:p>
        </p:txBody>
      </p:sp>
      <p:sp>
        <p:nvSpPr>
          <p:cNvPr id="24" name="Content Placeholder 2"/>
          <p:cNvSpPr>
            <a:spLocks noGrp="1"/>
          </p:cNvSpPr>
          <p:nvPr>
            <p:ph idx="4294967295"/>
          </p:nvPr>
        </p:nvSpPr>
        <p:spPr>
          <a:xfrm>
            <a:off x="427695" y="1641421"/>
            <a:ext cx="11566525" cy="446234"/>
          </a:xfrm>
          <a:prstGeom prst="rect">
            <a:avLst/>
          </a:prstGeom>
        </p:spPr>
        <p:txBody>
          <a:bodyPr>
            <a:normAutofit/>
          </a:bodyPr>
          <a:lstStyle/>
          <a:p>
            <a:pPr>
              <a:spcAft>
                <a:spcPts val="1200"/>
              </a:spcAft>
              <a:buNone/>
            </a:pPr>
            <a:r>
              <a:rPr lang="en-US" sz="2400" b="1" dirty="0"/>
              <a:t>A solid financial plan puts you in control of your future</a:t>
            </a:r>
          </a:p>
        </p:txBody>
      </p:sp>
      <p:sp>
        <p:nvSpPr>
          <p:cNvPr id="26" name="Freeform 25"/>
          <p:cNvSpPr/>
          <p:nvPr/>
        </p:nvSpPr>
        <p:spPr>
          <a:xfrm>
            <a:off x="2115875" y="752475"/>
            <a:ext cx="22859" cy="1154"/>
          </a:xfrm>
          <a:custGeom>
            <a:avLst/>
            <a:gdLst>
              <a:gd name="connsiteX0" fmla="*/ 0 w 22859"/>
              <a:gd name="connsiteY0" fmla="*/ 0 h 1154"/>
              <a:gd name="connsiteX1" fmla="*/ 22859 w 22859"/>
              <a:gd name="connsiteY1" fmla="*/ 0 h 1154"/>
              <a:gd name="connsiteX2" fmla="*/ 0 w 22859"/>
              <a:gd name="connsiteY2" fmla="*/ 1154 h 1154"/>
              <a:gd name="connsiteX3" fmla="*/ 0 w 22859"/>
              <a:gd name="connsiteY3" fmla="*/ 0 h 1154"/>
            </a:gdLst>
            <a:ahLst/>
            <a:cxnLst>
              <a:cxn ang="0">
                <a:pos x="connsiteX0" y="connsiteY0"/>
              </a:cxn>
              <a:cxn ang="0">
                <a:pos x="connsiteX1" y="connsiteY1"/>
              </a:cxn>
              <a:cxn ang="0">
                <a:pos x="connsiteX2" y="connsiteY2"/>
              </a:cxn>
              <a:cxn ang="0">
                <a:pos x="connsiteX3" y="connsiteY3"/>
              </a:cxn>
            </a:cxnLst>
            <a:rect l="l" t="t" r="r" b="b"/>
            <a:pathLst>
              <a:path w="22859" h="1154">
                <a:moveTo>
                  <a:pt x="0" y="0"/>
                </a:moveTo>
                <a:lnTo>
                  <a:pt x="22859" y="0"/>
                </a:lnTo>
                <a:lnTo>
                  <a:pt x="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24"/>
          <p:cNvSpPr/>
          <p:nvPr/>
        </p:nvSpPr>
        <p:spPr>
          <a:xfrm>
            <a:off x="2138734" y="752475"/>
            <a:ext cx="22860" cy="1154"/>
          </a:xfrm>
          <a:custGeom>
            <a:avLst/>
            <a:gdLst>
              <a:gd name="connsiteX0" fmla="*/ 0 w 22860"/>
              <a:gd name="connsiteY0" fmla="*/ 0 h 1154"/>
              <a:gd name="connsiteX1" fmla="*/ 22860 w 22860"/>
              <a:gd name="connsiteY1" fmla="*/ 0 h 1154"/>
              <a:gd name="connsiteX2" fmla="*/ 22860 w 22860"/>
              <a:gd name="connsiteY2" fmla="*/ 1154 h 1154"/>
              <a:gd name="connsiteX3" fmla="*/ 0 w 22860"/>
              <a:gd name="connsiteY3" fmla="*/ 0 h 1154"/>
            </a:gdLst>
            <a:ahLst/>
            <a:cxnLst>
              <a:cxn ang="0">
                <a:pos x="connsiteX0" y="connsiteY0"/>
              </a:cxn>
              <a:cxn ang="0">
                <a:pos x="connsiteX1" y="connsiteY1"/>
              </a:cxn>
              <a:cxn ang="0">
                <a:pos x="connsiteX2" y="connsiteY2"/>
              </a:cxn>
              <a:cxn ang="0">
                <a:pos x="connsiteX3" y="connsiteY3"/>
              </a:cxn>
            </a:cxnLst>
            <a:rect l="l" t="t" r="r" b="b"/>
            <a:pathLst>
              <a:path w="22860" h="1154">
                <a:moveTo>
                  <a:pt x="0" y="0"/>
                </a:moveTo>
                <a:lnTo>
                  <a:pt x="22860" y="0"/>
                </a:lnTo>
                <a:lnTo>
                  <a:pt x="22860" y="1154"/>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25791710-462E-4C58-B4D4-E92AAFB04ABD}"/>
              </a:ext>
            </a:extLst>
          </p:cNvPr>
          <p:cNvSpPr txBox="1"/>
          <p:nvPr/>
        </p:nvSpPr>
        <p:spPr>
          <a:xfrm>
            <a:off x="427695" y="2334315"/>
            <a:ext cx="11270320" cy="2759730"/>
          </a:xfrm>
          <a:prstGeom prst="rect">
            <a:avLst/>
          </a:prstGeom>
          <a:noFill/>
        </p:spPr>
        <p:txBody>
          <a:bodyPr wrap="square" numCol="2" rtlCol="0">
            <a:spAutoFit/>
          </a:bodyPr>
          <a:lstStyle/>
          <a:p>
            <a:pPr marL="228600" lvl="0" indent="-228600">
              <a:lnSpc>
                <a:spcPct val="90000"/>
              </a:lnSpc>
              <a:spcBef>
                <a:spcPts val="1000"/>
              </a:spcBef>
              <a:spcAft>
                <a:spcPts val="12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Take the guesswork out of managing your finances</a:t>
            </a:r>
          </a:p>
          <a:p>
            <a:pPr marL="228600" lvl="0" indent="-228600">
              <a:lnSpc>
                <a:spcPct val="90000"/>
              </a:lnSpc>
              <a:spcBef>
                <a:spcPts val="1000"/>
              </a:spcBef>
              <a:spcAft>
                <a:spcPts val="12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Set short- and long-term goals</a:t>
            </a:r>
          </a:p>
          <a:p>
            <a:pPr marL="228600" lvl="0" indent="-228600">
              <a:lnSpc>
                <a:spcPct val="90000"/>
              </a:lnSpc>
              <a:spcBef>
                <a:spcPts val="1000"/>
              </a:spcBef>
              <a:spcAft>
                <a:spcPts val="12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Understand the implications of your financial decisions</a:t>
            </a:r>
          </a:p>
          <a:p>
            <a:pPr marL="228600" lvl="0" indent="-228600">
              <a:lnSpc>
                <a:spcPct val="90000"/>
              </a:lnSpc>
              <a:spcBef>
                <a:spcPts val="1000"/>
              </a:spcBef>
              <a:spcAft>
                <a:spcPts val="12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Make sense of options for saving and investing</a:t>
            </a:r>
          </a:p>
          <a:p>
            <a:pPr marL="914400" lvl="0" indent="-225425">
              <a:lnSpc>
                <a:spcPct val="90000"/>
              </a:lnSpc>
              <a:spcBef>
                <a:spcPts val="1000"/>
              </a:spcBef>
              <a:spcAft>
                <a:spcPts val="12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Avoid financial setbacks</a:t>
            </a:r>
          </a:p>
          <a:p>
            <a:pPr marL="914400" lvl="0" indent="-225425">
              <a:lnSpc>
                <a:spcPct val="90000"/>
              </a:lnSpc>
              <a:spcBef>
                <a:spcPts val="1000"/>
              </a:spcBef>
              <a:spcAft>
                <a:spcPts val="12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Deal with major life changes</a:t>
            </a:r>
          </a:p>
          <a:p>
            <a:pPr marL="914400" lvl="0" indent="-225425">
              <a:lnSpc>
                <a:spcPct val="90000"/>
              </a:lnSpc>
              <a:spcBef>
                <a:spcPts val="1000"/>
              </a:spcBef>
              <a:spcAft>
                <a:spcPts val="12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Avoid debt and credit problems</a:t>
            </a:r>
          </a:p>
          <a:p>
            <a:pPr marL="914400" lvl="0" indent="-225425">
              <a:lnSpc>
                <a:spcPct val="90000"/>
              </a:lnSpc>
              <a:spcBef>
                <a:spcPts val="1000"/>
              </a:spcBef>
              <a:spcAft>
                <a:spcPts val="12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Retire comfortably and on your timeline</a:t>
            </a:r>
          </a:p>
          <a:p>
            <a:pPr marL="914400" lvl="0" indent="-225425">
              <a:lnSpc>
                <a:spcPct val="90000"/>
              </a:lnSpc>
              <a:spcBef>
                <a:spcPts val="1000"/>
              </a:spcBef>
              <a:spcAft>
                <a:spcPts val="12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Enjoy peace of mind</a:t>
            </a:r>
          </a:p>
        </p:txBody>
      </p:sp>
    </p:spTree>
    <p:extLst>
      <p:ext uri="{BB962C8B-B14F-4D97-AF65-F5344CB8AC3E}">
        <p14:creationId xmlns:p14="http://schemas.microsoft.com/office/powerpoint/2010/main" val="204017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82" y="-1"/>
            <a:ext cx="12192000" cy="1828801"/>
          </a:xfrm>
          <a:prstGeom prst="rect">
            <a:avLst/>
          </a:prstGeom>
          <a:solidFill>
            <a:srgbClr val="FFCE34"/>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363201" y="0"/>
            <a:ext cx="1828800" cy="1828800"/>
          </a:xfrm>
          <a:prstGeom prst="rect">
            <a:avLst/>
          </a:prstGeom>
        </p:spPr>
      </p:pic>
      <p:sp>
        <p:nvSpPr>
          <p:cNvPr id="10" name="Title 1"/>
          <p:cNvSpPr>
            <a:spLocks noGrp="1"/>
          </p:cNvSpPr>
          <p:nvPr>
            <p:ph type="title"/>
          </p:nvPr>
        </p:nvSpPr>
        <p:spPr>
          <a:xfrm>
            <a:off x="2666999" y="3657600"/>
            <a:ext cx="8842695" cy="1605568"/>
          </a:xfrm>
        </p:spPr>
        <p:txBody>
          <a:bodyPr/>
          <a:lstStyle/>
          <a:p>
            <a:r>
              <a:rPr lang="en-US" sz="6000" dirty="0">
                <a:solidFill>
                  <a:schemeClr val="tx1"/>
                </a:solidFill>
              </a:rPr>
              <a:t>FINANCIAL PLANNING as a career</a:t>
            </a:r>
          </a:p>
        </p:txBody>
      </p:sp>
      <p:sp>
        <p:nvSpPr>
          <p:cNvPr id="9" name="Oval 8"/>
          <p:cNvSpPr>
            <a:spLocks noChangeAspect="1"/>
          </p:cNvSpPr>
          <p:nvPr/>
        </p:nvSpPr>
        <p:spPr>
          <a:xfrm>
            <a:off x="1066800" y="3644317"/>
            <a:ext cx="1371600" cy="1371600"/>
          </a:xfrm>
          <a:prstGeom prst="ellipse">
            <a:avLst/>
          </a:prstGeom>
          <a:ln/>
        </p:spPr>
        <p:style>
          <a:lnRef idx="0">
            <a:schemeClr val="dk1"/>
          </a:lnRef>
          <a:fillRef idx="3">
            <a:schemeClr val="dk1"/>
          </a:fillRef>
          <a:effectRef idx="3">
            <a:schemeClr val="dk1"/>
          </a:effectRef>
          <a:fontRef idx="minor">
            <a:schemeClr val="lt1"/>
          </a:fontRef>
        </p:style>
        <p:txBody>
          <a:bodyPr wrap="none" lIns="0" tIns="0" rIns="0" bIns="0" rtlCol="0" anchor="ctr">
            <a:scene3d>
              <a:camera prst="perspectiveLeft"/>
              <a:lightRig rig="threePt" dir="t"/>
            </a:scene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prstClr val="white"/>
                </a:solidFill>
                <a:latin typeface="Arial" charset="0"/>
                <a:ea typeface="Arial" charset="0"/>
                <a:cs typeface="Arial" charset="0"/>
              </a:rPr>
              <a:t>2</a:t>
            </a:r>
            <a:endParaRPr kumimoji="0" lang="en-US" sz="7200"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48752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5DA128-7EA6-4383-B02B-18021A3D11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1A4C-504E-4037-8DDB-464EFED931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595FF115-4DF9-4180-8303-3A386F1FE027}"/>
              </a:ext>
            </a:extLst>
          </p:cNvPr>
          <p:cNvSpPr txBox="1"/>
          <p:nvPr/>
        </p:nvSpPr>
        <p:spPr>
          <a:xfrm>
            <a:off x="3073400" y="3073400"/>
            <a:ext cx="60452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HOLD FOR BRITTNEY CASTRO VIDEO</a:t>
            </a:r>
          </a:p>
        </p:txBody>
      </p:sp>
      <p:sp>
        <p:nvSpPr>
          <p:cNvPr id="4" name="Rectangle 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rgbClr val="FDD051"/>
                </a:solidFill>
              </a:rPr>
              <a:t>ADD: “I </a:t>
            </a:r>
            <a:r>
              <a:rPr lang="en-US" sz="3200" b="1" dirty="0">
                <a:solidFill>
                  <a:srgbClr val="FDD051"/>
                </a:solidFill>
              </a:rPr>
              <a:t>Am a CFP® Pro” Video </a:t>
            </a:r>
          </a:p>
        </p:txBody>
      </p:sp>
    </p:spTree>
    <p:extLst>
      <p:ext uri="{BB962C8B-B14F-4D97-AF65-F5344CB8AC3E}">
        <p14:creationId xmlns:p14="http://schemas.microsoft.com/office/powerpoint/2010/main" val="4107691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7CE30F6-5F76-4E33-BF28-941C0608E888}" vid="{361181E6-F943-45C1-9E61-C83FD3884EA7}"/>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7CE30F6-5F76-4E33-BF28-941C0608E888}" vid="{361181E6-F943-45C1-9E61-C83FD3884EA7}"/>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7CE30F6-5F76-4E33-BF28-941C0608E888}" vid="{361181E6-F943-45C1-9E61-C83FD3884EA7}"/>
    </a:ext>
  </a:extLst>
</a:theme>
</file>

<file path=ppt/theme/theme4.xml><?xml version="1.0" encoding="utf-8"?>
<a:theme xmlns:a="http://schemas.openxmlformats.org/drawingml/2006/main" name="Aluminum Association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3333"/>
        </a:solidFill>
        <a:ln w="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2600</Words>
  <Application>Microsoft Office PowerPoint</Application>
  <PresentationFormat>Widescreen</PresentationFormat>
  <Paragraphs>473</Paragraphs>
  <Slides>36</Slides>
  <Notes>34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36</vt:i4>
      </vt:variant>
    </vt:vector>
  </HeadingPairs>
  <TitlesOfParts>
    <vt:vector size="45" baseType="lpstr">
      <vt:lpstr>Arial</vt:lpstr>
      <vt:lpstr>Arial</vt:lpstr>
      <vt:lpstr>Arial Bold</vt:lpstr>
      <vt:lpstr>Calibri</vt:lpstr>
      <vt:lpstr>Wingdings</vt:lpstr>
      <vt:lpstr>4_Office Theme</vt:lpstr>
      <vt:lpstr>5_Office Theme</vt:lpstr>
      <vt:lpstr>6_Office Theme</vt:lpstr>
      <vt:lpstr>Aluminum Association PPT Template</vt:lpstr>
      <vt:lpstr>PowerPoint Presentation</vt:lpstr>
      <vt:lpstr>PowerPoint Presentation</vt:lpstr>
      <vt:lpstr>ABOUT ME</vt:lpstr>
      <vt:lpstr>PowerPoint Presentation</vt:lpstr>
      <vt:lpstr>The importance of financial planning</vt:lpstr>
      <vt:lpstr>PowerPoint Presentation</vt:lpstr>
      <vt:lpstr>PowerPoint Presentation</vt:lpstr>
      <vt:lpstr>FINANCIAL PLANNING as a career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CFP® CERTIFICATION?</vt:lpstr>
      <vt:lpstr>PowerPoint Presentation</vt:lpstr>
      <vt:lpstr>BENEFITS OF  CFP® cERTIFICATION</vt:lpstr>
      <vt:lpstr>PowerPoint Presentation</vt:lpstr>
      <vt:lpstr>PowerPoint Presentation</vt:lpstr>
      <vt:lpstr>PowerPoint Presentation</vt:lpstr>
      <vt:lpstr>PowerPoint Presentation</vt:lpstr>
      <vt:lpstr>PowerPoint Presentation</vt:lpstr>
      <vt:lpstr>How to become  a Cfp® proFESSIONAL</vt:lpstr>
      <vt:lpstr>PowerPoint Presentation</vt:lpstr>
      <vt:lpstr>PowerPoint Presentation</vt:lpstr>
      <vt:lpstr>PowerPoint Presentation</vt:lpstr>
      <vt:lpstr>resources</vt:lpstr>
      <vt:lpstr>PowerPoint Presentation</vt:lpstr>
      <vt:lpstr>PowerPoint Presentation</vt:lpstr>
      <vt:lpstr>PowerPoint Presentation</vt:lpstr>
      <vt:lpstr>PowerPoint Presentation</vt:lpstr>
      <vt:lpstr>PowerPoint Presentation</vt:lpstr>
      <vt:lpstr>PowerPoint Presentation</vt:lpstr>
    </vt:vector>
  </TitlesOfParts>
  <Company>Certified Financial Planner Board of Standards,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Amoonarquah</dc:creator>
  <cp:lastModifiedBy>Eddy Demirovic</cp:lastModifiedBy>
  <cp:revision>133</cp:revision>
  <cp:lastPrinted>2018-05-21T15:59:01Z</cp:lastPrinted>
  <dcterms:created xsi:type="dcterms:W3CDTF">2018-05-08T13:38:35Z</dcterms:created>
  <dcterms:modified xsi:type="dcterms:W3CDTF">2018-09-12T15:27:21Z</dcterms:modified>
</cp:coreProperties>
</file>