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62"/>
  </p:notesMasterIdLst>
  <p:handoutMasterIdLst>
    <p:handoutMasterId r:id="rId63"/>
  </p:handoutMasterIdLst>
  <p:sldIdLst>
    <p:sldId id="559" r:id="rId2"/>
    <p:sldId id="517" r:id="rId3"/>
    <p:sldId id="563" r:id="rId4"/>
    <p:sldId id="463" r:id="rId5"/>
    <p:sldId id="462" r:id="rId6"/>
    <p:sldId id="464" r:id="rId7"/>
    <p:sldId id="519" r:id="rId8"/>
    <p:sldId id="551" r:id="rId9"/>
    <p:sldId id="547" r:id="rId10"/>
    <p:sldId id="525" r:id="rId11"/>
    <p:sldId id="560" r:id="rId12"/>
    <p:sldId id="527" r:id="rId13"/>
    <p:sldId id="533" r:id="rId14"/>
    <p:sldId id="542" r:id="rId15"/>
    <p:sldId id="543" r:id="rId16"/>
    <p:sldId id="545" r:id="rId17"/>
    <p:sldId id="566" r:id="rId18"/>
    <p:sldId id="532" r:id="rId19"/>
    <p:sldId id="538" r:id="rId20"/>
    <p:sldId id="539" r:id="rId21"/>
    <p:sldId id="554" r:id="rId22"/>
    <p:sldId id="471" r:id="rId23"/>
    <p:sldId id="520" r:id="rId24"/>
    <p:sldId id="552" r:id="rId25"/>
    <p:sldId id="474" r:id="rId26"/>
    <p:sldId id="548" r:id="rId27"/>
    <p:sldId id="475" r:id="rId28"/>
    <p:sldId id="481" r:id="rId29"/>
    <p:sldId id="480" r:id="rId30"/>
    <p:sldId id="521" r:id="rId31"/>
    <p:sldId id="555" r:id="rId32"/>
    <p:sldId id="528" r:id="rId33"/>
    <p:sldId id="484" r:id="rId34"/>
    <p:sldId id="485" r:id="rId35"/>
    <p:sldId id="567" r:id="rId36"/>
    <p:sldId id="486" r:id="rId37"/>
    <p:sldId id="488" r:id="rId38"/>
    <p:sldId id="487" r:id="rId39"/>
    <p:sldId id="489" r:id="rId40"/>
    <p:sldId id="491" r:id="rId41"/>
    <p:sldId id="492" r:id="rId42"/>
    <p:sldId id="495" r:id="rId43"/>
    <p:sldId id="494" r:id="rId44"/>
    <p:sldId id="522" r:id="rId45"/>
    <p:sldId id="556" r:id="rId46"/>
    <p:sldId id="499" r:id="rId47"/>
    <p:sldId id="498" r:id="rId48"/>
    <p:sldId id="568" r:id="rId49"/>
    <p:sldId id="504" r:id="rId50"/>
    <p:sldId id="503" r:id="rId51"/>
    <p:sldId id="523" r:id="rId52"/>
    <p:sldId id="557" r:id="rId53"/>
    <p:sldId id="535" r:id="rId54"/>
    <p:sldId id="550" r:id="rId55"/>
    <p:sldId id="506" r:id="rId56"/>
    <p:sldId id="514" r:id="rId57"/>
    <p:sldId id="513" r:id="rId58"/>
    <p:sldId id="515" r:id="rId59"/>
    <p:sldId id="564" r:id="rId60"/>
    <p:sldId id="565" r:id="rId61"/>
  </p:sldIdLst>
  <p:sldSz cx="9144000" cy="5143500" type="screen16x9"/>
  <p:notesSz cx="7026275" cy="9312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21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82F"/>
    <a:srgbClr val="86702C"/>
    <a:srgbClr val="FFCE34"/>
    <a:srgbClr val="696969"/>
    <a:srgbClr val="828282"/>
    <a:srgbClr val="666666"/>
    <a:srgbClr val="5F5F5F"/>
    <a:srgbClr val="08A86B"/>
    <a:srgbClr val="B0F2B6"/>
    <a:srgbClr val="FFF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6" autoAdjust="0"/>
    <p:restoredTop sz="50875" autoAdjust="0"/>
  </p:normalViewPr>
  <p:slideViewPr>
    <p:cSldViewPr>
      <p:cViewPr varScale="1">
        <p:scale>
          <a:sx n="65" d="100"/>
          <a:sy n="65" d="100"/>
        </p:scale>
        <p:origin x="978" y="60"/>
      </p:cViewPr>
      <p:guideLst>
        <p:guide orient="horz" pos="2160"/>
        <p:guide pos="2880"/>
        <p:guide orient="horz" pos="1620"/>
      </p:guideLst>
    </p:cSldViewPr>
  </p:slideViewPr>
  <p:outlineViewPr>
    <p:cViewPr>
      <p:scale>
        <a:sx n="33" d="100"/>
        <a:sy n="33" d="100"/>
      </p:scale>
      <p:origin x="0" y="-2160"/>
    </p:cViewPr>
  </p:outlineViewPr>
  <p:notesTextViewPr>
    <p:cViewPr>
      <p:scale>
        <a:sx n="100" d="100"/>
        <a:sy n="100" d="100"/>
      </p:scale>
      <p:origin x="0" y="0"/>
    </p:cViewPr>
  </p:notesTextViewPr>
  <p:notesViewPr>
    <p:cSldViewPr>
      <p:cViewPr varScale="1">
        <p:scale>
          <a:sx n="86" d="100"/>
          <a:sy n="86" d="100"/>
        </p:scale>
        <p:origin x="3822" y="96"/>
      </p:cViewPr>
      <p:guideLst>
        <p:guide orient="horz" pos="2934"/>
        <p:guide pos="221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AEFA6-8F65-4178-BB55-093C1DD5D15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38AFCBE5-F959-40B8-8682-DB4E1F5CE2CB}">
      <dgm:prSet phldrT="[Text]" custT="1"/>
      <dgm:spPr>
        <a:solidFill>
          <a:srgbClr val="696969"/>
        </a:solidFill>
        <a:ln>
          <a:solidFill>
            <a:srgbClr val="696969"/>
          </a:solidFill>
        </a:ln>
      </dgm:spPr>
      <dgm:t>
        <a:bodyPr/>
        <a:lstStyle/>
        <a:p>
          <a:pPr>
            <a:spcAft>
              <a:spcPct val="35000"/>
            </a:spcAft>
          </a:pPr>
          <a:r>
            <a:rPr lang="en-US" sz="2400" dirty="0"/>
            <a:t>Expanded Application of Fiduciary Duty</a:t>
          </a:r>
          <a:endParaRPr lang="en-US" sz="2400" dirty="0">
            <a:solidFill>
              <a:schemeClr val="bg1"/>
            </a:solidFill>
            <a:latin typeface="Arial" panose="020B0604020202020204" pitchFamily="34" charset="0"/>
            <a:cs typeface="Arial" panose="020B0604020202020204" pitchFamily="34" charset="0"/>
          </a:endParaRPr>
        </a:p>
      </dgm:t>
    </dgm:pt>
    <dgm:pt modelId="{2E0032F2-2CCE-4588-80D5-FDD896BE4807}" type="parTrans" cxnId="{D2260319-02AF-47AF-A942-3051802479CD}">
      <dgm:prSet/>
      <dgm:spPr/>
      <dgm:t>
        <a:bodyPr/>
        <a:lstStyle/>
        <a:p>
          <a:endParaRPr lang="en-US"/>
        </a:p>
      </dgm:t>
    </dgm:pt>
    <dgm:pt modelId="{6DF37E5C-17BD-4A45-A670-9F6EEAD3B0D8}" type="sibTrans" cxnId="{D2260319-02AF-47AF-A942-3051802479CD}">
      <dgm:prSet/>
      <dgm:spPr/>
      <dgm:t>
        <a:bodyPr/>
        <a:lstStyle/>
        <a:p>
          <a:endParaRPr lang="en-US"/>
        </a:p>
      </dgm:t>
    </dgm:pt>
    <dgm:pt modelId="{3D328B72-476F-4945-B4EE-58DB45B0A911}">
      <dgm:prSet phldrT="[Text]" custT="1"/>
      <dgm:spPr>
        <a:solidFill>
          <a:srgbClr val="696969"/>
        </a:solidFill>
        <a:ln>
          <a:solidFill>
            <a:srgbClr val="696969"/>
          </a:solidFill>
        </a:ln>
      </dgm:spPr>
      <dgm:t>
        <a:bodyPr/>
        <a:lstStyle/>
        <a:p>
          <a:pPr>
            <a:spcAft>
              <a:spcPct val="35000"/>
            </a:spcAft>
          </a:pPr>
          <a:r>
            <a:rPr lang="en-US" sz="2400" dirty="0"/>
            <a:t>Updated Duties to Clients</a:t>
          </a:r>
          <a:endParaRPr lang="en-US" sz="2400" dirty="0">
            <a:solidFill>
              <a:schemeClr val="bg1"/>
            </a:solidFill>
            <a:latin typeface="Arial" panose="020B0604020202020204" pitchFamily="34" charset="0"/>
            <a:cs typeface="Arial" panose="020B0604020202020204" pitchFamily="34" charset="0"/>
          </a:endParaRPr>
        </a:p>
      </dgm:t>
    </dgm:pt>
    <dgm:pt modelId="{3E5CE5A9-159C-4F3A-8443-C13BD184E14E}" type="parTrans" cxnId="{4EACA2B1-527A-4EA0-81E1-86AD6DC0BC58}">
      <dgm:prSet/>
      <dgm:spPr/>
      <dgm:t>
        <a:bodyPr/>
        <a:lstStyle/>
        <a:p>
          <a:endParaRPr lang="en-US"/>
        </a:p>
      </dgm:t>
    </dgm:pt>
    <dgm:pt modelId="{DD53F0C1-4C1D-447B-84B8-2290C7D2B843}" type="sibTrans" cxnId="{4EACA2B1-527A-4EA0-81E1-86AD6DC0BC58}">
      <dgm:prSet/>
      <dgm:spPr/>
      <dgm:t>
        <a:bodyPr/>
        <a:lstStyle/>
        <a:p>
          <a:endParaRPr lang="en-US"/>
        </a:p>
      </dgm:t>
    </dgm:pt>
    <dgm:pt modelId="{2296AD71-F3E1-4AE7-9843-6CF2DCA0B097}">
      <dgm:prSet custT="1"/>
      <dgm:spPr>
        <a:solidFill>
          <a:srgbClr val="696969"/>
        </a:solidFill>
        <a:ln>
          <a:solidFill>
            <a:srgbClr val="696969"/>
          </a:solidFill>
        </a:ln>
      </dgm:spPr>
      <dgm:t>
        <a:bodyPr/>
        <a:lstStyle/>
        <a:p>
          <a:pPr rtl="0"/>
          <a:r>
            <a:rPr lang="en-US" sz="2400" dirty="0"/>
            <a:t>Revised Definition of Financial Planning</a:t>
          </a:r>
          <a:endPar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dgm:t>
    </dgm:pt>
    <dgm:pt modelId="{CDDC864B-512F-46D3-94E6-980791285B35}" type="parTrans" cxnId="{4538E116-5814-4B89-8A82-1E9ED3693862}">
      <dgm:prSet/>
      <dgm:spPr/>
      <dgm:t>
        <a:bodyPr/>
        <a:lstStyle/>
        <a:p>
          <a:endParaRPr lang="en-US"/>
        </a:p>
      </dgm:t>
    </dgm:pt>
    <dgm:pt modelId="{85069D53-BDA3-4FE3-997E-B4F8C1D24D9C}" type="sibTrans" cxnId="{4538E116-5814-4B89-8A82-1E9ED3693862}">
      <dgm:prSet/>
      <dgm:spPr/>
      <dgm:t>
        <a:bodyPr/>
        <a:lstStyle/>
        <a:p>
          <a:endParaRPr lang="en-US"/>
        </a:p>
      </dgm:t>
    </dgm:pt>
    <dgm:pt modelId="{9E39C271-4C2D-410B-B6B3-A9C9CFCDDFE9}">
      <dgm:prSet phldrT="[Text]" custT="1"/>
      <dgm:spPr>
        <a:solidFill>
          <a:srgbClr val="696969"/>
        </a:solidFill>
        <a:ln>
          <a:solidFill>
            <a:srgbClr val="696969"/>
          </a:solidFill>
        </a:ln>
      </dgm:spPr>
      <dgm:t>
        <a:bodyPr/>
        <a:lstStyle/>
        <a:p>
          <a:r>
            <a:rPr lang="en-US" sz="2400" dirty="0"/>
            <a:t>Modernized Practice Standards</a:t>
          </a:r>
          <a:endParaRPr lang="en-US" sz="2400" dirty="0">
            <a:solidFill>
              <a:schemeClr val="bg1"/>
            </a:solidFill>
            <a:latin typeface="Arial" panose="020B0604020202020204" pitchFamily="34" charset="0"/>
            <a:cs typeface="Arial" panose="020B0604020202020204" pitchFamily="34" charset="0"/>
          </a:endParaRPr>
        </a:p>
      </dgm:t>
    </dgm:pt>
    <dgm:pt modelId="{2BB27615-086E-4023-ADE4-C2933E16CE7A}" type="parTrans" cxnId="{7A21BBE6-BB94-4D4C-898A-3094E7E4A2D0}">
      <dgm:prSet/>
      <dgm:spPr/>
      <dgm:t>
        <a:bodyPr/>
        <a:lstStyle/>
        <a:p>
          <a:endParaRPr lang="en-US"/>
        </a:p>
      </dgm:t>
    </dgm:pt>
    <dgm:pt modelId="{5F882DCF-1DD7-476A-8BC2-50818C89E3DA}" type="sibTrans" cxnId="{7A21BBE6-BB94-4D4C-898A-3094E7E4A2D0}">
      <dgm:prSet/>
      <dgm:spPr/>
      <dgm:t>
        <a:bodyPr/>
        <a:lstStyle/>
        <a:p>
          <a:endParaRPr lang="en-US"/>
        </a:p>
      </dgm:t>
    </dgm:pt>
    <dgm:pt modelId="{17D995ED-B779-417D-8170-17E0782B4A26}">
      <dgm:prSet phldrT="[Text]" custT="1"/>
      <dgm:spPr>
        <a:solidFill>
          <a:srgbClr val="696969"/>
        </a:solidFill>
        <a:ln>
          <a:solidFill>
            <a:srgbClr val="696969"/>
          </a:solidFill>
        </a:ln>
      </dgm:spPr>
      <dgm:t>
        <a:bodyPr/>
        <a:lstStyle/>
        <a:p>
          <a:r>
            <a:rPr lang="en-US" sz="2400" dirty="0"/>
            <a:t>New Process for Bankruptcy</a:t>
          </a:r>
          <a:endParaRPr lang="en-US" sz="2400" dirty="0">
            <a:solidFill>
              <a:schemeClr val="bg1"/>
            </a:solidFill>
            <a:latin typeface="Arial" panose="020B0604020202020204" pitchFamily="34" charset="0"/>
            <a:cs typeface="Arial" panose="020B0604020202020204" pitchFamily="34" charset="0"/>
          </a:endParaRPr>
        </a:p>
      </dgm:t>
    </dgm:pt>
    <dgm:pt modelId="{E63FFB7B-B755-4A8D-9903-4794859F10FB}" type="parTrans" cxnId="{CB553617-C410-405B-869A-91CD70BFD087}">
      <dgm:prSet/>
      <dgm:spPr/>
      <dgm:t>
        <a:bodyPr/>
        <a:lstStyle/>
        <a:p>
          <a:endParaRPr lang="en-US"/>
        </a:p>
      </dgm:t>
    </dgm:pt>
    <dgm:pt modelId="{546E325E-E0A5-4BC5-B0D8-9521C07BBF32}" type="sibTrans" cxnId="{CB553617-C410-405B-869A-91CD70BFD087}">
      <dgm:prSet/>
      <dgm:spPr/>
      <dgm:t>
        <a:bodyPr/>
        <a:lstStyle/>
        <a:p>
          <a:endParaRPr lang="en-US"/>
        </a:p>
      </dgm:t>
    </dgm:pt>
    <dgm:pt modelId="{D8A8CE32-8575-4A7B-9925-84D6A931DB34}">
      <dgm:prSet phldrT="[Text]" custT="1"/>
      <dgm:spPr>
        <a:solidFill>
          <a:srgbClr val="696969"/>
        </a:solidFill>
        <a:ln>
          <a:solidFill>
            <a:srgbClr val="696969"/>
          </a:solidFill>
        </a:ln>
      </dgm:spPr>
      <dgm:t>
        <a:bodyPr/>
        <a:lstStyle/>
        <a:p>
          <a:r>
            <a:rPr lang="en-US" sz="2400" dirty="0"/>
            <a:t>Enhanced Requirements for </a:t>
          </a:r>
          <a:r>
            <a:rPr lang="en-US" sz="2400" dirty="0" smtClean="0"/>
            <a:t>Reporting</a:t>
          </a:r>
          <a:endParaRPr lang="en-US" sz="2400" dirty="0">
            <a:solidFill>
              <a:schemeClr val="bg1"/>
            </a:solidFill>
            <a:latin typeface="Arial" panose="020B0604020202020204" pitchFamily="34" charset="0"/>
            <a:cs typeface="Arial" panose="020B0604020202020204" pitchFamily="34" charset="0"/>
          </a:endParaRPr>
        </a:p>
      </dgm:t>
    </dgm:pt>
    <dgm:pt modelId="{86A2A693-95DB-4DDC-B765-A748381E00C1}" type="parTrans" cxnId="{CCDA4573-FD6B-4BD7-996F-A1BB6CB7A444}">
      <dgm:prSet/>
      <dgm:spPr/>
      <dgm:t>
        <a:bodyPr/>
        <a:lstStyle/>
        <a:p>
          <a:endParaRPr lang="en-US"/>
        </a:p>
      </dgm:t>
    </dgm:pt>
    <dgm:pt modelId="{5CB43DDA-558E-44ED-9079-5DD0AD810F1F}" type="sibTrans" cxnId="{CCDA4573-FD6B-4BD7-996F-A1BB6CB7A444}">
      <dgm:prSet/>
      <dgm:spPr/>
      <dgm:t>
        <a:bodyPr/>
        <a:lstStyle/>
        <a:p>
          <a:endParaRPr lang="en-US"/>
        </a:p>
      </dgm:t>
    </dgm:pt>
    <dgm:pt modelId="{5BE537E9-563F-49EF-BF9B-19D10C6644EB}" type="pres">
      <dgm:prSet presAssocID="{6C0AEFA6-8F65-4178-BB55-093C1DD5D155}" presName="linear" presStyleCnt="0">
        <dgm:presLayoutVars>
          <dgm:dir/>
          <dgm:animLvl val="lvl"/>
          <dgm:resizeHandles val="exact"/>
        </dgm:presLayoutVars>
      </dgm:prSet>
      <dgm:spPr/>
      <dgm:t>
        <a:bodyPr/>
        <a:lstStyle/>
        <a:p>
          <a:endParaRPr lang="en-US"/>
        </a:p>
      </dgm:t>
    </dgm:pt>
    <dgm:pt modelId="{A21522C5-246C-41D0-8572-12C2823F7A55}" type="pres">
      <dgm:prSet presAssocID="{38AFCBE5-F959-40B8-8682-DB4E1F5CE2CB}" presName="parentLin" presStyleCnt="0"/>
      <dgm:spPr/>
    </dgm:pt>
    <dgm:pt modelId="{5ACE5D7A-7FA6-4F4F-8932-C1F420CB3398}" type="pres">
      <dgm:prSet presAssocID="{38AFCBE5-F959-40B8-8682-DB4E1F5CE2CB}" presName="parentLeftMargin" presStyleLbl="node1" presStyleIdx="0" presStyleCnt="6"/>
      <dgm:spPr/>
      <dgm:t>
        <a:bodyPr/>
        <a:lstStyle/>
        <a:p>
          <a:endParaRPr lang="en-US"/>
        </a:p>
      </dgm:t>
    </dgm:pt>
    <dgm:pt modelId="{5B8FECF3-8A05-4CAA-AC6E-81303B921348}" type="pres">
      <dgm:prSet presAssocID="{38AFCBE5-F959-40B8-8682-DB4E1F5CE2CB}" presName="parentText" presStyleLbl="node1" presStyleIdx="0" presStyleCnt="6" custScaleX="106122">
        <dgm:presLayoutVars>
          <dgm:chMax val="0"/>
          <dgm:bulletEnabled val="1"/>
        </dgm:presLayoutVars>
      </dgm:prSet>
      <dgm:spPr/>
      <dgm:t>
        <a:bodyPr/>
        <a:lstStyle/>
        <a:p>
          <a:endParaRPr lang="en-US"/>
        </a:p>
      </dgm:t>
    </dgm:pt>
    <dgm:pt modelId="{96185FF8-B0F4-482C-A9BE-67822644A7F5}" type="pres">
      <dgm:prSet presAssocID="{38AFCBE5-F959-40B8-8682-DB4E1F5CE2CB}" presName="negativeSpace" presStyleCnt="0"/>
      <dgm:spPr/>
    </dgm:pt>
    <dgm:pt modelId="{319048ED-CA51-4C50-A7F9-1F217021CADC}" type="pres">
      <dgm:prSet presAssocID="{38AFCBE5-F959-40B8-8682-DB4E1F5CE2CB}" presName="childText" presStyleLbl="conFgAcc1" presStyleIdx="0" presStyleCnt="6">
        <dgm:presLayoutVars>
          <dgm:bulletEnabled val="1"/>
        </dgm:presLayoutVars>
      </dgm:prSet>
      <dgm:spPr/>
    </dgm:pt>
    <dgm:pt modelId="{C1511F62-619B-48A6-BD5C-CCABD505D872}" type="pres">
      <dgm:prSet presAssocID="{6DF37E5C-17BD-4A45-A670-9F6EEAD3B0D8}" presName="spaceBetweenRectangles" presStyleCnt="0"/>
      <dgm:spPr/>
    </dgm:pt>
    <dgm:pt modelId="{0C8FF5A7-1F19-41CC-81D9-C03407566FD7}" type="pres">
      <dgm:prSet presAssocID="{3D328B72-476F-4945-B4EE-58DB45B0A911}" presName="parentLin" presStyleCnt="0"/>
      <dgm:spPr/>
    </dgm:pt>
    <dgm:pt modelId="{1EF64C74-AB3A-4842-AF7D-7DE1789E7DDC}" type="pres">
      <dgm:prSet presAssocID="{3D328B72-476F-4945-B4EE-58DB45B0A911}" presName="parentLeftMargin" presStyleLbl="node1" presStyleIdx="0" presStyleCnt="6"/>
      <dgm:spPr/>
      <dgm:t>
        <a:bodyPr/>
        <a:lstStyle/>
        <a:p>
          <a:endParaRPr lang="en-US"/>
        </a:p>
      </dgm:t>
    </dgm:pt>
    <dgm:pt modelId="{2167B987-6D41-4FA1-ACEB-C859FDA29641}" type="pres">
      <dgm:prSet presAssocID="{3D328B72-476F-4945-B4EE-58DB45B0A911}" presName="parentText" presStyleLbl="node1" presStyleIdx="1" presStyleCnt="6" custScaleX="106122">
        <dgm:presLayoutVars>
          <dgm:chMax val="0"/>
          <dgm:bulletEnabled val="1"/>
        </dgm:presLayoutVars>
      </dgm:prSet>
      <dgm:spPr/>
      <dgm:t>
        <a:bodyPr/>
        <a:lstStyle/>
        <a:p>
          <a:endParaRPr lang="en-US"/>
        </a:p>
      </dgm:t>
    </dgm:pt>
    <dgm:pt modelId="{3071D412-CA03-485A-AAE3-3D62EDF44A59}" type="pres">
      <dgm:prSet presAssocID="{3D328B72-476F-4945-B4EE-58DB45B0A911}" presName="negativeSpace" presStyleCnt="0"/>
      <dgm:spPr/>
    </dgm:pt>
    <dgm:pt modelId="{08D2B4CD-B70C-4A30-9127-3A798C2A60A6}" type="pres">
      <dgm:prSet presAssocID="{3D328B72-476F-4945-B4EE-58DB45B0A911}" presName="childText" presStyleLbl="conFgAcc1" presStyleIdx="1" presStyleCnt="6">
        <dgm:presLayoutVars>
          <dgm:bulletEnabled val="1"/>
        </dgm:presLayoutVars>
      </dgm:prSet>
      <dgm:spPr/>
    </dgm:pt>
    <dgm:pt modelId="{9D3B86B8-ACFA-4F9D-8103-12836C528578}" type="pres">
      <dgm:prSet presAssocID="{DD53F0C1-4C1D-447B-84B8-2290C7D2B843}" presName="spaceBetweenRectangles" presStyleCnt="0"/>
      <dgm:spPr/>
    </dgm:pt>
    <dgm:pt modelId="{B4524B42-0B08-4D7F-BDED-A3FC3EC46B1B}" type="pres">
      <dgm:prSet presAssocID="{2296AD71-F3E1-4AE7-9843-6CF2DCA0B097}" presName="parentLin" presStyleCnt="0"/>
      <dgm:spPr/>
    </dgm:pt>
    <dgm:pt modelId="{4E97DDD1-3764-4BDE-9327-18152A41548C}" type="pres">
      <dgm:prSet presAssocID="{2296AD71-F3E1-4AE7-9843-6CF2DCA0B097}" presName="parentLeftMargin" presStyleLbl="node1" presStyleIdx="1" presStyleCnt="6"/>
      <dgm:spPr/>
      <dgm:t>
        <a:bodyPr/>
        <a:lstStyle/>
        <a:p>
          <a:endParaRPr lang="en-US"/>
        </a:p>
      </dgm:t>
    </dgm:pt>
    <dgm:pt modelId="{EE196E1E-14CB-4C1E-A843-AE06755A6F8F}" type="pres">
      <dgm:prSet presAssocID="{2296AD71-F3E1-4AE7-9843-6CF2DCA0B097}" presName="parentText" presStyleLbl="node1" presStyleIdx="2" presStyleCnt="6" custScaleX="106122">
        <dgm:presLayoutVars>
          <dgm:chMax val="0"/>
          <dgm:bulletEnabled val="1"/>
        </dgm:presLayoutVars>
      </dgm:prSet>
      <dgm:spPr/>
      <dgm:t>
        <a:bodyPr/>
        <a:lstStyle/>
        <a:p>
          <a:endParaRPr lang="en-US"/>
        </a:p>
      </dgm:t>
    </dgm:pt>
    <dgm:pt modelId="{92396786-BA1D-4A58-8916-F1CD76384929}" type="pres">
      <dgm:prSet presAssocID="{2296AD71-F3E1-4AE7-9843-6CF2DCA0B097}" presName="negativeSpace" presStyleCnt="0"/>
      <dgm:spPr/>
    </dgm:pt>
    <dgm:pt modelId="{6A749C74-3F94-4C5C-A524-8E8CC4858AFB}" type="pres">
      <dgm:prSet presAssocID="{2296AD71-F3E1-4AE7-9843-6CF2DCA0B097}" presName="childText" presStyleLbl="conFgAcc1" presStyleIdx="2" presStyleCnt="6">
        <dgm:presLayoutVars>
          <dgm:bulletEnabled val="1"/>
        </dgm:presLayoutVars>
      </dgm:prSet>
      <dgm:spPr/>
    </dgm:pt>
    <dgm:pt modelId="{2EE9B144-2EC1-4713-A303-CC54E3DF9AD7}" type="pres">
      <dgm:prSet presAssocID="{85069D53-BDA3-4FE3-997E-B4F8C1D24D9C}" presName="spaceBetweenRectangles" presStyleCnt="0"/>
      <dgm:spPr/>
    </dgm:pt>
    <dgm:pt modelId="{AE18F62F-6ABB-4006-9BF9-20ABE3116D8A}" type="pres">
      <dgm:prSet presAssocID="{9E39C271-4C2D-410B-B6B3-A9C9CFCDDFE9}" presName="parentLin" presStyleCnt="0"/>
      <dgm:spPr/>
    </dgm:pt>
    <dgm:pt modelId="{F9EA418E-83C6-4197-8C31-D40318D644FC}" type="pres">
      <dgm:prSet presAssocID="{9E39C271-4C2D-410B-B6B3-A9C9CFCDDFE9}" presName="parentLeftMargin" presStyleLbl="node1" presStyleIdx="2" presStyleCnt="6"/>
      <dgm:spPr/>
      <dgm:t>
        <a:bodyPr/>
        <a:lstStyle/>
        <a:p>
          <a:endParaRPr lang="en-US"/>
        </a:p>
      </dgm:t>
    </dgm:pt>
    <dgm:pt modelId="{32999753-67D7-4C76-B710-A0D505736F1C}" type="pres">
      <dgm:prSet presAssocID="{9E39C271-4C2D-410B-B6B3-A9C9CFCDDFE9}" presName="parentText" presStyleLbl="node1" presStyleIdx="3" presStyleCnt="6" custScaleX="106122">
        <dgm:presLayoutVars>
          <dgm:chMax val="0"/>
          <dgm:bulletEnabled val="1"/>
        </dgm:presLayoutVars>
      </dgm:prSet>
      <dgm:spPr/>
      <dgm:t>
        <a:bodyPr/>
        <a:lstStyle/>
        <a:p>
          <a:endParaRPr lang="en-US"/>
        </a:p>
      </dgm:t>
    </dgm:pt>
    <dgm:pt modelId="{0AC2C784-BB2D-48A1-B832-F9EB64261A33}" type="pres">
      <dgm:prSet presAssocID="{9E39C271-4C2D-410B-B6B3-A9C9CFCDDFE9}" presName="negativeSpace" presStyleCnt="0"/>
      <dgm:spPr/>
    </dgm:pt>
    <dgm:pt modelId="{69816919-6319-43AE-9690-6D49CB6B113C}" type="pres">
      <dgm:prSet presAssocID="{9E39C271-4C2D-410B-B6B3-A9C9CFCDDFE9}" presName="childText" presStyleLbl="conFgAcc1" presStyleIdx="3" presStyleCnt="6">
        <dgm:presLayoutVars>
          <dgm:bulletEnabled val="1"/>
        </dgm:presLayoutVars>
      </dgm:prSet>
      <dgm:spPr/>
    </dgm:pt>
    <dgm:pt modelId="{B0D67F91-4E15-4965-8072-B7B72D534779}" type="pres">
      <dgm:prSet presAssocID="{5F882DCF-1DD7-476A-8BC2-50818C89E3DA}" presName="spaceBetweenRectangles" presStyleCnt="0"/>
      <dgm:spPr/>
    </dgm:pt>
    <dgm:pt modelId="{A88F551A-3AF3-40CA-BC7A-5BDE3856F2A1}" type="pres">
      <dgm:prSet presAssocID="{17D995ED-B779-417D-8170-17E0782B4A26}" presName="parentLin" presStyleCnt="0"/>
      <dgm:spPr/>
    </dgm:pt>
    <dgm:pt modelId="{5F848280-CF66-475B-AD91-381581AFA167}" type="pres">
      <dgm:prSet presAssocID="{17D995ED-B779-417D-8170-17E0782B4A26}" presName="parentLeftMargin" presStyleLbl="node1" presStyleIdx="3" presStyleCnt="6"/>
      <dgm:spPr/>
      <dgm:t>
        <a:bodyPr/>
        <a:lstStyle/>
        <a:p>
          <a:endParaRPr lang="en-US"/>
        </a:p>
      </dgm:t>
    </dgm:pt>
    <dgm:pt modelId="{D1742CC7-FEE2-4D84-BAA0-8C3E18CD1EE6}" type="pres">
      <dgm:prSet presAssocID="{17D995ED-B779-417D-8170-17E0782B4A26}" presName="parentText" presStyleLbl="node1" presStyleIdx="4" presStyleCnt="6" custScaleX="106122" custLinFactNeighborX="-4762">
        <dgm:presLayoutVars>
          <dgm:chMax val="0"/>
          <dgm:bulletEnabled val="1"/>
        </dgm:presLayoutVars>
      </dgm:prSet>
      <dgm:spPr/>
      <dgm:t>
        <a:bodyPr/>
        <a:lstStyle/>
        <a:p>
          <a:endParaRPr lang="en-US"/>
        </a:p>
      </dgm:t>
    </dgm:pt>
    <dgm:pt modelId="{C13C1474-64AB-4103-A658-2836F250CE40}" type="pres">
      <dgm:prSet presAssocID="{17D995ED-B779-417D-8170-17E0782B4A26}" presName="negativeSpace" presStyleCnt="0"/>
      <dgm:spPr/>
    </dgm:pt>
    <dgm:pt modelId="{89D7AB20-E7BF-4BFD-BCD1-5EB61907CCF4}" type="pres">
      <dgm:prSet presAssocID="{17D995ED-B779-417D-8170-17E0782B4A26}" presName="childText" presStyleLbl="conFgAcc1" presStyleIdx="4" presStyleCnt="6">
        <dgm:presLayoutVars>
          <dgm:bulletEnabled val="1"/>
        </dgm:presLayoutVars>
      </dgm:prSet>
      <dgm:spPr/>
    </dgm:pt>
    <dgm:pt modelId="{1E3ABFAE-FFF2-41E2-9E0F-C7A52C835A06}" type="pres">
      <dgm:prSet presAssocID="{546E325E-E0A5-4BC5-B0D8-9521C07BBF32}" presName="spaceBetweenRectangles" presStyleCnt="0"/>
      <dgm:spPr/>
    </dgm:pt>
    <dgm:pt modelId="{AD659906-A61F-4DC8-88BD-6484905009A3}" type="pres">
      <dgm:prSet presAssocID="{D8A8CE32-8575-4A7B-9925-84D6A931DB34}" presName="parentLin" presStyleCnt="0"/>
      <dgm:spPr/>
    </dgm:pt>
    <dgm:pt modelId="{9D2E4411-329D-46AC-83A9-B6073D452697}" type="pres">
      <dgm:prSet presAssocID="{D8A8CE32-8575-4A7B-9925-84D6A931DB34}" presName="parentLeftMargin" presStyleLbl="node1" presStyleIdx="4" presStyleCnt="6"/>
      <dgm:spPr/>
      <dgm:t>
        <a:bodyPr/>
        <a:lstStyle/>
        <a:p>
          <a:endParaRPr lang="en-US"/>
        </a:p>
      </dgm:t>
    </dgm:pt>
    <dgm:pt modelId="{2C71BD61-04D4-4B56-8E4E-832CD1BB3F6B}" type="pres">
      <dgm:prSet presAssocID="{D8A8CE32-8575-4A7B-9925-84D6A931DB34}" presName="parentText" presStyleLbl="node1" presStyleIdx="5" presStyleCnt="6" custScaleX="106122" custLinFactNeighborX="-4762" custLinFactNeighborY="11163">
        <dgm:presLayoutVars>
          <dgm:chMax val="0"/>
          <dgm:bulletEnabled val="1"/>
        </dgm:presLayoutVars>
      </dgm:prSet>
      <dgm:spPr/>
      <dgm:t>
        <a:bodyPr/>
        <a:lstStyle/>
        <a:p>
          <a:endParaRPr lang="en-US"/>
        </a:p>
      </dgm:t>
    </dgm:pt>
    <dgm:pt modelId="{6C86A251-FFEF-462C-9972-C41AA68EA6ED}" type="pres">
      <dgm:prSet presAssocID="{D8A8CE32-8575-4A7B-9925-84D6A931DB34}" presName="negativeSpace" presStyleCnt="0"/>
      <dgm:spPr/>
    </dgm:pt>
    <dgm:pt modelId="{9071DE18-7522-402D-9A15-F34C614C5BFD}" type="pres">
      <dgm:prSet presAssocID="{D8A8CE32-8575-4A7B-9925-84D6A931DB34}" presName="childText" presStyleLbl="conFgAcc1" presStyleIdx="5" presStyleCnt="6">
        <dgm:presLayoutVars>
          <dgm:bulletEnabled val="1"/>
        </dgm:presLayoutVars>
      </dgm:prSet>
      <dgm:spPr/>
    </dgm:pt>
  </dgm:ptLst>
  <dgm:cxnLst>
    <dgm:cxn modelId="{CCDA4573-FD6B-4BD7-996F-A1BB6CB7A444}" srcId="{6C0AEFA6-8F65-4178-BB55-093C1DD5D155}" destId="{D8A8CE32-8575-4A7B-9925-84D6A931DB34}" srcOrd="5" destOrd="0" parTransId="{86A2A693-95DB-4DDC-B765-A748381E00C1}" sibTransId="{5CB43DDA-558E-44ED-9079-5DD0AD810F1F}"/>
    <dgm:cxn modelId="{10626ACD-DA01-4FC6-9654-04E04FE47C69}" type="presOf" srcId="{D8A8CE32-8575-4A7B-9925-84D6A931DB34}" destId="{2C71BD61-04D4-4B56-8E4E-832CD1BB3F6B}" srcOrd="1" destOrd="0" presId="urn:microsoft.com/office/officeart/2005/8/layout/list1"/>
    <dgm:cxn modelId="{4538E116-5814-4B89-8A82-1E9ED3693862}" srcId="{6C0AEFA6-8F65-4178-BB55-093C1DD5D155}" destId="{2296AD71-F3E1-4AE7-9843-6CF2DCA0B097}" srcOrd="2" destOrd="0" parTransId="{CDDC864B-512F-46D3-94E6-980791285B35}" sibTransId="{85069D53-BDA3-4FE3-997E-B4F8C1D24D9C}"/>
    <dgm:cxn modelId="{D2260319-02AF-47AF-A942-3051802479CD}" srcId="{6C0AEFA6-8F65-4178-BB55-093C1DD5D155}" destId="{38AFCBE5-F959-40B8-8682-DB4E1F5CE2CB}" srcOrd="0" destOrd="0" parTransId="{2E0032F2-2CCE-4588-80D5-FDD896BE4807}" sibTransId="{6DF37E5C-17BD-4A45-A670-9F6EEAD3B0D8}"/>
    <dgm:cxn modelId="{D038DB6A-C28B-436D-A231-32521567A4F3}" type="presOf" srcId="{17D995ED-B779-417D-8170-17E0782B4A26}" destId="{D1742CC7-FEE2-4D84-BAA0-8C3E18CD1EE6}" srcOrd="1" destOrd="0" presId="urn:microsoft.com/office/officeart/2005/8/layout/list1"/>
    <dgm:cxn modelId="{CB553617-C410-405B-869A-91CD70BFD087}" srcId="{6C0AEFA6-8F65-4178-BB55-093C1DD5D155}" destId="{17D995ED-B779-417D-8170-17E0782B4A26}" srcOrd="4" destOrd="0" parTransId="{E63FFB7B-B755-4A8D-9903-4794859F10FB}" sibTransId="{546E325E-E0A5-4BC5-B0D8-9521C07BBF32}"/>
    <dgm:cxn modelId="{C9E240D1-23EF-461F-9C3A-29F22B06BEE1}" type="presOf" srcId="{9E39C271-4C2D-410B-B6B3-A9C9CFCDDFE9}" destId="{32999753-67D7-4C76-B710-A0D505736F1C}" srcOrd="1" destOrd="0" presId="urn:microsoft.com/office/officeart/2005/8/layout/list1"/>
    <dgm:cxn modelId="{7A21BBE6-BB94-4D4C-898A-3094E7E4A2D0}" srcId="{6C0AEFA6-8F65-4178-BB55-093C1DD5D155}" destId="{9E39C271-4C2D-410B-B6B3-A9C9CFCDDFE9}" srcOrd="3" destOrd="0" parTransId="{2BB27615-086E-4023-ADE4-C2933E16CE7A}" sibTransId="{5F882DCF-1DD7-476A-8BC2-50818C89E3DA}"/>
    <dgm:cxn modelId="{867D5E86-3EEE-4C9E-B877-DC9F9592D1B1}" type="presOf" srcId="{2296AD71-F3E1-4AE7-9843-6CF2DCA0B097}" destId="{4E97DDD1-3764-4BDE-9327-18152A41548C}" srcOrd="0" destOrd="0" presId="urn:microsoft.com/office/officeart/2005/8/layout/list1"/>
    <dgm:cxn modelId="{4EACA2B1-527A-4EA0-81E1-86AD6DC0BC58}" srcId="{6C0AEFA6-8F65-4178-BB55-093C1DD5D155}" destId="{3D328B72-476F-4945-B4EE-58DB45B0A911}" srcOrd="1" destOrd="0" parTransId="{3E5CE5A9-159C-4F3A-8443-C13BD184E14E}" sibTransId="{DD53F0C1-4C1D-447B-84B8-2290C7D2B843}"/>
    <dgm:cxn modelId="{B88A20E1-BF75-4B0F-B632-CDFBA5C867B2}" type="presOf" srcId="{2296AD71-F3E1-4AE7-9843-6CF2DCA0B097}" destId="{EE196E1E-14CB-4C1E-A843-AE06755A6F8F}" srcOrd="1" destOrd="0" presId="urn:microsoft.com/office/officeart/2005/8/layout/list1"/>
    <dgm:cxn modelId="{E2433599-9642-44B7-860C-0D7891771D5C}" type="presOf" srcId="{3D328B72-476F-4945-B4EE-58DB45B0A911}" destId="{1EF64C74-AB3A-4842-AF7D-7DE1789E7DDC}" srcOrd="0" destOrd="0" presId="urn:microsoft.com/office/officeart/2005/8/layout/list1"/>
    <dgm:cxn modelId="{3377EAEE-CAD1-4C32-B4D7-EFDCFED42CF8}" type="presOf" srcId="{D8A8CE32-8575-4A7B-9925-84D6A931DB34}" destId="{9D2E4411-329D-46AC-83A9-B6073D452697}" srcOrd="0" destOrd="0" presId="urn:microsoft.com/office/officeart/2005/8/layout/list1"/>
    <dgm:cxn modelId="{EA58485B-90AA-4E64-981E-3A0B75B7E1A7}" type="presOf" srcId="{3D328B72-476F-4945-B4EE-58DB45B0A911}" destId="{2167B987-6D41-4FA1-ACEB-C859FDA29641}" srcOrd="1" destOrd="0" presId="urn:microsoft.com/office/officeart/2005/8/layout/list1"/>
    <dgm:cxn modelId="{27722B07-4FCD-429F-A7CF-8A9C4C13B496}" type="presOf" srcId="{9E39C271-4C2D-410B-B6B3-A9C9CFCDDFE9}" destId="{F9EA418E-83C6-4197-8C31-D40318D644FC}" srcOrd="0" destOrd="0" presId="urn:microsoft.com/office/officeart/2005/8/layout/list1"/>
    <dgm:cxn modelId="{62ADF743-791E-465A-B09A-33194F1C126E}" type="presOf" srcId="{6C0AEFA6-8F65-4178-BB55-093C1DD5D155}" destId="{5BE537E9-563F-49EF-BF9B-19D10C6644EB}" srcOrd="0" destOrd="0" presId="urn:microsoft.com/office/officeart/2005/8/layout/list1"/>
    <dgm:cxn modelId="{7AFDD40D-EFC7-4A34-B6E9-94063E79FAA0}" type="presOf" srcId="{17D995ED-B779-417D-8170-17E0782B4A26}" destId="{5F848280-CF66-475B-AD91-381581AFA167}" srcOrd="0" destOrd="0" presId="urn:microsoft.com/office/officeart/2005/8/layout/list1"/>
    <dgm:cxn modelId="{BEA9C986-636F-4778-B5D5-3AF492D88C1F}" type="presOf" srcId="{38AFCBE5-F959-40B8-8682-DB4E1F5CE2CB}" destId="{5ACE5D7A-7FA6-4F4F-8932-C1F420CB3398}" srcOrd="0" destOrd="0" presId="urn:microsoft.com/office/officeart/2005/8/layout/list1"/>
    <dgm:cxn modelId="{666C62C3-2C9B-43FE-9737-37D32BFA01F2}" type="presOf" srcId="{38AFCBE5-F959-40B8-8682-DB4E1F5CE2CB}" destId="{5B8FECF3-8A05-4CAA-AC6E-81303B921348}" srcOrd="1" destOrd="0" presId="urn:microsoft.com/office/officeart/2005/8/layout/list1"/>
    <dgm:cxn modelId="{8E68A6E3-B0E6-4317-B29E-B0C8F21291B8}" type="presParOf" srcId="{5BE537E9-563F-49EF-BF9B-19D10C6644EB}" destId="{A21522C5-246C-41D0-8572-12C2823F7A55}" srcOrd="0" destOrd="0" presId="urn:microsoft.com/office/officeart/2005/8/layout/list1"/>
    <dgm:cxn modelId="{722F24A9-AE3D-4508-97E7-BB6D156A93D0}" type="presParOf" srcId="{A21522C5-246C-41D0-8572-12C2823F7A55}" destId="{5ACE5D7A-7FA6-4F4F-8932-C1F420CB3398}" srcOrd="0" destOrd="0" presId="urn:microsoft.com/office/officeart/2005/8/layout/list1"/>
    <dgm:cxn modelId="{CEA757DF-2588-46A5-AB29-B7393A597B4E}" type="presParOf" srcId="{A21522C5-246C-41D0-8572-12C2823F7A55}" destId="{5B8FECF3-8A05-4CAA-AC6E-81303B921348}" srcOrd="1" destOrd="0" presId="urn:microsoft.com/office/officeart/2005/8/layout/list1"/>
    <dgm:cxn modelId="{5DC0734F-4068-4688-BC44-9125FEDAA2BC}" type="presParOf" srcId="{5BE537E9-563F-49EF-BF9B-19D10C6644EB}" destId="{96185FF8-B0F4-482C-A9BE-67822644A7F5}" srcOrd="1" destOrd="0" presId="urn:microsoft.com/office/officeart/2005/8/layout/list1"/>
    <dgm:cxn modelId="{A8B07D12-A312-4F15-BE3E-CCF8F659B5C1}" type="presParOf" srcId="{5BE537E9-563F-49EF-BF9B-19D10C6644EB}" destId="{319048ED-CA51-4C50-A7F9-1F217021CADC}" srcOrd="2" destOrd="0" presId="urn:microsoft.com/office/officeart/2005/8/layout/list1"/>
    <dgm:cxn modelId="{1EAEA443-3408-4CDF-881F-B5FB3BF26775}" type="presParOf" srcId="{5BE537E9-563F-49EF-BF9B-19D10C6644EB}" destId="{C1511F62-619B-48A6-BD5C-CCABD505D872}" srcOrd="3" destOrd="0" presId="urn:microsoft.com/office/officeart/2005/8/layout/list1"/>
    <dgm:cxn modelId="{63D5C791-984F-4120-A8D9-412B899FE61A}" type="presParOf" srcId="{5BE537E9-563F-49EF-BF9B-19D10C6644EB}" destId="{0C8FF5A7-1F19-41CC-81D9-C03407566FD7}" srcOrd="4" destOrd="0" presId="urn:microsoft.com/office/officeart/2005/8/layout/list1"/>
    <dgm:cxn modelId="{D57E2645-85FC-4B9D-9009-7D9A10E7EEC2}" type="presParOf" srcId="{0C8FF5A7-1F19-41CC-81D9-C03407566FD7}" destId="{1EF64C74-AB3A-4842-AF7D-7DE1789E7DDC}" srcOrd="0" destOrd="0" presId="urn:microsoft.com/office/officeart/2005/8/layout/list1"/>
    <dgm:cxn modelId="{7D05FC53-4542-4012-89D1-4988D59EEBCA}" type="presParOf" srcId="{0C8FF5A7-1F19-41CC-81D9-C03407566FD7}" destId="{2167B987-6D41-4FA1-ACEB-C859FDA29641}" srcOrd="1" destOrd="0" presId="urn:microsoft.com/office/officeart/2005/8/layout/list1"/>
    <dgm:cxn modelId="{BD4D4148-9CBA-491B-8AEA-67C5E6CE1434}" type="presParOf" srcId="{5BE537E9-563F-49EF-BF9B-19D10C6644EB}" destId="{3071D412-CA03-485A-AAE3-3D62EDF44A59}" srcOrd="5" destOrd="0" presId="urn:microsoft.com/office/officeart/2005/8/layout/list1"/>
    <dgm:cxn modelId="{0DF336E2-52C7-436D-BDF6-C3F5267AF2CE}" type="presParOf" srcId="{5BE537E9-563F-49EF-BF9B-19D10C6644EB}" destId="{08D2B4CD-B70C-4A30-9127-3A798C2A60A6}" srcOrd="6" destOrd="0" presId="urn:microsoft.com/office/officeart/2005/8/layout/list1"/>
    <dgm:cxn modelId="{2A8C56B4-6B24-478C-BE77-D37A526AF8EE}" type="presParOf" srcId="{5BE537E9-563F-49EF-BF9B-19D10C6644EB}" destId="{9D3B86B8-ACFA-4F9D-8103-12836C528578}" srcOrd="7" destOrd="0" presId="urn:microsoft.com/office/officeart/2005/8/layout/list1"/>
    <dgm:cxn modelId="{A0ED06C5-0241-4A50-83FA-3C0398B35312}" type="presParOf" srcId="{5BE537E9-563F-49EF-BF9B-19D10C6644EB}" destId="{B4524B42-0B08-4D7F-BDED-A3FC3EC46B1B}" srcOrd="8" destOrd="0" presId="urn:microsoft.com/office/officeart/2005/8/layout/list1"/>
    <dgm:cxn modelId="{F95046F0-1C6F-470E-97FA-CF0341A9339B}" type="presParOf" srcId="{B4524B42-0B08-4D7F-BDED-A3FC3EC46B1B}" destId="{4E97DDD1-3764-4BDE-9327-18152A41548C}" srcOrd="0" destOrd="0" presId="urn:microsoft.com/office/officeart/2005/8/layout/list1"/>
    <dgm:cxn modelId="{49EC5B9A-EE8A-4663-B934-03D69C0E207B}" type="presParOf" srcId="{B4524B42-0B08-4D7F-BDED-A3FC3EC46B1B}" destId="{EE196E1E-14CB-4C1E-A843-AE06755A6F8F}" srcOrd="1" destOrd="0" presId="urn:microsoft.com/office/officeart/2005/8/layout/list1"/>
    <dgm:cxn modelId="{D3D2AF22-B24A-40D4-8712-79BBBA0DB868}" type="presParOf" srcId="{5BE537E9-563F-49EF-BF9B-19D10C6644EB}" destId="{92396786-BA1D-4A58-8916-F1CD76384929}" srcOrd="9" destOrd="0" presId="urn:microsoft.com/office/officeart/2005/8/layout/list1"/>
    <dgm:cxn modelId="{9DB72640-BF48-40C1-9549-E1AEF4D8D19E}" type="presParOf" srcId="{5BE537E9-563F-49EF-BF9B-19D10C6644EB}" destId="{6A749C74-3F94-4C5C-A524-8E8CC4858AFB}" srcOrd="10" destOrd="0" presId="urn:microsoft.com/office/officeart/2005/8/layout/list1"/>
    <dgm:cxn modelId="{9BB4B772-DE5E-4DFD-9CAB-4DEAA7DAA27E}" type="presParOf" srcId="{5BE537E9-563F-49EF-BF9B-19D10C6644EB}" destId="{2EE9B144-2EC1-4713-A303-CC54E3DF9AD7}" srcOrd="11" destOrd="0" presId="urn:microsoft.com/office/officeart/2005/8/layout/list1"/>
    <dgm:cxn modelId="{0520B8D0-E017-4CF2-B4EF-331911151029}" type="presParOf" srcId="{5BE537E9-563F-49EF-BF9B-19D10C6644EB}" destId="{AE18F62F-6ABB-4006-9BF9-20ABE3116D8A}" srcOrd="12" destOrd="0" presId="urn:microsoft.com/office/officeart/2005/8/layout/list1"/>
    <dgm:cxn modelId="{8556216E-527D-4FFF-A5CD-AC3D16F9BC4B}" type="presParOf" srcId="{AE18F62F-6ABB-4006-9BF9-20ABE3116D8A}" destId="{F9EA418E-83C6-4197-8C31-D40318D644FC}" srcOrd="0" destOrd="0" presId="urn:microsoft.com/office/officeart/2005/8/layout/list1"/>
    <dgm:cxn modelId="{770A803A-4457-436E-A39D-69D4083002BC}" type="presParOf" srcId="{AE18F62F-6ABB-4006-9BF9-20ABE3116D8A}" destId="{32999753-67D7-4C76-B710-A0D505736F1C}" srcOrd="1" destOrd="0" presId="urn:microsoft.com/office/officeart/2005/8/layout/list1"/>
    <dgm:cxn modelId="{DCA6F13F-CE78-4DF4-9B2F-36328938099D}" type="presParOf" srcId="{5BE537E9-563F-49EF-BF9B-19D10C6644EB}" destId="{0AC2C784-BB2D-48A1-B832-F9EB64261A33}" srcOrd="13" destOrd="0" presId="urn:microsoft.com/office/officeart/2005/8/layout/list1"/>
    <dgm:cxn modelId="{35A62996-2A06-4045-B647-26FE1581A02D}" type="presParOf" srcId="{5BE537E9-563F-49EF-BF9B-19D10C6644EB}" destId="{69816919-6319-43AE-9690-6D49CB6B113C}" srcOrd="14" destOrd="0" presId="urn:microsoft.com/office/officeart/2005/8/layout/list1"/>
    <dgm:cxn modelId="{169F885D-335A-4AA4-BF3D-DAC8AEDB415B}" type="presParOf" srcId="{5BE537E9-563F-49EF-BF9B-19D10C6644EB}" destId="{B0D67F91-4E15-4965-8072-B7B72D534779}" srcOrd="15" destOrd="0" presId="urn:microsoft.com/office/officeart/2005/8/layout/list1"/>
    <dgm:cxn modelId="{2BCA0F8A-10E4-4D03-80FC-2107A792B11E}" type="presParOf" srcId="{5BE537E9-563F-49EF-BF9B-19D10C6644EB}" destId="{A88F551A-3AF3-40CA-BC7A-5BDE3856F2A1}" srcOrd="16" destOrd="0" presId="urn:microsoft.com/office/officeart/2005/8/layout/list1"/>
    <dgm:cxn modelId="{7DD64DA5-B55C-459E-82A7-3385B85FBB04}" type="presParOf" srcId="{A88F551A-3AF3-40CA-BC7A-5BDE3856F2A1}" destId="{5F848280-CF66-475B-AD91-381581AFA167}" srcOrd="0" destOrd="0" presId="urn:microsoft.com/office/officeart/2005/8/layout/list1"/>
    <dgm:cxn modelId="{302BE057-4F6A-45FC-900F-A6A01CB35F7C}" type="presParOf" srcId="{A88F551A-3AF3-40CA-BC7A-5BDE3856F2A1}" destId="{D1742CC7-FEE2-4D84-BAA0-8C3E18CD1EE6}" srcOrd="1" destOrd="0" presId="urn:microsoft.com/office/officeart/2005/8/layout/list1"/>
    <dgm:cxn modelId="{9C8BA2AD-39BD-4F0D-BA11-BC33CADC80F8}" type="presParOf" srcId="{5BE537E9-563F-49EF-BF9B-19D10C6644EB}" destId="{C13C1474-64AB-4103-A658-2836F250CE40}" srcOrd="17" destOrd="0" presId="urn:microsoft.com/office/officeart/2005/8/layout/list1"/>
    <dgm:cxn modelId="{42B8E1BF-ABF4-4BDE-91D2-332DFC73879F}" type="presParOf" srcId="{5BE537E9-563F-49EF-BF9B-19D10C6644EB}" destId="{89D7AB20-E7BF-4BFD-BCD1-5EB61907CCF4}" srcOrd="18" destOrd="0" presId="urn:microsoft.com/office/officeart/2005/8/layout/list1"/>
    <dgm:cxn modelId="{1CAA7429-F057-4E2F-A1CE-301131AE17EE}" type="presParOf" srcId="{5BE537E9-563F-49EF-BF9B-19D10C6644EB}" destId="{1E3ABFAE-FFF2-41E2-9E0F-C7A52C835A06}" srcOrd="19" destOrd="0" presId="urn:microsoft.com/office/officeart/2005/8/layout/list1"/>
    <dgm:cxn modelId="{1B1869DE-0DD7-4342-BD46-A7A36419E62F}" type="presParOf" srcId="{5BE537E9-563F-49EF-BF9B-19D10C6644EB}" destId="{AD659906-A61F-4DC8-88BD-6484905009A3}" srcOrd="20" destOrd="0" presId="urn:microsoft.com/office/officeart/2005/8/layout/list1"/>
    <dgm:cxn modelId="{5B0692B1-25D8-4AF9-BBF0-AFF88A036A6F}" type="presParOf" srcId="{AD659906-A61F-4DC8-88BD-6484905009A3}" destId="{9D2E4411-329D-46AC-83A9-B6073D452697}" srcOrd="0" destOrd="0" presId="urn:microsoft.com/office/officeart/2005/8/layout/list1"/>
    <dgm:cxn modelId="{7E8E082D-B163-44F8-BB4B-2D342657855C}" type="presParOf" srcId="{AD659906-A61F-4DC8-88BD-6484905009A3}" destId="{2C71BD61-04D4-4B56-8E4E-832CD1BB3F6B}" srcOrd="1" destOrd="0" presId="urn:microsoft.com/office/officeart/2005/8/layout/list1"/>
    <dgm:cxn modelId="{07F15DE6-7254-4C21-8875-07A7E0644082}" type="presParOf" srcId="{5BE537E9-563F-49EF-BF9B-19D10C6644EB}" destId="{6C86A251-FFEF-462C-9972-C41AA68EA6ED}" srcOrd="21" destOrd="0" presId="urn:microsoft.com/office/officeart/2005/8/layout/list1"/>
    <dgm:cxn modelId="{4616E856-32EC-492D-983F-869D751B2164}" type="presParOf" srcId="{5BE537E9-563F-49EF-BF9B-19D10C6644EB}" destId="{9071DE18-7522-402D-9A15-F34C614C5BFD}" srcOrd="2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0AEFA6-8F65-4178-BB55-093C1DD5D15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8AFCBE5-F959-40B8-8682-DB4E1F5CE2CB}">
      <dgm:prSet phldrT="[Text]" custT="1"/>
      <dgm:spPr>
        <a:solidFill>
          <a:srgbClr val="696969"/>
        </a:solidFill>
        <a:ln>
          <a:solidFill>
            <a:schemeClr val="tx1"/>
          </a:solidFill>
        </a:ln>
      </dgm:spPr>
      <dgm:t>
        <a:bodyPr/>
        <a:lstStyle/>
        <a:p>
          <a:pPr rtl="0">
            <a:spcAft>
              <a:spcPct val="35000"/>
            </a:spcAft>
          </a:pPr>
          <a:r>
            <a:rPr lang="en-US" sz="2600" dirty="0">
              <a:solidFill>
                <a:schemeClr val="bg1"/>
              </a:solidFill>
              <a:latin typeface="Arial" panose="020B0604020202020204" pitchFamily="34" charset="0"/>
              <a:cs typeface="Arial" panose="020B0604020202020204" pitchFamily="34" charset="0"/>
            </a:rPr>
            <a:t>Fee-Only and Fee-Based</a:t>
          </a:r>
        </a:p>
      </dgm:t>
    </dgm:pt>
    <dgm:pt modelId="{2E0032F2-2CCE-4588-80D5-FDD896BE4807}" type="parTrans" cxnId="{D2260319-02AF-47AF-A942-3051802479CD}">
      <dgm:prSet/>
      <dgm:spPr/>
      <dgm:t>
        <a:bodyPr/>
        <a:lstStyle/>
        <a:p>
          <a:endParaRPr lang="en-US"/>
        </a:p>
      </dgm:t>
    </dgm:pt>
    <dgm:pt modelId="{6DF37E5C-17BD-4A45-A670-9F6EEAD3B0D8}" type="sibTrans" cxnId="{D2260319-02AF-47AF-A942-3051802479CD}">
      <dgm:prSet/>
      <dgm:spPr/>
      <dgm:t>
        <a:bodyPr/>
        <a:lstStyle/>
        <a:p>
          <a:endParaRPr lang="en-US"/>
        </a:p>
      </dgm:t>
    </dgm:pt>
    <dgm:pt modelId="{2296AD71-F3E1-4AE7-9843-6CF2DCA0B097}">
      <dgm:prSet custT="1"/>
      <dgm:spPr>
        <a:solidFill>
          <a:srgbClr val="696969"/>
        </a:solidFill>
        <a:ln>
          <a:solidFill>
            <a:schemeClr val="tx1"/>
          </a:solidFill>
        </a:ln>
      </dgm:spPr>
      <dgm:t>
        <a:bodyPr/>
        <a:lstStyle/>
        <a:p>
          <a:pPr rtl="0"/>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Sales-Related Compensation</a:t>
          </a:r>
        </a:p>
      </dgm:t>
    </dgm:pt>
    <dgm:pt modelId="{CDDC864B-512F-46D3-94E6-980791285B35}" type="parTrans" cxnId="{4538E116-5814-4B89-8A82-1E9ED3693862}">
      <dgm:prSet/>
      <dgm:spPr/>
      <dgm:t>
        <a:bodyPr/>
        <a:lstStyle/>
        <a:p>
          <a:endParaRPr lang="en-US"/>
        </a:p>
      </dgm:t>
    </dgm:pt>
    <dgm:pt modelId="{85069D53-BDA3-4FE3-997E-B4F8C1D24D9C}" type="sibTrans" cxnId="{4538E116-5814-4B89-8A82-1E9ED3693862}">
      <dgm:prSet/>
      <dgm:spPr/>
      <dgm:t>
        <a:bodyPr/>
        <a:lstStyle/>
        <a:p>
          <a:endParaRPr lang="en-US"/>
        </a:p>
      </dgm:t>
    </dgm:pt>
    <dgm:pt modelId="{9E39C271-4C2D-410B-B6B3-A9C9CFCDDFE9}">
      <dgm:prSet phldrT="[Text]" custT="1"/>
      <dgm:spPr>
        <a:solidFill>
          <a:srgbClr val="696969"/>
        </a:solidFill>
        <a:ln>
          <a:solidFill>
            <a:schemeClr val="tx1"/>
          </a:solidFill>
        </a:ln>
      </dgm:spPr>
      <dgm:t>
        <a:bodyPr/>
        <a:lstStyle/>
        <a:p>
          <a:pPr rtl="0"/>
          <a:r>
            <a:rPr lang="en-US" sz="2600" dirty="0">
              <a:solidFill>
                <a:schemeClr val="bg1"/>
              </a:solidFill>
              <a:latin typeface="Arial" panose="020B0604020202020204" pitchFamily="34" charset="0"/>
              <a:cs typeface="Arial" panose="020B0604020202020204" pitchFamily="34" charset="0"/>
            </a:rPr>
            <a:t>Related Party </a:t>
          </a:r>
          <a:r>
            <a:rPr lang="en-US" sz="2600" dirty="0" smtClean="0">
              <a:solidFill>
                <a:schemeClr val="bg1"/>
              </a:solidFill>
              <a:latin typeface="Arial" panose="020B0604020202020204" pitchFamily="34" charset="0"/>
              <a:cs typeface="Arial" panose="020B0604020202020204" pitchFamily="34" charset="0"/>
            </a:rPr>
            <a:t>Compensation</a:t>
          </a:r>
          <a:endParaRPr lang="en-US" sz="2600" dirty="0">
            <a:solidFill>
              <a:schemeClr val="bg1"/>
            </a:solidFill>
            <a:latin typeface="Arial" panose="020B0604020202020204" pitchFamily="34" charset="0"/>
            <a:cs typeface="Arial" panose="020B0604020202020204" pitchFamily="34" charset="0"/>
          </a:endParaRPr>
        </a:p>
      </dgm:t>
    </dgm:pt>
    <dgm:pt modelId="{2BB27615-086E-4023-ADE4-C2933E16CE7A}" type="parTrans" cxnId="{7A21BBE6-BB94-4D4C-898A-3094E7E4A2D0}">
      <dgm:prSet/>
      <dgm:spPr/>
      <dgm:t>
        <a:bodyPr/>
        <a:lstStyle/>
        <a:p>
          <a:endParaRPr lang="en-US"/>
        </a:p>
      </dgm:t>
    </dgm:pt>
    <dgm:pt modelId="{5F882DCF-1DD7-476A-8BC2-50818C89E3DA}" type="sibTrans" cxnId="{7A21BBE6-BB94-4D4C-898A-3094E7E4A2D0}">
      <dgm:prSet/>
      <dgm:spPr/>
      <dgm:t>
        <a:bodyPr/>
        <a:lstStyle/>
        <a:p>
          <a:endParaRPr lang="en-US"/>
        </a:p>
      </dgm:t>
    </dgm:pt>
    <dgm:pt modelId="{D8A8CE32-8575-4A7B-9925-84D6A931DB34}">
      <dgm:prSet phldrT="[Text]" custT="1"/>
      <dgm:spPr>
        <a:solidFill>
          <a:srgbClr val="696969"/>
        </a:solidFill>
        <a:ln>
          <a:solidFill>
            <a:schemeClr val="tx1"/>
          </a:solidFill>
        </a:ln>
      </dgm:spPr>
      <dgm:t>
        <a:bodyPr/>
        <a:lstStyle/>
        <a:p>
          <a:pPr rtl="0"/>
          <a:r>
            <a:rPr lang="en-US" sz="2400" dirty="0" smtClean="0">
              <a:solidFill>
                <a:schemeClr val="bg1"/>
              </a:solidFill>
              <a:latin typeface="Arial" panose="020B0604020202020204" pitchFamily="34" charset="0"/>
              <a:cs typeface="Arial" panose="020B0604020202020204" pitchFamily="34" charset="0"/>
            </a:rPr>
            <a:t>Representations by a CFP</a:t>
          </a:r>
          <a:r>
            <a:rPr lang="en-US" sz="2400" baseline="30000" dirty="0" smtClean="0">
              <a:solidFill>
                <a:schemeClr val="bg1"/>
              </a:solidFill>
              <a:latin typeface="Arial" panose="020B0604020202020204" pitchFamily="34" charset="0"/>
              <a:cs typeface="Arial" panose="020B0604020202020204" pitchFamily="34" charset="0"/>
            </a:rPr>
            <a:t>®</a:t>
          </a:r>
          <a:r>
            <a:rPr lang="en-US" sz="2400" dirty="0" smtClean="0">
              <a:solidFill>
                <a:schemeClr val="bg1"/>
              </a:solidFill>
              <a:latin typeface="Arial" panose="020B0604020202020204" pitchFamily="34" charset="0"/>
              <a:cs typeface="Arial" panose="020B0604020202020204" pitchFamily="34" charset="0"/>
            </a:rPr>
            <a:t> Professional’s Firm</a:t>
          </a:r>
          <a:endParaRPr lang="en-US" sz="2400" dirty="0">
            <a:solidFill>
              <a:schemeClr val="bg1"/>
            </a:solidFill>
            <a:latin typeface="Arial" panose="020B0604020202020204" pitchFamily="34" charset="0"/>
            <a:cs typeface="Arial" panose="020B0604020202020204" pitchFamily="34" charset="0"/>
          </a:endParaRPr>
        </a:p>
      </dgm:t>
    </dgm:pt>
    <dgm:pt modelId="{86A2A693-95DB-4DDC-B765-A748381E00C1}" type="parTrans" cxnId="{CCDA4573-FD6B-4BD7-996F-A1BB6CB7A444}">
      <dgm:prSet/>
      <dgm:spPr/>
      <dgm:t>
        <a:bodyPr/>
        <a:lstStyle/>
        <a:p>
          <a:endParaRPr lang="en-US"/>
        </a:p>
      </dgm:t>
    </dgm:pt>
    <dgm:pt modelId="{5CB43DDA-558E-44ED-9079-5DD0AD810F1F}" type="sibTrans" cxnId="{CCDA4573-FD6B-4BD7-996F-A1BB6CB7A444}">
      <dgm:prSet/>
      <dgm:spPr/>
      <dgm:t>
        <a:bodyPr/>
        <a:lstStyle/>
        <a:p>
          <a:endParaRPr lang="en-US"/>
        </a:p>
      </dgm:t>
    </dgm:pt>
    <dgm:pt modelId="{7A18EB51-BEDC-4F95-BA19-CAA1711F414C}" type="pres">
      <dgm:prSet presAssocID="{6C0AEFA6-8F65-4178-BB55-093C1DD5D155}" presName="linear" presStyleCnt="0">
        <dgm:presLayoutVars>
          <dgm:animLvl val="lvl"/>
          <dgm:resizeHandles val="exact"/>
        </dgm:presLayoutVars>
      </dgm:prSet>
      <dgm:spPr/>
      <dgm:t>
        <a:bodyPr/>
        <a:lstStyle/>
        <a:p>
          <a:endParaRPr lang="en-US"/>
        </a:p>
      </dgm:t>
    </dgm:pt>
    <dgm:pt modelId="{3A1C2B60-5CD0-40FE-8CD3-74116E02BE0C}" type="pres">
      <dgm:prSet presAssocID="{38AFCBE5-F959-40B8-8682-DB4E1F5CE2CB}" presName="parentText" presStyleLbl="node1" presStyleIdx="0" presStyleCnt="4">
        <dgm:presLayoutVars>
          <dgm:chMax val="0"/>
          <dgm:bulletEnabled val="1"/>
        </dgm:presLayoutVars>
      </dgm:prSet>
      <dgm:spPr/>
      <dgm:t>
        <a:bodyPr/>
        <a:lstStyle/>
        <a:p>
          <a:endParaRPr lang="en-US"/>
        </a:p>
      </dgm:t>
    </dgm:pt>
    <dgm:pt modelId="{B4C3CABA-CBA4-4E92-9C2A-3714AB8F3471}" type="pres">
      <dgm:prSet presAssocID="{6DF37E5C-17BD-4A45-A670-9F6EEAD3B0D8}" presName="spacer" presStyleCnt="0"/>
      <dgm:spPr/>
    </dgm:pt>
    <dgm:pt modelId="{5E25D5A7-B222-4561-87C1-CF947F8A193A}" type="pres">
      <dgm:prSet presAssocID="{2296AD71-F3E1-4AE7-9843-6CF2DCA0B097}" presName="parentText" presStyleLbl="node1" presStyleIdx="1" presStyleCnt="4">
        <dgm:presLayoutVars>
          <dgm:chMax val="0"/>
          <dgm:bulletEnabled val="1"/>
        </dgm:presLayoutVars>
      </dgm:prSet>
      <dgm:spPr/>
      <dgm:t>
        <a:bodyPr/>
        <a:lstStyle/>
        <a:p>
          <a:endParaRPr lang="en-US"/>
        </a:p>
      </dgm:t>
    </dgm:pt>
    <dgm:pt modelId="{C66ABF50-DE8E-4535-93AB-233668E99EB2}" type="pres">
      <dgm:prSet presAssocID="{85069D53-BDA3-4FE3-997E-B4F8C1D24D9C}" presName="spacer" presStyleCnt="0"/>
      <dgm:spPr/>
    </dgm:pt>
    <dgm:pt modelId="{81FD0CC7-AB0C-4B25-B848-673A9EC6622E}" type="pres">
      <dgm:prSet presAssocID="{9E39C271-4C2D-410B-B6B3-A9C9CFCDDFE9}" presName="parentText" presStyleLbl="node1" presStyleIdx="2" presStyleCnt="4">
        <dgm:presLayoutVars>
          <dgm:chMax val="0"/>
          <dgm:bulletEnabled val="1"/>
        </dgm:presLayoutVars>
      </dgm:prSet>
      <dgm:spPr/>
      <dgm:t>
        <a:bodyPr/>
        <a:lstStyle/>
        <a:p>
          <a:endParaRPr lang="en-US"/>
        </a:p>
      </dgm:t>
    </dgm:pt>
    <dgm:pt modelId="{9A56A34F-CA29-47DE-A5D7-89EF2A7F7F0A}" type="pres">
      <dgm:prSet presAssocID="{5F882DCF-1DD7-476A-8BC2-50818C89E3DA}" presName="spacer" presStyleCnt="0"/>
      <dgm:spPr/>
    </dgm:pt>
    <dgm:pt modelId="{3F2E50AC-C198-4D86-9C85-EA4372BA221B}" type="pres">
      <dgm:prSet presAssocID="{D8A8CE32-8575-4A7B-9925-84D6A931DB34}" presName="parentText" presStyleLbl="node1" presStyleIdx="3" presStyleCnt="4" custLinFactY="23306" custLinFactNeighborY="100000">
        <dgm:presLayoutVars>
          <dgm:chMax val="0"/>
          <dgm:bulletEnabled val="1"/>
        </dgm:presLayoutVars>
      </dgm:prSet>
      <dgm:spPr/>
      <dgm:t>
        <a:bodyPr/>
        <a:lstStyle/>
        <a:p>
          <a:endParaRPr lang="en-US"/>
        </a:p>
      </dgm:t>
    </dgm:pt>
  </dgm:ptLst>
  <dgm:cxnLst>
    <dgm:cxn modelId="{7A21BBE6-BB94-4D4C-898A-3094E7E4A2D0}" srcId="{6C0AEFA6-8F65-4178-BB55-093C1DD5D155}" destId="{9E39C271-4C2D-410B-B6B3-A9C9CFCDDFE9}" srcOrd="2" destOrd="0" parTransId="{2BB27615-086E-4023-ADE4-C2933E16CE7A}" sibTransId="{5F882DCF-1DD7-476A-8BC2-50818C89E3DA}"/>
    <dgm:cxn modelId="{4424FA6C-6241-4DC8-AEC9-D576CEFB7EC0}" type="presOf" srcId="{6C0AEFA6-8F65-4178-BB55-093C1DD5D155}" destId="{7A18EB51-BEDC-4F95-BA19-CAA1711F414C}" srcOrd="0" destOrd="0" presId="urn:microsoft.com/office/officeart/2005/8/layout/vList2"/>
    <dgm:cxn modelId="{AEE526C4-B579-4B46-B427-D81F0D3AFF9E}" type="presOf" srcId="{D8A8CE32-8575-4A7B-9925-84D6A931DB34}" destId="{3F2E50AC-C198-4D86-9C85-EA4372BA221B}" srcOrd="0" destOrd="0" presId="urn:microsoft.com/office/officeart/2005/8/layout/vList2"/>
    <dgm:cxn modelId="{DB923AA7-C32B-4694-80E4-732D850940F0}" type="presOf" srcId="{2296AD71-F3E1-4AE7-9843-6CF2DCA0B097}" destId="{5E25D5A7-B222-4561-87C1-CF947F8A193A}" srcOrd="0" destOrd="0" presId="urn:microsoft.com/office/officeart/2005/8/layout/vList2"/>
    <dgm:cxn modelId="{2475B165-B5A3-4B88-B385-C204BB61A147}" type="presOf" srcId="{9E39C271-4C2D-410B-B6B3-A9C9CFCDDFE9}" destId="{81FD0CC7-AB0C-4B25-B848-673A9EC6622E}" srcOrd="0" destOrd="0" presId="urn:microsoft.com/office/officeart/2005/8/layout/vList2"/>
    <dgm:cxn modelId="{CCDA4573-FD6B-4BD7-996F-A1BB6CB7A444}" srcId="{6C0AEFA6-8F65-4178-BB55-093C1DD5D155}" destId="{D8A8CE32-8575-4A7B-9925-84D6A931DB34}" srcOrd="3" destOrd="0" parTransId="{86A2A693-95DB-4DDC-B765-A748381E00C1}" sibTransId="{5CB43DDA-558E-44ED-9079-5DD0AD810F1F}"/>
    <dgm:cxn modelId="{6749E6F4-8BC3-4622-B5F3-0D3460ACAFAE}" type="presOf" srcId="{38AFCBE5-F959-40B8-8682-DB4E1F5CE2CB}" destId="{3A1C2B60-5CD0-40FE-8CD3-74116E02BE0C}" srcOrd="0" destOrd="0" presId="urn:microsoft.com/office/officeart/2005/8/layout/vList2"/>
    <dgm:cxn modelId="{4538E116-5814-4B89-8A82-1E9ED3693862}" srcId="{6C0AEFA6-8F65-4178-BB55-093C1DD5D155}" destId="{2296AD71-F3E1-4AE7-9843-6CF2DCA0B097}" srcOrd="1" destOrd="0" parTransId="{CDDC864B-512F-46D3-94E6-980791285B35}" sibTransId="{85069D53-BDA3-4FE3-997E-B4F8C1D24D9C}"/>
    <dgm:cxn modelId="{D2260319-02AF-47AF-A942-3051802479CD}" srcId="{6C0AEFA6-8F65-4178-BB55-093C1DD5D155}" destId="{38AFCBE5-F959-40B8-8682-DB4E1F5CE2CB}" srcOrd="0" destOrd="0" parTransId="{2E0032F2-2CCE-4588-80D5-FDD896BE4807}" sibTransId="{6DF37E5C-17BD-4A45-A670-9F6EEAD3B0D8}"/>
    <dgm:cxn modelId="{75E0B22C-9CD9-4762-B89E-28D21212855E}" type="presParOf" srcId="{7A18EB51-BEDC-4F95-BA19-CAA1711F414C}" destId="{3A1C2B60-5CD0-40FE-8CD3-74116E02BE0C}" srcOrd="0" destOrd="0" presId="urn:microsoft.com/office/officeart/2005/8/layout/vList2"/>
    <dgm:cxn modelId="{E2076645-C59D-4B2A-9973-23DAF4003973}" type="presParOf" srcId="{7A18EB51-BEDC-4F95-BA19-CAA1711F414C}" destId="{B4C3CABA-CBA4-4E92-9C2A-3714AB8F3471}" srcOrd="1" destOrd="0" presId="urn:microsoft.com/office/officeart/2005/8/layout/vList2"/>
    <dgm:cxn modelId="{009C4011-A528-4674-9129-5E2FF7C333F6}" type="presParOf" srcId="{7A18EB51-BEDC-4F95-BA19-CAA1711F414C}" destId="{5E25D5A7-B222-4561-87C1-CF947F8A193A}" srcOrd="2" destOrd="0" presId="urn:microsoft.com/office/officeart/2005/8/layout/vList2"/>
    <dgm:cxn modelId="{157DE301-7243-4688-BC51-74BAF6501C26}" type="presParOf" srcId="{7A18EB51-BEDC-4F95-BA19-CAA1711F414C}" destId="{C66ABF50-DE8E-4535-93AB-233668E99EB2}" srcOrd="3" destOrd="0" presId="urn:microsoft.com/office/officeart/2005/8/layout/vList2"/>
    <dgm:cxn modelId="{0A2D789C-B36E-4B7D-9C19-D1D3298BBB76}" type="presParOf" srcId="{7A18EB51-BEDC-4F95-BA19-CAA1711F414C}" destId="{81FD0CC7-AB0C-4B25-B848-673A9EC6622E}" srcOrd="4" destOrd="0" presId="urn:microsoft.com/office/officeart/2005/8/layout/vList2"/>
    <dgm:cxn modelId="{4C01B8A1-E069-4238-9D4A-E956DFF9C261}" type="presParOf" srcId="{7A18EB51-BEDC-4F95-BA19-CAA1711F414C}" destId="{9A56A34F-CA29-47DE-A5D7-89EF2A7F7F0A}" srcOrd="5" destOrd="0" presId="urn:microsoft.com/office/officeart/2005/8/layout/vList2"/>
    <dgm:cxn modelId="{541AD219-CECB-41EC-A663-9E00062913E5}" type="presParOf" srcId="{7A18EB51-BEDC-4F95-BA19-CAA1711F414C}" destId="{3F2E50AC-C198-4D86-9C85-EA4372BA221B}" srcOrd="6" destOrd="0" presId="urn:microsoft.com/office/officeart/2005/8/layout/vList2"/>
  </dgm:cxnLst>
  <dgm:bg>
    <a:noFill/>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1B4CF7-877B-4751-BF53-1AAE7DBDA2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CE049B2-5CA4-46AC-B5E1-F236C7C2787F}" type="pres">
      <dgm:prSet presAssocID="{6D1B4CF7-877B-4751-BF53-1AAE7DBDA227}" presName="linear" presStyleCnt="0">
        <dgm:presLayoutVars>
          <dgm:animLvl val="lvl"/>
          <dgm:resizeHandles val="exact"/>
        </dgm:presLayoutVars>
      </dgm:prSet>
      <dgm:spPr/>
      <dgm:t>
        <a:bodyPr/>
        <a:lstStyle/>
        <a:p>
          <a:endParaRPr lang="en-US"/>
        </a:p>
      </dgm:t>
    </dgm:pt>
  </dgm:ptLst>
  <dgm:cxnLst>
    <dgm:cxn modelId="{30E5B3E7-E574-4C38-98A8-E7C1F658E403}" type="presOf" srcId="{6D1B4CF7-877B-4751-BF53-1AAE7DBDA227}" destId="{1CE049B2-5CA4-46AC-B5E1-F236C7C2787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38D3B6-820E-4990-A0E4-AAFFCE5BD17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9292614-D9C8-45CE-91E4-54E99924CD71}" type="pres">
      <dgm:prSet presAssocID="{EC38D3B6-820E-4990-A0E4-AAFFCE5BD172}" presName="Name0" presStyleCnt="0">
        <dgm:presLayoutVars>
          <dgm:dir/>
          <dgm:animLvl val="lvl"/>
          <dgm:resizeHandles val="exact"/>
        </dgm:presLayoutVars>
      </dgm:prSet>
      <dgm:spPr/>
      <dgm:t>
        <a:bodyPr/>
        <a:lstStyle/>
        <a:p>
          <a:endParaRPr lang="en-US"/>
        </a:p>
      </dgm:t>
    </dgm:pt>
  </dgm:ptLst>
  <dgm:cxnLst>
    <dgm:cxn modelId="{CD7C511A-3501-4234-A6C0-2F7DE0CCA774}" type="presOf" srcId="{EC38D3B6-820E-4990-A0E4-AAFFCE5BD172}" destId="{C9292614-D9C8-45CE-91E4-54E99924CD7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770E5E-CED2-4EE5-93B4-7DA98F727931}" type="doc">
      <dgm:prSet loTypeId="urn:microsoft.com/office/officeart/2005/8/layout/hProcess9" loCatId="process" qsTypeId="urn:microsoft.com/office/officeart/2005/8/quickstyle/simple1" qsCatId="simple" csTypeId="urn:microsoft.com/office/officeart/2005/8/colors/colorful5" csCatId="colorful" phldr="1"/>
      <dgm:spPr/>
    </dgm:pt>
    <dgm:pt modelId="{24E939C8-431E-4FCD-A517-91B9D7125C66}">
      <dgm:prSet phldrT="[Text]" custT="1"/>
      <dgm:spPr>
        <a:solidFill>
          <a:srgbClr val="696969"/>
        </a:solidFill>
      </dgm:spPr>
      <dgm:t>
        <a:bodyPr/>
        <a:lstStyle/>
        <a:p>
          <a:r>
            <a:rPr lang="en-US" sz="1500" dirty="0">
              <a:latin typeface="Arial" panose="020B0604020202020204" pitchFamily="34" charset="0"/>
              <a:cs typeface="Arial" panose="020B0604020202020204" pitchFamily="34" charset="0"/>
            </a:rPr>
            <a:t>Material Conflict of Interest</a:t>
          </a:r>
        </a:p>
      </dgm:t>
    </dgm:pt>
    <dgm:pt modelId="{A6FB5F33-0364-4D76-9B1F-E808F4BD7D28}" type="parTrans" cxnId="{AD1AB3C2-679F-4E98-9DEE-7160053158C2}">
      <dgm:prSet/>
      <dgm:spPr/>
      <dgm:t>
        <a:bodyPr/>
        <a:lstStyle/>
        <a:p>
          <a:endParaRPr lang="en-US"/>
        </a:p>
      </dgm:t>
    </dgm:pt>
    <dgm:pt modelId="{8099BCF9-797B-4167-B44C-A6627FEA23C5}" type="sibTrans" cxnId="{AD1AB3C2-679F-4E98-9DEE-7160053158C2}">
      <dgm:prSet/>
      <dgm:spPr/>
      <dgm:t>
        <a:bodyPr/>
        <a:lstStyle/>
        <a:p>
          <a:endParaRPr lang="en-US"/>
        </a:p>
      </dgm:t>
    </dgm:pt>
    <dgm:pt modelId="{3FC4143D-32C4-4913-8464-45D08E403978}">
      <dgm:prSet phldrT="[Text]"/>
      <dgm:spPr>
        <a:solidFill>
          <a:srgbClr val="696969"/>
        </a:solidFill>
      </dgm:spPr>
      <dgm:t>
        <a:bodyPr/>
        <a:lstStyle/>
        <a:p>
          <a:r>
            <a:rPr lang="en-US" dirty="0"/>
            <a:t>Informed Consent</a:t>
          </a:r>
        </a:p>
      </dgm:t>
    </dgm:pt>
    <dgm:pt modelId="{A234DD27-B28B-4A55-AD59-22F1AA0D955A}" type="parTrans" cxnId="{54C1DE30-4F65-4967-9702-CFD83CE6327C}">
      <dgm:prSet/>
      <dgm:spPr/>
      <dgm:t>
        <a:bodyPr/>
        <a:lstStyle/>
        <a:p>
          <a:endParaRPr lang="en-US"/>
        </a:p>
      </dgm:t>
    </dgm:pt>
    <dgm:pt modelId="{B8092B35-0ACA-4EBA-8F15-60C5B2214C44}" type="sibTrans" cxnId="{54C1DE30-4F65-4967-9702-CFD83CE6327C}">
      <dgm:prSet/>
      <dgm:spPr/>
      <dgm:t>
        <a:bodyPr/>
        <a:lstStyle/>
        <a:p>
          <a:endParaRPr lang="en-US"/>
        </a:p>
      </dgm:t>
    </dgm:pt>
    <dgm:pt modelId="{B4658229-7650-4C8E-96EE-81353DF3A7C1}">
      <dgm:prSet phldrT="[Text]" custT="1"/>
      <dgm:spPr>
        <a:solidFill>
          <a:srgbClr val="696969"/>
        </a:solidFill>
      </dgm:spPr>
      <dgm:t>
        <a:bodyPr/>
        <a:lstStyle/>
        <a:p>
          <a:r>
            <a:rPr lang="en-US" sz="1600" dirty="0">
              <a:latin typeface="Arial" panose="020B0604020202020204" pitchFamily="34" charset="0"/>
              <a:cs typeface="Arial" panose="020B0604020202020204" pitchFamily="34" charset="0"/>
            </a:rPr>
            <a:t>Disclose</a:t>
          </a:r>
        </a:p>
      </dgm:t>
    </dgm:pt>
    <dgm:pt modelId="{1472D33B-72A9-49EC-AC31-922AFC3D70CB}" type="parTrans" cxnId="{D4191669-D7B6-4C75-BA2C-75B332D4D8DD}">
      <dgm:prSet/>
      <dgm:spPr/>
      <dgm:t>
        <a:bodyPr/>
        <a:lstStyle/>
        <a:p>
          <a:endParaRPr lang="en-US"/>
        </a:p>
      </dgm:t>
    </dgm:pt>
    <dgm:pt modelId="{28487CAC-B6B0-4090-898E-E688BA7C39C5}" type="sibTrans" cxnId="{D4191669-D7B6-4C75-BA2C-75B332D4D8DD}">
      <dgm:prSet/>
      <dgm:spPr/>
      <dgm:t>
        <a:bodyPr/>
        <a:lstStyle/>
        <a:p>
          <a:endParaRPr lang="en-US"/>
        </a:p>
      </dgm:t>
    </dgm:pt>
    <dgm:pt modelId="{02594E48-031B-4236-8A8C-258D24A37D04}" type="pres">
      <dgm:prSet presAssocID="{FD770E5E-CED2-4EE5-93B4-7DA98F727931}" presName="CompostProcess" presStyleCnt="0">
        <dgm:presLayoutVars>
          <dgm:dir/>
          <dgm:resizeHandles val="exact"/>
        </dgm:presLayoutVars>
      </dgm:prSet>
      <dgm:spPr/>
    </dgm:pt>
    <dgm:pt modelId="{69AC91BA-C1B9-4E08-AD15-3962E0923257}" type="pres">
      <dgm:prSet presAssocID="{FD770E5E-CED2-4EE5-93B4-7DA98F727931}" presName="arrow" presStyleLbl="bgShp" presStyleIdx="0" presStyleCnt="1" custLinFactNeighborX="-817"/>
      <dgm:spPr>
        <a:solidFill>
          <a:srgbClr val="FFC000"/>
        </a:solidFill>
      </dgm:spPr>
    </dgm:pt>
    <dgm:pt modelId="{E3E57CB2-A0A1-4B97-9CC6-BF105E8F2455}" type="pres">
      <dgm:prSet presAssocID="{FD770E5E-CED2-4EE5-93B4-7DA98F727931}" presName="linearProcess" presStyleCnt="0"/>
      <dgm:spPr/>
    </dgm:pt>
    <dgm:pt modelId="{17329C17-6566-4A2C-8B46-E9957514EF36}" type="pres">
      <dgm:prSet presAssocID="{24E939C8-431E-4FCD-A517-91B9D7125C66}" presName="textNode" presStyleLbl="node1" presStyleIdx="0" presStyleCnt="3">
        <dgm:presLayoutVars>
          <dgm:bulletEnabled val="1"/>
        </dgm:presLayoutVars>
      </dgm:prSet>
      <dgm:spPr/>
      <dgm:t>
        <a:bodyPr/>
        <a:lstStyle/>
        <a:p>
          <a:endParaRPr lang="en-US"/>
        </a:p>
      </dgm:t>
    </dgm:pt>
    <dgm:pt modelId="{C9422DEB-147E-4307-914D-FE25A01BCB1E}" type="pres">
      <dgm:prSet presAssocID="{8099BCF9-797B-4167-B44C-A6627FEA23C5}" presName="sibTrans" presStyleCnt="0"/>
      <dgm:spPr/>
    </dgm:pt>
    <dgm:pt modelId="{35BAD0FF-7830-4FFE-BE84-D68C90F8AA48}" type="pres">
      <dgm:prSet presAssocID="{3FC4143D-32C4-4913-8464-45D08E403978}" presName="textNode" presStyleLbl="node1" presStyleIdx="1" presStyleCnt="3" custLinFactX="100000" custLinFactNeighborX="156091" custLinFactNeighborY="3012">
        <dgm:presLayoutVars>
          <dgm:bulletEnabled val="1"/>
        </dgm:presLayoutVars>
      </dgm:prSet>
      <dgm:spPr/>
      <dgm:t>
        <a:bodyPr/>
        <a:lstStyle/>
        <a:p>
          <a:endParaRPr lang="en-US"/>
        </a:p>
      </dgm:t>
    </dgm:pt>
    <dgm:pt modelId="{0417BA03-3675-4FF8-89B3-75EB2DFC3FD8}" type="pres">
      <dgm:prSet presAssocID="{B8092B35-0ACA-4EBA-8F15-60C5B2214C44}" presName="sibTrans" presStyleCnt="0"/>
      <dgm:spPr/>
    </dgm:pt>
    <dgm:pt modelId="{497FF78C-9D58-466B-B239-04B5D48E48BE}" type="pres">
      <dgm:prSet presAssocID="{B4658229-7650-4C8E-96EE-81353DF3A7C1}" presName="textNode" presStyleLbl="node1" presStyleIdx="2" presStyleCnt="3" custLinFactX="-97468" custLinFactNeighborX="-100000" custLinFactNeighborY="2008">
        <dgm:presLayoutVars>
          <dgm:bulletEnabled val="1"/>
        </dgm:presLayoutVars>
      </dgm:prSet>
      <dgm:spPr/>
      <dgm:t>
        <a:bodyPr/>
        <a:lstStyle/>
        <a:p>
          <a:endParaRPr lang="en-US"/>
        </a:p>
      </dgm:t>
    </dgm:pt>
  </dgm:ptLst>
  <dgm:cxnLst>
    <dgm:cxn modelId="{30525EA4-1857-443E-A08B-5FC919E8B508}" type="presOf" srcId="{24E939C8-431E-4FCD-A517-91B9D7125C66}" destId="{17329C17-6566-4A2C-8B46-E9957514EF36}" srcOrd="0" destOrd="0" presId="urn:microsoft.com/office/officeart/2005/8/layout/hProcess9"/>
    <dgm:cxn modelId="{19B8941E-BD9A-40AB-8EDA-B24C5B2D4160}" type="presOf" srcId="{FD770E5E-CED2-4EE5-93B4-7DA98F727931}" destId="{02594E48-031B-4236-8A8C-258D24A37D04}" srcOrd="0" destOrd="0" presId="urn:microsoft.com/office/officeart/2005/8/layout/hProcess9"/>
    <dgm:cxn modelId="{AD1AB3C2-679F-4E98-9DEE-7160053158C2}" srcId="{FD770E5E-CED2-4EE5-93B4-7DA98F727931}" destId="{24E939C8-431E-4FCD-A517-91B9D7125C66}" srcOrd="0" destOrd="0" parTransId="{A6FB5F33-0364-4D76-9B1F-E808F4BD7D28}" sibTransId="{8099BCF9-797B-4167-B44C-A6627FEA23C5}"/>
    <dgm:cxn modelId="{7B5417B6-D332-4265-A7C3-60CA3C1276F3}" type="presOf" srcId="{3FC4143D-32C4-4913-8464-45D08E403978}" destId="{35BAD0FF-7830-4FFE-BE84-D68C90F8AA48}" srcOrd="0" destOrd="0" presId="urn:microsoft.com/office/officeart/2005/8/layout/hProcess9"/>
    <dgm:cxn modelId="{D4191669-D7B6-4C75-BA2C-75B332D4D8DD}" srcId="{FD770E5E-CED2-4EE5-93B4-7DA98F727931}" destId="{B4658229-7650-4C8E-96EE-81353DF3A7C1}" srcOrd="2" destOrd="0" parTransId="{1472D33B-72A9-49EC-AC31-922AFC3D70CB}" sibTransId="{28487CAC-B6B0-4090-898E-E688BA7C39C5}"/>
    <dgm:cxn modelId="{54C1DE30-4F65-4967-9702-CFD83CE6327C}" srcId="{FD770E5E-CED2-4EE5-93B4-7DA98F727931}" destId="{3FC4143D-32C4-4913-8464-45D08E403978}" srcOrd="1" destOrd="0" parTransId="{A234DD27-B28B-4A55-AD59-22F1AA0D955A}" sibTransId="{B8092B35-0ACA-4EBA-8F15-60C5B2214C44}"/>
    <dgm:cxn modelId="{2955436D-596A-4774-BF99-449704ABAAD3}" type="presOf" srcId="{B4658229-7650-4C8E-96EE-81353DF3A7C1}" destId="{497FF78C-9D58-466B-B239-04B5D48E48BE}" srcOrd="0" destOrd="0" presId="urn:microsoft.com/office/officeart/2005/8/layout/hProcess9"/>
    <dgm:cxn modelId="{315A4AEE-C747-42B4-89EB-5A3D0D248B46}" type="presParOf" srcId="{02594E48-031B-4236-8A8C-258D24A37D04}" destId="{69AC91BA-C1B9-4E08-AD15-3962E0923257}" srcOrd="0" destOrd="0" presId="urn:microsoft.com/office/officeart/2005/8/layout/hProcess9"/>
    <dgm:cxn modelId="{C526AE69-D89B-4866-BD77-C7D2E0458781}" type="presParOf" srcId="{02594E48-031B-4236-8A8C-258D24A37D04}" destId="{E3E57CB2-A0A1-4B97-9CC6-BF105E8F2455}" srcOrd="1" destOrd="0" presId="urn:microsoft.com/office/officeart/2005/8/layout/hProcess9"/>
    <dgm:cxn modelId="{6E39C985-1F89-4CAD-A591-92EDF6161E59}" type="presParOf" srcId="{E3E57CB2-A0A1-4B97-9CC6-BF105E8F2455}" destId="{17329C17-6566-4A2C-8B46-E9957514EF36}" srcOrd="0" destOrd="0" presId="urn:microsoft.com/office/officeart/2005/8/layout/hProcess9"/>
    <dgm:cxn modelId="{A2F1B85F-0392-4AC9-A2D9-D387889B2F0C}" type="presParOf" srcId="{E3E57CB2-A0A1-4B97-9CC6-BF105E8F2455}" destId="{C9422DEB-147E-4307-914D-FE25A01BCB1E}" srcOrd="1" destOrd="0" presId="urn:microsoft.com/office/officeart/2005/8/layout/hProcess9"/>
    <dgm:cxn modelId="{955B57E0-3C5B-4952-B36E-216EB4A66235}" type="presParOf" srcId="{E3E57CB2-A0A1-4B97-9CC6-BF105E8F2455}" destId="{35BAD0FF-7830-4FFE-BE84-D68C90F8AA48}" srcOrd="2" destOrd="0" presId="urn:microsoft.com/office/officeart/2005/8/layout/hProcess9"/>
    <dgm:cxn modelId="{35D9C49E-48D7-4569-8061-DB1B7F2DB750}" type="presParOf" srcId="{E3E57CB2-A0A1-4B97-9CC6-BF105E8F2455}" destId="{0417BA03-3675-4FF8-89B3-75EB2DFC3FD8}" srcOrd="3" destOrd="0" presId="urn:microsoft.com/office/officeart/2005/8/layout/hProcess9"/>
    <dgm:cxn modelId="{8EAFDAC7-9DD5-4E4B-936B-07AB97FC9139}" type="presParOf" srcId="{E3E57CB2-A0A1-4B97-9CC6-BF105E8F2455}" destId="{497FF78C-9D58-466B-B239-04B5D48E48B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770E5E-CED2-4EE5-93B4-7DA98F727931}" type="doc">
      <dgm:prSet loTypeId="urn:microsoft.com/office/officeart/2005/8/layout/hProcess9" loCatId="process" qsTypeId="urn:microsoft.com/office/officeart/2005/8/quickstyle/simple1" qsCatId="simple" csTypeId="urn:microsoft.com/office/officeart/2005/8/colors/colorful5" csCatId="colorful" phldr="1"/>
      <dgm:spPr/>
    </dgm:pt>
    <dgm:pt modelId="{24E939C8-431E-4FCD-A517-91B9D7125C66}">
      <dgm:prSet phldrT="[Text]"/>
      <dgm:spPr>
        <a:solidFill>
          <a:srgbClr val="696969"/>
        </a:solidFill>
      </dgm:spPr>
      <dgm:t>
        <a:bodyPr/>
        <a:lstStyle/>
        <a:p>
          <a:r>
            <a:rPr lang="en-US" dirty="0">
              <a:latin typeface="Arial" panose="020B0604020202020204" pitchFamily="34" charset="0"/>
              <a:cs typeface="Arial" panose="020B0604020202020204" pitchFamily="34" charset="0"/>
            </a:rPr>
            <a:t>Material Conflict of Interest</a:t>
          </a:r>
        </a:p>
      </dgm:t>
    </dgm:pt>
    <dgm:pt modelId="{A6FB5F33-0364-4D76-9B1F-E808F4BD7D28}" type="parTrans" cxnId="{AD1AB3C2-679F-4E98-9DEE-7160053158C2}">
      <dgm:prSet/>
      <dgm:spPr/>
      <dgm:t>
        <a:bodyPr/>
        <a:lstStyle/>
        <a:p>
          <a:endParaRPr lang="en-US"/>
        </a:p>
      </dgm:t>
    </dgm:pt>
    <dgm:pt modelId="{8099BCF9-797B-4167-B44C-A6627FEA23C5}" type="sibTrans" cxnId="{AD1AB3C2-679F-4E98-9DEE-7160053158C2}">
      <dgm:prSet/>
      <dgm:spPr/>
      <dgm:t>
        <a:bodyPr/>
        <a:lstStyle/>
        <a:p>
          <a:endParaRPr lang="en-US"/>
        </a:p>
      </dgm:t>
    </dgm:pt>
    <dgm:pt modelId="{3FC4143D-32C4-4913-8464-45D08E403978}">
      <dgm:prSet phldrT="[Text]"/>
      <dgm:spPr>
        <a:solidFill>
          <a:srgbClr val="696969"/>
        </a:solidFill>
      </dgm:spPr>
      <dgm:t>
        <a:bodyPr/>
        <a:lstStyle/>
        <a:p>
          <a:r>
            <a:rPr lang="en-US" dirty="0">
              <a:latin typeface="Arial" panose="020B0604020202020204" pitchFamily="34" charset="0"/>
              <a:cs typeface="Arial" panose="020B0604020202020204" pitchFamily="34" charset="0"/>
            </a:rPr>
            <a:t>Informed Consent</a:t>
          </a:r>
        </a:p>
      </dgm:t>
    </dgm:pt>
    <dgm:pt modelId="{A234DD27-B28B-4A55-AD59-22F1AA0D955A}" type="parTrans" cxnId="{54C1DE30-4F65-4967-9702-CFD83CE6327C}">
      <dgm:prSet/>
      <dgm:spPr/>
      <dgm:t>
        <a:bodyPr/>
        <a:lstStyle/>
        <a:p>
          <a:endParaRPr lang="en-US"/>
        </a:p>
      </dgm:t>
    </dgm:pt>
    <dgm:pt modelId="{B8092B35-0ACA-4EBA-8F15-60C5B2214C44}" type="sibTrans" cxnId="{54C1DE30-4F65-4967-9702-CFD83CE6327C}">
      <dgm:prSet/>
      <dgm:spPr/>
      <dgm:t>
        <a:bodyPr/>
        <a:lstStyle/>
        <a:p>
          <a:endParaRPr lang="en-US"/>
        </a:p>
      </dgm:t>
    </dgm:pt>
    <dgm:pt modelId="{B4658229-7650-4C8E-96EE-81353DF3A7C1}">
      <dgm:prSet phldrT="[Text]"/>
      <dgm:spPr>
        <a:solidFill>
          <a:srgbClr val="696969"/>
        </a:solidFill>
      </dgm:spPr>
      <dgm:t>
        <a:bodyPr/>
        <a:lstStyle/>
        <a:p>
          <a:r>
            <a:rPr lang="en-US" dirty="0">
              <a:latin typeface="Arial" panose="020B0604020202020204" pitchFamily="34" charset="0"/>
              <a:cs typeface="Arial" panose="020B0604020202020204" pitchFamily="34" charset="0"/>
            </a:rPr>
            <a:t>Disclose</a:t>
          </a:r>
        </a:p>
      </dgm:t>
    </dgm:pt>
    <dgm:pt modelId="{1472D33B-72A9-49EC-AC31-922AFC3D70CB}" type="parTrans" cxnId="{D4191669-D7B6-4C75-BA2C-75B332D4D8DD}">
      <dgm:prSet/>
      <dgm:spPr/>
      <dgm:t>
        <a:bodyPr/>
        <a:lstStyle/>
        <a:p>
          <a:endParaRPr lang="en-US"/>
        </a:p>
      </dgm:t>
    </dgm:pt>
    <dgm:pt modelId="{28487CAC-B6B0-4090-898E-E688BA7C39C5}" type="sibTrans" cxnId="{D4191669-D7B6-4C75-BA2C-75B332D4D8DD}">
      <dgm:prSet/>
      <dgm:spPr/>
      <dgm:t>
        <a:bodyPr/>
        <a:lstStyle/>
        <a:p>
          <a:endParaRPr lang="en-US"/>
        </a:p>
      </dgm:t>
    </dgm:pt>
    <dgm:pt modelId="{3671002E-0A65-4A35-B930-038C83DED50D}">
      <dgm:prSet/>
      <dgm:spPr>
        <a:solidFill>
          <a:srgbClr val="696969"/>
        </a:solidFill>
      </dgm:spPr>
      <dgm:t>
        <a:bodyPr/>
        <a:lstStyle/>
        <a:p>
          <a:r>
            <a:rPr lang="en-US" dirty="0">
              <a:latin typeface="Arial" panose="020B0604020202020204" pitchFamily="34" charset="0"/>
              <a:cs typeface="Arial" panose="020B0604020202020204" pitchFamily="34" charset="0"/>
            </a:rPr>
            <a:t>Manage</a:t>
          </a:r>
        </a:p>
      </dgm:t>
    </dgm:pt>
    <dgm:pt modelId="{63179145-D827-4C65-83E3-6E4957D9AF0A}" type="parTrans" cxnId="{80DB4739-78D9-4560-A825-71AC1775184B}">
      <dgm:prSet/>
      <dgm:spPr/>
      <dgm:t>
        <a:bodyPr/>
        <a:lstStyle/>
        <a:p>
          <a:endParaRPr lang="en-US"/>
        </a:p>
      </dgm:t>
    </dgm:pt>
    <dgm:pt modelId="{2CA698FA-D066-4C4A-A623-9AF30D7EE539}" type="sibTrans" cxnId="{80DB4739-78D9-4560-A825-71AC1775184B}">
      <dgm:prSet/>
      <dgm:spPr/>
      <dgm:t>
        <a:bodyPr/>
        <a:lstStyle/>
        <a:p>
          <a:endParaRPr lang="en-US"/>
        </a:p>
      </dgm:t>
    </dgm:pt>
    <dgm:pt modelId="{02594E48-031B-4236-8A8C-258D24A37D04}" type="pres">
      <dgm:prSet presAssocID="{FD770E5E-CED2-4EE5-93B4-7DA98F727931}" presName="CompostProcess" presStyleCnt="0">
        <dgm:presLayoutVars>
          <dgm:dir/>
          <dgm:resizeHandles val="exact"/>
        </dgm:presLayoutVars>
      </dgm:prSet>
      <dgm:spPr/>
    </dgm:pt>
    <dgm:pt modelId="{69AC91BA-C1B9-4E08-AD15-3962E0923257}" type="pres">
      <dgm:prSet presAssocID="{FD770E5E-CED2-4EE5-93B4-7DA98F727931}" presName="arrow" presStyleLbl="bgShp" presStyleIdx="0" presStyleCnt="1"/>
      <dgm:spPr>
        <a:solidFill>
          <a:srgbClr val="FFC000"/>
        </a:solidFill>
      </dgm:spPr>
    </dgm:pt>
    <dgm:pt modelId="{E3E57CB2-A0A1-4B97-9CC6-BF105E8F2455}" type="pres">
      <dgm:prSet presAssocID="{FD770E5E-CED2-4EE5-93B4-7DA98F727931}" presName="linearProcess" presStyleCnt="0"/>
      <dgm:spPr/>
    </dgm:pt>
    <dgm:pt modelId="{17329C17-6566-4A2C-8B46-E9957514EF36}" type="pres">
      <dgm:prSet presAssocID="{24E939C8-431E-4FCD-A517-91B9D7125C66}" presName="textNode" presStyleLbl="node1" presStyleIdx="0" presStyleCnt="4" custScaleX="121967">
        <dgm:presLayoutVars>
          <dgm:bulletEnabled val="1"/>
        </dgm:presLayoutVars>
      </dgm:prSet>
      <dgm:spPr/>
      <dgm:t>
        <a:bodyPr/>
        <a:lstStyle/>
        <a:p>
          <a:endParaRPr lang="en-US"/>
        </a:p>
      </dgm:t>
    </dgm:pt>
    <dgm:pt modelId="{C9422DEB-147E-4307-914D-FE25A01BCB1E}" type="pres">
      <dgm:prSet presAssocID="{8099BCF9-797B-4167-B44C-A6627FEA23C5}" presName="sibTrans" presStyleCnt="0"/>
      <dgm:spPr/>
    </dgm:pt>
    <dgm:pt modelId="{35BAD0FF-7830-4FFE-BE84-D68C90F8AA48}" type="pres">
      <dgm:prSet presAssocID="{3FC4143D-32C4-4913-8464-45D08E403978}" presName="textNode" presStyleLbl="node1" presStyleIdx="1" presStyleCnt="4" custLinFactX="100000" custLinFactNeighborX="156091" custLinFactNeighborY="3012">
        <dgm:presLayoutVars>
          <dgm:bulletEnabled val="1"/>
        </dgm:presLayoutVars>
      </dgm:prSet>
      <dgm:spPr/>
      <dgm:t>
        <a:bodyPr/>
        <a:lstStyle/>
        <a:p>
          <a:endParaRPr lang="en-US"/>
        </a:p>
      </dgm:t>
    </dgm:pt>
    <dgm:pt modelId="{0417BA03-3675-4FF8-89B3-75EB2DFC3FD8}" type="pres">
      <dgm:prSet presAssocID="{B8092B35-0ACA-4EBA-8F15-60C5B2214C44}" presName="sibTrans" presStyleCnt="0"/>
      <dgm:spPr/>
    </dgm:pt>
    <dgm:pt modelId="{497FF78C-9D58-466B-B239-04B5D48E48BE}" type="pres">
      <dgm:prSet presAssocID="{B4658229-7650-4C8E-96EE-81353DF3A7C1}" presName="textNode" presStyleLbl="node1" presStyleIdx="2" presStyleCnt="4" custLinFactX="-97468" custLinFactNeighborX="-100000" custLinFactNeighborY="2008">
        <dgm:presLayoutVars>
          <dgm:bulletEnabled val="1"/>
        </dgm:presLayoutVars>
      </dgm:prSet>
      <dgm:spPr/>
      <dgm:t>
        <a:bodyPr/>
        <a:lstStyle/>
        <a:p>
          <a:endParaRPr lang="en-US"/>
        </a:p>
      </dgm:t>
    </dgm:pt>
    <dgm:pt modelId="{252C9E9D-49BC-4005-8FCE-919BD723BE22}" type="pres">
      <dgm:prSet presAssocID="{28487CAC-B6B0-4090-898E-E688BA7C39C5}" presName="sibTrans" presStyleCnt="0"/>
      <dgm:spPr/>
    </dgm:pt>
    <dgm:pt modelId="{D934105F-346E-4505-8FC5-4FC29844DB7F}" type="pres">
      <dgm:prSet presAssocID="{3671002E-0A65-4A35-B930-038C83DED50D}" presName="textNode" presStyleLbl="node1" presStyleIdx="3" presStyleCnt="4" custScaleX="90505" custScaleY="98591" custLinFactNeighborX="87737" custLinFactNeighborY="0">
        <dgm:presLayoutVars>
          <dgm:bulletEnabled val="1"/>
        </dgm:presLayoutVars>
      </dgm:prSet>
      <dgm:spPr/>
      <dgm:t>
        <a:bodyPr/>
        <a:lstStyle/>
        <a:p>
          <a:endParaRPr lang="en-US"/>
        </a:p>
      </dgm:t>
    </dgm:pt>
  </dgm:ptLst>
  <dgm:cxnLst>
    <dgm:cxn modelId="{54C1DE30-4F65-4967-9702-CFD83CE6327C}" srcId="{FD770E5E-CED2-4EE5-93B4-7DA98F727931}" destId="{3FC4143D-32C4-4913-8464-45D08E403978}" srcOrd="1" destOrd="0" parTransId="{A234DD27-B28B-4A55-AD59-22F1AA0D955A}" sibTransId="{B8092B35-0ACA-4EBA-8F15-60C5B2214C44}"/>
    <dgm:cxn modelId="{612A61D0-1819-4682-AFD9-5E854ED42E32}" type="presOf" srcId="{B4658229-7650-4C8E-96EE-81353DF3A7C1}" destId="{497FF78C-9D58-466B-B239-04B5D48E48BE}" srcOrd="0" destOrd="0" presId="urn:microsoft.com/office/officeart/2005/8/layout/hProcess9"/>
    <dgm:cxn modelId="{79E19F62-22F9-4481-9598-C3FDC1706659}" type="presOf" srcId="{3FC4143D-32C4-4913-8464-45D08E403978}" destId="{35BAD0FF-7830-4FFE-BE84-D68C90F8AA48}" srcOrd="0" destOrd="0" presId="urn:microsoft.com/office/officeart/2005/8/layout/hProcess9"/>
    <dgm:cxn modelId="{D4191669-D7B6-4C75-BA2C-75B332D4D8DD}" srcId="{FD770E5E-CED2-4EE5-93B4-7DA98F727931}" destId="{B4658229-7650-4C8E-96EE-81353DF3A7C1}" srcOrd="2" destOrd="0" parTransId="{1472D33B-72A9-49EC-AC31-922AFC3D70CB}" sibTransId="{28487CAC-B6B0-4090-898E-E688BA7C39C5}"/>
    <dgm:cxn modelId="{AD1AB3C2-679F-4E98-9DEE-7160053158C2}" srcId="{FD770E5E-CED2-4EE5-93B4-7DA98F727931}" destId="{24E939C8-431E-4FCD-A517-91B9D7125C66}" srcOrd="0" destOrd="0" parTransId="{A6FB5F33-0364-4D76-9B1F-E808F4BD7D28}" sibTransId="{8099BCF9-797B-4167-B44C-A6627FEA23C5}"/>
    <dgm:cxn modelId="{BD3F3636-5E3E-41EE-9757-2D15E92D9B75}" type="presOf" srcId="{3671002E-0A65-4A35-B930-038C83DED50D}" destId="{D934105F-346E-4505-8FC5-4FC29844DB7F}" srcOrd="0" destOrd="0" presId="urn:microsoft.com/office/officeart/2005/8/layout/hProcess9"/>
    <dgm:cxn modelId="{80DB4739-78D9-4560-A825-71AC1775184B}" srcId="{FD770E5E-CED2-4EE5-93B4-7DA98F727931}" destId="{3671002E-0A65-4A35-B930-038C83DED50D}" srcOrd="3" destOrd="0" parTransId="{63179145-D827-4C65-83E3-6E4957D9AF0A}" sibTransId="{2CA698FA-D066-4C4A-A623-9AF30D7EE539}"/>
    <dgm:cxn modelId="{A421C53A-DDA3-47AE-A5D3-D74C4C46D713}" type="presOf" srcId="{FD770E5E-CED2-4EE5-93B4-7DA98F727931}" destId="{02594E48-031B-4236-8A8C-258D24A37D04}" srcOrd="0" destOrd="0" presId="urn:microsoft.com/office/officeart/2005/8/layout/hProcess9"/>
    <dgm:cxn modelId="{7D84D751-8648-46E7-AA65-ECCD69BBA178}" type="presOf" srcId="{24E939C8-431E-4FCD-A517-91B9D7125C66}" destId="{17329C17-6566-4A2C-8B46-E9957514EF36}" srcOrd="0" destOrd="0" presId="urn:microsoft.com/office/officeart/2005/8/layout/hProcess9"/>
    <dgm:cxn modelId="{A67FE2AB-ECA3-4FED-8B6B-4C7B4CD24568}" type="presParOf" srcId="{02594E48-031B-4236-8A8C-258D24A37D04}" destId="{69AC91BA-C1B9-4E08-AD15-3962E0923257}" srcOrd="0" destOrd="0" presId="urn:microsoft.com/office/officeart/2005/8/layout/hProcess9"/>
    <dgm:cxn modelId="{D7183089-E72F-4657-B965-F5984D97A7BE}" type="presParOf" srcId="{02594E48-031B-4236-8A8C-258D24A37D04}" destId="{E3E57CB2-A0A1-4B97-9CC6-BF105E8F2455}" srcOrd="1" destOrd="0" presId="urn:microsoft.com/office/officeart/2005/8/layout/hProcess9"/>
    <dgm:cxn modelId="{715C2F75-0941-4FB8-8D22-E8464B89DFA4}" type="presParOf" srcId="{E3E57CB2-A0A1-4B97-9CC6-BF105E8F2455}" destId="{17329C17-6566-4A2C-8B46-E9957514EF36}" srcOrd="0" destOrd="0" presId="urn:microsoft.com/office/officeart/2005/8/layout/hProcess9"/>
    <dgm:cxn modelId="{F74D33B6-EC05-4315-AE9A-D393861A1328}" type="presParOf" srcId="{E3E57CB2-A0A1-4B97-9CC6-BF105E8F2455}" destId="{C9422DEB-147E-4307-914D-FE25A01BCB1E}" srcOrd="1" destOrd="0" presId="urn:microsoft.com/office/officeart/2005/8/layout/hProcess9"/>
    <dgm:cxn modelId="{47B21D76-9958-4C99-BEAA-9D2E5A77F467}" type="presParOf" srcId="{E3E57CB2-A0A1-4B97-9CC6-BF105E8F2455}" destId="{35BAD0FF-7830-4FFE-BE84-D68C90F8AA48}" srcOrd="2" destOrd="0" presId="urn:microsoft.com/office/officeart/2005/8/layout/hProcess9"/>
    <dgm:cxn modelId="{9002DB94-A713-4DB7-850D-10707B5508AD}" type="presParOf" srcId="{E3E57CB2-A0A1-4B97-9CC6-BF105E8F2455}" destId="{0417BA03-3675-4FF8-89B3-75EB2DFC3FD8}" srcOrd="3" destOrd="0" presId="urn:microsoft.com/office/officeart/2005/8/layout/hProcess9"/>
    <dgm:cxn modelId="{F930559C-264E-4000-9FA5-27259A748A36}" type="presParOf" srcId="{E3E57CB2-A0A1-4B97-9CC6-BF105E8F2455}" destId="{497FF78C-9D58-466B-B239-04B5D48E48BE}" srcOrd="4" destOrd="0" presId="urn:microsoft.com/office/officeart/2005/8/layout/hProcess9"/>
    <dgm:cxn modelId="{75211D49-1933-4C3D-9CA8-70C4225D0DB5}" type="presParOf" srcId="{E3E57CB2-A0A1-4B97-9CC6-BF105E8F2455}" destId="{252C9E9D-49BC-4005-8FCE-919BD723BE22}" srcOrd="5" destOrd="0" presId="urn:microsoft.com/office/officeart/2005/8/layout/hProcess9"/>
    <dgm:cxn modelId="{42110B39-AF75-48F3-B5BB-D989FFBF3667}" type="presParOf" srcId="{E3E57CB2-A0A1-4B97-9CC6-BF105E8F2455}" destId="{D934105F-346E-4505-8FC5-4FC29844DB7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048ED-CA51-4C50-A7F9-1F217021CADC}">
      <dsp:nvSpPr>
        <dsp:cNvPr id="0" name=""/>
        <dsp:cNvSpPr/>
      </dsp:nvSpPr>
      <dsp:spPr>
        <a:xfrm>
          <a:off x="0" y="248639"/>
          <a:ext cx="800100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8FECF3-8A05-4CAA-AC6E-81303B921348}">
      <dsp:nvSpPr>
        <dsp:cNvPr id="0" name=""/>
        <dsp:cNvSpPr/>
      </dsp:nvSpPr>
      <dsp:spPr>
        <a:xfrm>
          <a:off x="400050" y="56759"/>
          <a:ext cx="5943574" cy="383760"/>
        </a:xfrm>
        <a:prstGeom prst="roundRect">
          <a:avLst/>
        </a:prstGeom>
        <a:solidFill>
          <a:srgbClr val="696969"/>
        </a:solidFill>
        <a:ln w="25400" cap="flat" cmpd="sng" algn="ctr">
          <a:solidFill>
            <a:srgbClr val="6969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066800">
            <a:lnSpc>
              <a:spcPct val="90000"/>
            </a:lnSpc>
            <a:spcBef>
              <a:spcPct val="0"/>
            </a:spcBef>
            <a:spcAft>
              <a:spcPct val="35000"/>
            </a:spcAft>
          </a:pPr>
          <a:r>
            <a:rPr lang="en-US" sz="2400" kern="1200" dirty="0"/>
            <a:t>Expanded Application of Fiduciary Duty</a:t>
          </a:r>
          <a:endParaRPr lang="en-US" sz="2400" kern="1200" dirty="0">
            <a:solidFill>
              <a:schemeClr val="bg1"/>
            </a:solidFill>
            <a:latin typeface="Arial" panose="020B0604020202020204" pitchFamily="34" charset="0"/>
            <a:cs typeface="Arial" panose="020B0604020202020204" pitchFamily="34" charset="0"/>
          </a:endParaRPr>
        </a:p>
      </dsp:txBody>
      <dsp:txXfrm>
        <a:off x="418784" y="75493"/>
        <a:ext cx="5906106" cy="346292"/>
      </dsp:txXfrm>
    </dsp:sp>
    <dsp:sp modelId="{08D2B4CD-B70C-4A30-9127-3A798C2A60A6}">
      <dsp:nvSpPr>
        <dsp:cNvPr id="0" name=""/>
        <dsp:cNvSpPr/>
      </dsp:nvSpPr>
      <dsp:spPr>
        <a:xfrm>
          <a:off x="0" y="838319"/>
          <a:ext cx="800100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67B987-6D41-4FA1-ACEB-C859FDA29641}">
      <dsp:nvSpPr>
        <dsp:cNvPr id="0" name=""/>
        <dsp:cNvSpPr/>
      </dsp:nvSpPr>
      <dsp:spPr>
        <a:xfrm>
          <a:off x="400050" y="646439"/>
          <a:ext cx="5943574" cy="383760"/>
        </a:xfrm>
        <a:prstGeom prst="roundRect">
          <a:avLst/>
        </a:prstGeom>
        <a:solidFill>
          <a:srgbClr val="696969"/>
        </a:solidFill>
        <a:ln w="25400" cap="flat" cmpd="sng" algn="ctr">
          <a:solidFill>
            <a:srgbClr val="6969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066800">
            <a:lnSpc>
              <a:spcPct val="90000"/>
            </a:lnSpc>
            <a:spcBef>
              <a:spcPct val="0"/>
            </a:spcBef>
            <a:spcAft>
              <a:spcPct val="35000"/>
            </a:spcAft>
          </a:pPr>
          <a:r>
            <a:rPr lang="en-US" sz="2400" kern="1200" dirty="0"/>
            <a:t>Updated Duties to Clients</a:t>
          </a:r>
          <a:endParaRPr lang="en-US" sz="2400" kern="1200" dirty="0">
            <a:solidFill>
              <a:schemeClr val="bg1"/>
            </a:solidFill>
            <a:latin typeface="Arial" panose="020B0604020202020204" pitchFamily="34" charset="0"/>
            <a:cs typeface="Arial" panose="020B0604020202020204" pitchFamily="34" charset="0"/>
          </a:endParaRPr>
        </a:p>
      </dsp:txBody>
      <dsp:txXfrm>
        <a:off x="418784" y="665173"/>
        <a:ext cx="5906106" cy="346292"/>
      </dsp:txXfrm>
    </dsp:sp>
    <dsp:sp modelId="{6A749C74-3F94-4C5C-A524-8E8CC4858AFB}">
      <dsp:nvSpPr>
        <dsp:cNvPr id="0" name=""/>
        <dsp:cNvSpPr/>
      </dsp:nvSpPr>
      <dsp:spPr>
        <a:xfrm>
          <a:off x="0" y="1428000"/>
          <a:ext cx="800100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96E1E-14CB-4C1E-A843-AE06755A6F8F}">
      <dsp:nvSpPr>
        <dsp:cNvPr id="0" name=""/>
        <dsp:cNvSpPr/>
      </dsp:nvSpPr>
      <dsp:spPr>
        <a:xfrm>
          <a:off x="400050" y="1236120"/>
          <a:ext cx="5943574" cy="383760"/>
        </a:xfrm>
        <a:prstGeom prst="roundRect">
          <a:avLst/>
        </a:prstGeom>
        <a:solidFill>
          <a:srgbClr val="696969"/>
        </a:solidFill>
        <a:ln w="25400" cap="flat" cmpd="sng" algn="ctr">
          <a:solidFill>
            <a:srgbClr val="6969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066800" rtl="0">
            <a:lnSpc>
              <a:spcPct val="90000"/>
            </a:lnSpc>
            <a:spcBef>
              <a:spcPct val="0"/>
            </a:spcBef>
            <a:spcAft>
              <a:spcPct val="35000"/>
            </a:spcAft>
          </a:pPr>
          <a:r>
            <a:rPr lang="en-US" sz="2400" kern="1200" dirty="0"/>
            <a:t>Revised Definition of Financial Planning</a:t>
          </a:r>
          <a:endParaRPr lang="en-US" sz="2400" kern="1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dsp:txBody>
      <dsp:txXfrm>
        <a:off x="418784" y="1254854"/>
        <a:ext cx="5906106" cy="346292"/>
      </dsp:txXfrm>
    </dsp:sp>
    <dsp:sp modelId="{69816919-6319-43AE-9690-6D49CB6B113C}">
      <dsp:nvSpPr>
        <dsp:cNvPr id="0" name=""/>
        <dsp:cNvSpPr/>
      </dsp:nvSpPr>
      <dsp:spPr>
        <a:xfrm>
          <a:off x="0" y="2017680"/>
          <a:ext cx="800100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999753-67D7-4C76-B710-A0D505736F1C}">
      <dsp:nvSpPr>
        <dsp:cNvPr id="0" name=""/>
        <dsp:cNvSpPr/>
      </dsp:nvSpPr>
      <dsp:spPr>
        <a:xfrm>
          <a:off x="400050" y="1825800"/>
          <a:ext cx="5943574" cy="383760"/>
        </a:xfrm>
        <a:prstGeom prst="roundRect">
          <a:avLst/>
        </a:prstGeom>
        <a:solidFill>
          <a:srgbClr val="696969"/>
        </a:solidFill>
        <a:ln w="25400" cap="flat" cmpd="sng" algn="ctr">
          <a:solidFill>
            <a:srgbClr val="6969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066800">
            <a:lnSpc>
              <a:spcPct val="90000"/>
            </a:lnSpc>
            <a:spcBef>
              <a:spcPct val="0"/>
            </a:spcBef>
            <a:spcAft>
              <a:spcPct val="35000"/>
            </a:spcAft>
          </a:pPr>
          <a:r>
            <a:rPr lang="en-US" sz="2400" kern="1200" dirty="0"/>
            <a:t>Modernized Practice Standards</a:t>
          </a:r>
          <a:endParaRPr lang="en-US" sz="2400" kern="1200" dirty="0">
            <a:solidFill>
              <a:schemeClr val="bg1"/>
            </a:solidFill>
            <a:latin typeface="Arial" panose="020B0604020202020204" pitchFamily="34" charset="0"/>
            <a:cs typeface="Arial" panose="020B0604020202020204" pitchFamily="34" charset="0"/>
          </a:endParaRPr>
        </a:p>
      </dsp:txBody>
      <dsp:txXfrm>
        <a:off x="418784" y="1844534"/>
        <a:ext cx="5906106" cy="346292"/>
      </dsp:txXfrm>
    </dsp:sp>
    <dsp:sp modelId="{89D7AB20-E7BF-4BFD-BCD1-5EB61907CCF4}">
      <dsp:nvSpPr>
        <dsp:cNvPr id="0" name=""/>
        <dsp:cNvSpPr/>
      </dsp:nvSpPr>
      <dsp:spPr>
        <a:xfrm>
          <a:off x="0" y="2607360"/>
          <a:ext cx="800100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742CC7-FEE2-4D84-BAA0-8C3E18CD1EE6}">
      <dsp:nvSpPr>
        <dsp:cNvPr id="0" name=""/>
        <dsp:cNvSpPr/>
      </dsp:nvSpPr>
      <dsp:spPr>
        <a:xfrm>
          <a:off x="380999" y="2415480"/>
          <a:ext cx="5943574" cy="383760"/>
        </a:xfrm>
        <a:prstGeom prst="roundRect">
          <a:avLst/>
        </a:prstGeom>
        <a:solidFill>
          <a:srgbClr val="696969"/>
        </a:solidFill>
        <a:ln w="25400" cap="flat" cmpd="sng" algn="ctr">
          <a:solidFill>
            <a:srgbClr val="6969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066800">
            <a:lnSpc>
              <a:spcPct val="90000"/>
            </a:lnSpc>
            <a:spcBef>
              <a:spcPct val="0"/>
            </a:spcBef>
            <a:spcAft>
              <a:spcPct val="35000"/>
            </a:spcAft>
          </a:pPr>
          <a:r>
            <a:rPr lang="en-US" sz="2400" kern="1200" dirty="0"/>
            <a:t>New Process for Bankruptcy</a:t>
          </a:r>
          <a:endParaRPr lang="en-US" sz="2400" kern="1200" dirty="0">
            <a:solidFill>
              <a:schemeClr val="bg1"/>
            </a:solidFill>
            <a:latin typeface="Arial" panose="020B0604020202020204" pitchFamily="34" charset="0"/>
            <a:cs typeface="Arial" panose="020B0604020202020204" pitchFamily="34" charset="0"/>
          </a:endParaRPr>
        </a:p>
      </dsp:txBody>
      <dsp:txXfrm>
        <a:off x="399733" y="2434214"/>
        <a:ext cx="5906106" cy="346292"/>
      </dsp:txXfrm>
    </dsp:sp>
    <dsp:sp modelId="{9071DE18-7522-402D-9A15-F34C614C5BFD}">
      <dsp:nvSpPr>
        <dsp:cNvPr id="0" name=""/>
        <dsp:cNvSpPr/>
      </dsp:nvSpPr>
      <dsp:spPr>
        <a:xfrm>
          <a:off x="0" y="3197040"/>
          <a:ext cx="800100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71BD61-04D4-4B56-8E4E-832CD1BB3F6B}">
      <dsp:nvSpPr>
        <dsp:cNvPr id="0" name=""/>
        <dsp:cNvSpPr/>
      </dsp:nvSpPr>
      <dsp:spPr>
        <a:xfrm>
          <a:off x="380999" y="3047999"/>
          <a:ext cx="5943574" cy="383760"/>
        </a:xfrm>
        <a:prstGeom prst="roundRect">
          <a:avLst/>
        </a:prstGeom>
        <a:solidFill>
          <a:srgbClr val="696969"/>
        </a:solidFill>
        <a:ln w="25400" cap="flat" cmpd="sng" algn="ctr">
          <a:solidFill>
            <a:srgbClr val="6969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066800">
            <a:lnSpc>
              <a:spcPct val="90000"/>
            </a:lnSpc>
            <a:spcBef>
              <a:spcPct val="0"/>
            </a:spcBef>
            <a:spcAft>
              <a:spcPct val="35000"/>
            </a:spcAft>
          </a:pPr>
          <a:r>
            <a:rPr lang="en-US" sz="2400" kern="1200" dirty="0"/>
            <a:t>Enhanced Requirements for </a:t>
          </a:r>
          <a:r>
            <a:rPr lang="en-US" sz="2400" kern="1200" dirty="0" smtClean="0"/>
            <a:t>Reporting</a:t>
          </a:r>
          <a:endParaRPr lang="en-US" sz="2400" kern="1200" dirty="0">
            <a:solidFill>
              <a:schemeClr val="bg1"/>
            </a:solidFill>
            <a:latin typeface="Arial" panose="020B0604020202020204" pitchFamily="34" charset="0"/>
            <a:cs typeface="Arial" panose="020B0604020202020204" pitchFamily="34" charset="0"/>
          </a:endParaRPr>
        </a:p>
      </dsp:txBody>
      <dsp:txXfrm>
        <a:off x="399733" y="3066733"/>
        <a:ext cx="5906106"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C2B60-5CD0-40FE-8CD3-74116E02BE0C}">
      <dsp:nvSpPr>
        <dsp:cNvPr id="0" name=""/>
        <dsp:cNvSpPr/>
      </dsp:nvSpPr>
      <dsp:spPr>
        <a:xfrm>
          <a:off x="0" y="712"/>
          <a:ext cx="6934200" cy="430157"/>
        </a:xfrm>
        <a:prstGeom prst="roundRect">
          <a:avLst/>
        </a:prstGeom>
        <a:solidFill>
          <a:srgbClr val="69696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a:solidFill>
                <a:schemeClr val="bg1"/>
              </a:solidFill>
              <a:latin typeface="Arial" panose="020B0604020202020204" pitchFamily="34" charset="0"/>
              <a:cs typeface="Arial" panose="020B0604020202020204" pitchFamily="34" charset="0"/>
            </a:rPr>
            <a:t>Fee-Only and Fee-Based</a:t>
          </a:r>
        </a:p>
      </dsp:txBody>
      <dsp:txXfrm>
        <a:off x="20999" y="21711"/>
        <a:ext cx="6892202" cy="388159"/>
      </dsp:txXfrm>
    </dsp:sp>
    <dsp:sp modelId="{5E25D5A7-B222-4561-87C1-CF947F8A193A}">
      <dsp:nvSpPr>
        <dsp:cNvPr id="0" name=""/>
        <dsp:cNvSpPr/>
      </dsp:nvSpPr>
      <dsp:spPr>
        <a:xfrm>
          <a:off x="0" y="441051"/>
          <a:ext cx="6934200" cy="430157"/>
        </a:xfrm>
        <a:prstGeom prst="roundRect">
          <a:avLst/>
        </a:prstGeom>
        <a:solidFill>
          <a:srgbClr val="69696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a:solidFill>
                <a:schemeClr val="bg1"/>
              </a:solidFill>
              <a:latin typeface="Arial" panose="020B0604020202020204" pitchFamily="34" charset="0"/>
              <a:ea typeface="Times New Roman" panose="02020603050405020304" pitchFamily="18" charset="0"/>
              <a:cs typeface="Arial" panose="020B0604020202020204" pitchFamily="34" charset="0"/>
            </a:rPr>
            <a:t>Sales-Related Compensation</a:t>
          </a:r>
        </a:p>
      </dsp:txBody>
      <dsp:txXfrm>
        <a:off x="20999" y="462050"/>
        <a:ext cx="6892202" cy="388159"/>
      </dsp:txXfrm>
    </dsp:sp>
    <dsp:sp modelId="{81FD0CC7-AB0C-4B25-B848-673A9EC6622E}">
      <dsp:nvSpPr>
        <dsp:cNvPr id="0" name=""/>
        <dsp:cNvSpPr/>
      </dsp:nvSpPr>
      <dsp:spPr>
        <a:xfrm>
          <a:off x="0" y="881390"/>
          <a:ext cx="6934200" cy="430157"/>
        </a:xfrm>
        <a:prstGeom prst="roundRect">
          <a:avLst/>
        </a:prstGeom>
        <a:solidFill>
          <a:srgbClr val="69696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a:solidFill>
                <a:schemeClr val="bg1"/>
              </a:solidFill>
              <a:latin typeface="Arial" panose="020B0604020202020204" pitchFamily="34" charset="0"/>
              <a:cs typeface="Arial" panose="020B0604020202020204" pitchFamily="34" charset="0"/>
            </a:rPr>
            <a:t>Related Party </a:t>
          </a:r>
          <a:r>
            <a:rPr lang="en-US" sz="2600" kern="1200" dirty="0" smtClean="0">
              <a:solidFill>
                <a:schemeClr val="bg1"/>
              </a:solidFill>
              <a:latin typeface="Arial" panose="020B0604020202020204" pitchFamily="34" charset="0"/>
              <a:cs typeface="Arial" panose="020B0604020202020204" pitchFamily="34" charset="0"/>
            </a:rPr>
            <a:t>Compensation</a:t>
          </a:r>
          <a:endParaRPr lang="en-US" sz="2600" kern="1200" dirty="0">
            <a:solidFill>
              <a:schemeClr val="bg1"/>
            </a:solidFill>
            <a:latin typeface="Arial" panose="020B0604020202020204" pitchFamily="34" charset="0"/>
            <a:cs typeface="Arial" panose="020B0604020202020204" pitchFamily="34" charset="0"/>
          </a:endParaRPr>
        </a:p>
      </dsp:txBody>
      <dsp:txXfrm>
        <a:off x="20999" y="902389"/>
        <a:ext cx="6892202" cy="388159"/>
      </dsp:txXfrm>
    </dsp:sp>
    <dsp:sp modelId="{3F2E50AC-C198-4D86-9C85-EA4372BA221B}">
      <dsp:nvSpPr>
        <dsp:cNvPr id="0" name=""/>
        <dsp:cNvSpPr/>
      </dsp:nvSpPr>
      <dsp:spPr>
        <a:xfrm>
          <a:off x="0" y="1322442"/>
          <a:ext cx="6934200" cy="430157"/>
        </a:xfrm>
        <a:prstGeom prst="roundRect">
          <a:avLst/>
        </a:prstGeom>
        <a:solidFill>
          <a:srgbClr val="69696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bg1"/>
              </a:solidFill>
              <a:latin typeface="Arial" panose="020B0604020202020204" pitchFamily="34" charset="0"/>
              <a:cs typeface="Arial" panose="020B0604020202020204" pitchFamily="34" charset="0"/>
            </a:rPr>
            <a:t>Representations by a CFP</a:t>
          </a:r>
          <a:r>
            <a:rPr lang="en-US" sz="2400" kern="1200" baseline="30000" dirty="0" smtClean="0">
              <a:solidFill>
                <a:schemeClr val="bg1"/>
              </a:solidFill>
              <a:latin typeface="Arial" panose="020B0604020202020204" pitchFamily="34" charset="0"/>
              <a:cs typeface="Arial" panose="020B0604020202020204" pitchFamily="34" charset="0"/>
            </a:rPr>
            <a:t>®</a:t>
          </a:r>
          <a:r>
            <a:rPr lang="en-US" sz="2400" kern="1200" dirty="0" smtClean="0">
              <a:solidFill>
                <a:schemeClr val="bg1"/>
              </a:solidFill>
              <a:latin typeface="Arial" panose="020B0604020202020204" pitchFamily="34" charset="0"/>
              <a:cs typeface="Arial" panose="020B0604020202020204" pitchFamily="34" charset="0"/>
            </a:rPr>
            <a:t> Professional’s Firm</a:t>
          </a:r>
          <a:endParaRPr lang="en-US" sz="2400" kern="1200" dirty="0">
            <a:solidFill>
              <a:schemeClr val="bg1"/>
            </a:solidFill>
            <a:latin typeface="Arial" panose="020B0604020202020204" pitchFamily="34" charset="0"/>
            <a:cs typeface="Arial" panose="020B0604020202020204" pitchFamily="34" charset="0"/>
          </a:endParaRPr>
        </a:p>
      </dsp:txBody>
      <dsp:txXfrm>
        <a:off x="20999" y="1343441"/>
        <a:ext cx="6892202" cy="388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C91BA-C1B9-4E08-AD15-3962E0923257}">
      <dsp:nvSpPr>
        <dsp:cNvPr id="0" name=""/>
        <dsp:cNvSpPr/>
      </dsp:nvSpPr>
      <dsp:spPr>
        <a:xfrm>
          <a:off x="233362" y="0"/>
          <a:ext cx="2914650" cy="1904999"/>
        </a:xfrm>
        <a:prstGeom prst="rightArrow">
          <a:avLst/>
        </a:prstGeom>
        <a:solidFill>
          <a:srgbClr val="FFC000"/>
        </a:solidFill>
        <a:ln>
          <a:noFill/>
        </a:ln>
        <a:effectLst/>
      </dsp:spPr>
      <dsp:style>
        <a:lnRef idx="0">
          <a:scrgbClr r="0" g="0" b="0"/>
        </a:lnRef>
        <a:fillRef idx="1">
          <a:scrgbClr r="0" g="0" b="0"/>
        </a:fillRef>
        <a:effectRef idx="0">
          <a:scrgbClr r="0" g="0" b="0"/>
        </a:effectRef>
        <a:fontRef idx="minor"/>
      </dsp:style>
    </dsp:sp>
    <dsp:sp modelId="{17329C17-6566-4A2C-8B46-E9957514EF36}">
      <dsp:nvSpPr>
        <dsp:cNvPr id="0" name=""/>
        <dsp:cNvSpPr/>
      </dsp:nvSpPr>
      <dsp:spPr>
        <a:xfrm>
          <a:off x="1674" y="571499"/>
          <a:ext cx="1105048" cy="761999"/>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Material Conflict of Interest</a:t>
          </a:r>
        </a:p>
      </dsp:txBody>
      <dsp:txXfrm>
        <a:off x="38872" y="608697"/>
        <a:ext cx="1030652" cy="687603"/>
      </dsp:txXfrm>
    </dsp:sp>
    <dsp:sp modelId="{35BAD0FF-7830-4FFE-BE84-D68C90F8AA48}">
      <dsp:nvSpPr>
        <dsp:cNvPr id="0" name=""/>
        <dsp:cNvSpPr/>
      </dsp:nvSpPr>
      <dsp:spPr>
        <a:xfrm>
          <a:off x="2323951" y="594451"/>
          <a:ext cx="1105048" cy="761999"/>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Informed Consent</a:t>
          </a:r>
        </a:p>
      </dsp:txBody>
      <dsp:txXfrm>
        <a:off x="2361149" y="631649"/>
        <a:ext cx="1030652" cy="687603"/>
      </dsp:txXfrm>
    </dsp:sp>
    <dsp:sp modelId="{497FF78C-9D58-466B-B239-04B5D48E48BE}">
      <dsp:nvSpPr>
        <dsp:cNvPr id="0" name=""/>
        <dsp:cNvSpPr/>
      </dsp:nvSpPr>
      <dsp:spPr>
        <a:xfrm>
          <a:off x="1189955" y="586800"/>
          <a:ext cx="1105048" cy="761999"/>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Disclose</a:t>
          </a:r>
        </a:p>
      </dsp:txBody>
      <dsp:txXfrm>
        <a:off x="1227153" y="623998"/>
        <a:ext cx="1030652" cy="6876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C91BA-C1B9-4E08-AD15-3962E0923257}">
      <dsp:nvSpPr>
        <dsp:cNvPr id="0" name=""/>
        <dsp:cNvSpPr/>
      </dsp:nvSpPr>
      <dsp:spPr>
        <a:xfrm>
          <a:off x="308609" y="0"/>
          <a:ext cx="3497580" cy="2091519"/>
        </a:xfrm>
        <a:prstGeom prst="rightArrow">
          <a:avLst/>
        </a:prstGeom>
        <a:solidFill>
          <a:srgbClr val="FFC000"/>
        </a:solidFill>
        <a:ln>
          <a:noFill/>
        </a:ln>
        <a:effectLst/>
      </dsp:spPr>
      <dsp:style>
        <a:lnRef idx="0">
          <a:scrgbClr r="0" g="0" b="0"/>
        </a:lnRef>
        <a:fillRef idx="1">
          <a:scrgbClr r="0" g="0" b="0"/>
        </a:fillRef>
        <a:effectRef idx="0">
          <a:scrgbClr r="0" g="0" b="0"/>
        </a:effectRef>
        <a:fontRef idx="minor"/>
      </dsp:style>
    </dsp:sp>
    <dsp:sp modelId="{17329C17-6566-4A2C-8B46-E9957514EF36}">
      <dsp:nvSpPr>
        <dsp:cNvPr id="0" name=""/>
        <dsp:cNvSpPr/>
      </dsp:nvSpPr>
      <dsp:spPr>
        <a:xfrm>
          <a:off x="46612" y="627455"/>
          <a:ext cx="1147442" cy="836607"/>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Material Conflict of Interest</a:t>
          </a:r>
        </a:p>
      </dsp:txBody>
      <dsp:txXfrm>
        <a:off x="87452" y="668295"/>
        <a:ext cx="1065762" cy="754927"/>
      </dsp:txXfrm>
    </dsp:sp>
    <dsp:sp modelId="{35BAD0FF-7830-4FFE-BE84-D68C90F8AA48}">
      <dsp:nvSpPr>
        <dsp:cNvPr id="0" name=""/>
        <dsp:cNvSpPr/>
      </dsp:nvSpPr>
      <dsp:spPr>
        <a:xfrm>
          <a:off x="2255298" y="652654"/>
          <a:ext cx="940780" cy="836607"/>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Informed Consent</a:t>
          </a:r>
        </a:p>
      </dsp:txBody>
      <dsp:txXfrm>
        <a:off x="2296138" y="693494"/>
        <a:ext cx="859100" cy="754927"/>
      </dsp:txXfrm>
    </dsp:sp>
    <dsp:sp modelId="{497FF78C-9D58-466B-B239-04B5D48E48BE}">
      <dsp:nvSpPr>
        <dsp:cNvPr id="0" name=""/>
        <dsp:cNvSpPr/>
      </dsp:nvSpPr>
      <dsp:spPr>
        <a:xfrm>
          <a:off x="1264914" y="644254"/>
          <a:ext cx="940780" cy="836607"/>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Disclose</a:t>
          </a:r>
        </a:p>
      </dsp:txBody>
      <dsp:txXfrm>
        <a:off x="1305754" y="685094"/>
        <a:ext cx="859100" cy="754927"/>
      </dsp:txXfrm>
    </dsp:sp>
    <dsp:sp modelId="{D934105F-346E-4505-8FC5-4FC29844DB7F}">
      <dsp:nvSpPr>
        <dsp:cNvPr id="0" name=""/>
        <dsp:cNvSpPr/>
      </dsp:nvSpPr>
      <dsp:spPr>
        <a:xfrm>
          <a:off x="3258004" y="633349"/>
          <a:ext cx="851453" cy="824819"/>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Manage</a:t>
          </a:r>
        </a:p>
      </dsp:txBody>
      <dsp:txXfrm>
        <a:off x="3298268" y="673613"/>
        <a:ext cx="770925" cy="74429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45530" cy="465932"/>
          </a:xfrm>
          <a:prstGeom prst="rect">
            <a:avLst/>
          </a:prstGeom>
        </p:spPr>
        <p:txBody>
          <a:bodyPr vert="horz" lIns="94014" tIns="47008" rIns="94014" bIns="47008" rtlCol="0"/>
          <a:lstStyle>
            <a:lvl1pPr algn="l">
              <a:defRPr sz="1200"/>
            </a:lvl1pPr>
          </a:lstStyle>
          <a:p>
            <a:pPr>
              <a:defRPr/>
            </a:pPr>
            <a:endParaRPr lang="en-US" dirty="0"/>
          </a:p>
        </p:txBody>
      </p:sp>
      <p:sp>
        <p:nvSpPr>
          <p:cNvPr id="3" name="Date Placeholder 2"/>
          <p:cNvSpPr>
            <a:spLocks noGrp="1"/>
          </p:cNvSpPr>
          <p:nvPr>
            <p:ph type="dt" sz="quarter" idx="1"/>
          </p:nvPr>
        </p:nvSpPr>
        <p:spPr>
          <a:xfrm>
            <a:off x="3979125" y="1"/>
            <a:ext cx="3045529" cy="465932"/>
          </a:xfrm>
          <a:prstGeom prst="rect">
            <a:avLst/>
          </a:prstGeom>
        </p:spPr>
        <p:txBody>
          <a:bodyPr vert="horz" lIns="94014" tIns="47008" rIns="94014" bIns="47008" rtlCol="0"/>
          <a:lstStyle>
            <a:lvl1pPr algn="r">
              <a:defRPr sz="1200"/>
            </a:lvl1pPr>
          </a:lstStyle>
          <a:p>
            <a:pPr>
              <a:defRPr/>
            </a:pPr>
            <a:fld id="{2518D2F9-5733-4AD1-B913-F4753260786C}" type="datetimeFigureOut">
              <a:rPr lang="en-US"/>
              <a:pPr>
                <a:defRPr/>
              </a:pPr>
              <a:t>1/11/2019</a:t>
            </a:fld>
            <a:endParaRPr lang="en-US" dirty="0"/>
          </a:p>
        </p:txBody>
      </p:sp>
      <p:sp>
        <p:nvSpPr>
          <p:cNvPr id="4" name="Footer Placeholder 3"/>
          <p:cNvSpPr>
            <a:spLocks noGrp="1"/>
          </p:cNvSpPr>
          <p:nvPr>
            <p:ph type="ftr" sz="quarter" idx="2"/>
          </p:nvPr>
        </p:nvSpPr>
        <p:spPr>
          <a:xfrm>
            <a:off x="3" y="8844752"/>
            <a:ext cx="3045530" cy="465932"/>
          </a:xfrm>
          <a:prstGeom prst="rect">
            <a:avLst/>
          </a:prstGeom>
        </p:spPr>
        <p:txBody>
          <a:bodyPr vert="horz" lIns="94014" tIns="47008" rIns="94014" bIns="47008"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9125" y="8844752"/>
            <a:ext cx="3045529" cy="465932"/>
          </a:xfrm>
          <a:prstGeom prst="rect">
            <a:avLst/>
          </a:prstGeom>
        </p:spPr>
        <p:txBody>
          <a:bodyPr vert="horz" lIns="94014" tIns="47008" rIns="94014" bIns="47008" rtlCol="0" anchor="b"/>
          <a:lstStyle>
            <a:lvl1pPr algn="r">
              <a:defRPr sz="1200"/>
            </a:lvl1pPr>
          </a:lstStyle>
          <a:p>
            <a:pPr>
              <a:defRPr/>
            </a:pPr>
            <a:fld id="{3C0DD0E5-6AE6-433A-97B7-AAFDE7B255C8}" type="slidenum">
              <a:rPr lang="en-US"/>
              <a:pPr>
                <a:defRPr/>
              </a:pPr>
              <a:t>‹#›</a:t>
            </a:fld>
            <a:endParaRPr lang="en-US" dirty="0"/>
          </a:p>
        </p:txBody>
      </p:sp>
    </p:spTree>
    <p:extLst>
      <p:ext uri="{BB962C8B-B14F-4D97-AF65-F5344CB8AC3E}">
        <p14:creationId xmlns:p14="http://schemas.microsoft.com/office/powerpoint/2010/main" val="246542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45530" cy="465932"/>
          </a:xfrm>
          <a:prstGeom prst="rect">
            <a:avLst/>
          </a:prstGeom>
        </p:spPr>
        <p:txBody>
          <a:bodyPr vert="horz" lIns="94014" tIns="47008" rIns="94014" bIns="4700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9125" y="1"/>
            <a:ext cx="3045529" cy="465932"/>
          </a:xfrm>
          <a:prstGeom prst="rect">
            <a:avLst/>
          </a:prstGeom>
        </p:spPr>
        <p:txBody>
          <a:bodyPr vert="horz" lIns="94014" tIns="47008" rIns="94014" bIns="47008" rtlCol="0"/>
          <a:lstStyle>
            <a:lvl1pPr algn="r" fontAlgn="auto">
              <a:spcBef>
                <a:spcPts val="0"/>
              </a:spcBef>
              <a:spcAft>
                <a:spcPts val="0"/>
              </a:spcAft>
              <a:defRPr sz="1200">
                <a:latin typeface="+mn-lt"/>
              </a:defRPr>
            </a:lvl1pPr>
          </a:lstStyle>
          <a:p>
            <a:pPr>
              <a:defRPr/>
            </a:pPr>
            <a:fld id="{AED2B03A-84B1-4A31-8CCD-1F46AF875DD6}" type="datetimeFigureOut">
              <a:rPr lang="en-US"/>
              <a:pPr>
                <a:defRPr/>
              </a:pPr>
              <a:t>1/11/2019</a:t>
            </a:fld>
            <a:endParaRPr lang="en-US" dirty="0"/>
          </a:p>
        </p:txBody>
      </p:sp>
      <p:sp>
        <p:nvSpPr>
          <p:cNvPr id="4" name="Slide Image Placeholder 3"/>
          <p:cNvSpPr>
            <a:spLocks noGrp="1" noRot="1" noChangeAspect="1"/>
          </p:cNvSpPr>
          <p:nvPr>
            <p:ph type="sldImg" idx="2"/>
          </p:nvPr>
        </p:nvSpPr>
        <p:spPr>
          <a:xfrm>
            <a:off x="409575" y="698500"/>
            <a:ext cx="6207125" cy="3490913"/>
          </a:xfrm>
          <a:prstGeom prst="rect">
            <a:avLst/>
          </a:prstGeom>
          <a:noFill/>
          <a:ln w="12700">
            <a:solidFill>
              <a:prstClr val="black"/>
            </a:solidFill>
          </a:ln>
        </p:spPr>
        <p:txBody>
          <a:bodyPr vert="horz" lIns="94014" tIns="47008" rIns="94014" bIns="47008" rtlCol="0" anchor="ctr"/>
          <a:lstStyle/>
          <a:p>
            <a:pPr lvl="0"/>
            <a:endParaRPr lang="en-US" noProof="0" dirty="0"/>
          </a:p>
        </p:txBody>
      </p:sp>
      <p:sp>
        <p:nvSpPr>
          <p:cNvPr id="5" name="Notes Placeholder 4"/>
          <p:cNvSpPr>
            <a:spLocks noGrp="1"/>
          </p:cNvSpPr>
          <p:nvPr>
            <p:ph type="body" sz="quarter" idx="3"/>
          </p:nvPr>
        </p:nvSpPr>
        <p:spPr>
          <a:xfrm>
            <a:off x="701820" y="4422377"/>
            <a:ext cx="5622640" cy="4191796"/>
          </a:xfrm>
          <a:prstGeom prst="rect">
            <a:avLst/>
          </a:prstGeom>
        </p:spPr>
        <p:txBody>
          <a:bodyPr vert="horz" lIns="94014" tIns="47008" rIns="94014" bIns="47008"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3" y="8844752"/>
            <a:ext cx="3045530" cy="465932"/>
          </a:xfrm>
          <a:prstGeom prst="rect">
            <a:avLst/>
          </a:prstGeom>
        </p:spPr>
        <p:txBody>
          <a:bodyPr vert="horz" lIns="94014" tIns="47008" rIns="94014" bIns="4700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9125" y="8844752"/>
            <a:ext cx="3045529" cy="465932"/>
          </a:xfrm>
          <a:prstGeom prst="rect">
            <a:avLst/>
          </a:prstGeom>
        </p:spPr>
        <p:txBody>
          <a:bodyPr vert="horz" lIns="94014" tIns="47008" rIns="94014" bIns="47008" rtlCol="0" anchor="b"/>
          <a:lstStyle>
            <a:lvl1pPr algn="r" fontAlgn="auto">
              <a:spcBef>
                <a:spcPts val="0"/>
              </a:spcBef>
              <a:spcAft>
                <a:spcPts val="0"/>
              </a:spcAft>
              <a:defRPr sz="1200">
                <a:latin typeface="+mn-lt"/>
              </a:defRPr>
            </a:lvl1pPr>
          </a:lstStyle>
          <a:p>
            <a:pPr>
              <a:defRPr/>
            </a:pPr>
            <a:fld id="{60102D8A-74FB-43F7-838F-71943EB65402}" type="slidenum">
              <a:rPr lang="en-US"/>
              <a:pPr>
                <a:defRPr/>
              </a:pPr>
              <a:t>‹#›</a:t>
            </a:fld>
            <a:endParaRPr lang="en-US" dirty="0"/>
          </a:p>
        </p:txBody>
      </p:sp>
    </p:spTree>
    <p:extLst>
      <p:ext uri="{BB962C8B-B14F-4D97-AF65-F5344CB8AC3E}">
        <p14:creationId xmlns:p14="http://schemas.microsoft.com/office/powerpoint/2010/main" val="1689373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r>
              <a:rPr lang="en-US" dirty="0" smtClean="0"/>
              <a:t>Note: This slide deck provides</a:t>
            </a:r>
            <a:r>
              <a:rPr lang="en-US" baseline="0" dirty="0" smtClean="0"/>
              <a:t> a comprehensive overview of the </a:t>
            </a:r>
            <a:r>
              <a:rPr lang="en-US" i="1" baseline="0" dirty="0" smtClean="0"/>
              <a:t>Code of Ethics and Standards of Conduct</a:t>
            </a:r>
            <a:r>
              <a:rPr lang="en-US" i="0" baseline="0" dirty="0" smtClean="0"/>
              <a:t>.  The speaker’s notes provide specific details about the content of the </a:t>
            </a:r>
            <a:r>
              <a:rPr lang="en-US" i="1" baseline="0" dirty="0" smtClean="0"/>
              <a:t>Code and Standards</a:t>
            </a:r>
            <a:r>
              <a:rPr lang="en-US" i="0" baseline="0" dirty="0" smtClean="0"/>
              <a:t>, and are intended to be a guide for the presentation.  Instructors have flexibility to deviate from the speaker’s notes, subject to the caveat that this dialogue must accurately describe the content of the </a:t>
            </a:r>
            <a:r>
              <a:rPr lang="en-US" i="1" baseline="0" dirty="0" smtClean="0"/>
              <a:t>Code and Standards</a:t>
            </a:r>
            <a:r>
              <a:rPr lang="en-US" i="0" baseline="0" dirty="0" smtClean="0"/>
              <a:t>.</a:t>
            </a:r>
            <a:endParaRPr lang="en-US" dirty="0"/>
          </a:p>
        </p:txBody>
      </p:sp>
    </p:spTree>
    <p:extLst>
      <p:ext uri="{BB962C8B-B14F-4D97-AF65-F5344CB8AC3E}">
        <p14:creationId xmlns:p14="http://schemas.microsoft.com/office/powerpoint/2010/main" val="687295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174" name="Shape 174"/>
          <p:cNvSpPr>
            <a:spLocks noGrp="1"/>
          </p:cNvSpPr>
          <p:nvPr>
            <p:ph type="body" sz="quarter" idx="1"/>
          </p:nvPr>
        </p:nvSpPr>
        <p:spPr>
          <a:prstGeom prst="rect">
            <a:avLst/>
          </a:prstGeom>
        </p:spPr>
        <p:txBody>
          <a:bodyPr>
            <a:normAutofit/>
          </a:bodyPr>
          <a:lstStyle/>
          <a:p>
            <a:r>
              <a:rPr lang="en-US" dirty="0"/>
              <a:t>There are important changes to the structure of the document.  Most significantly, four documents have been consolidated into one.  Organizing</a:t>
            </a:r>
            <a:r>
              <a:rPr lang="en-US" baseline="0" dirty="0"/>
              <a:t> all of the standards into one document </a:t>
            </a:r>
            <a:r>
              <a:rPr lang="en-US" dirty="0"/>
              <a:t>will make the </a:t>
            </a:r>
            <a:r>
              <a:rPr lang="en-US" i="1" dirty="0"/>
              <a:t>Code and Standards</a:t>
            </a:r>
            <a:r>
              <a:rPr lang="en-US" dirty="0"/>
              <a:t> more accessible.  The revised </a:t>
            </a:r>
            <a:r>
              <a:rPr lang="en-US" i="1" dirty="0"/>
              <a:t>Code and Standards </a:t>
            </a:r>
            <a:r>
              <a:rPr lang="en-US" dirty="0"/>
              <a:t>retains most of the same information</a:t>
            </a:r>
            <a:r>
              <a:rPr lang="en-US" i="1" dirty="0"/>
              <a:t>,</a:t>
            </a:r>
            <a:r>
              <a:rPr lang="en-US" dirty="0"/>
              <a:t> yet it is shorter in length, which makes it more user friendly.  </a:t>
            </a:r>
            <a:endParaRPr lang="en-US" dirty="0" smtClean="0"/>
          </a:p>
          <a:p>
            <a:endParaRPr lang="en-US" dirty="0"/>
          </a:p>
          <a:p>
            <a:pPr defTabSz="914305">
              <a:defRPr/>
            </a:pPr>
            <a:r>
              <a:rPr lang="en-US" dirty="0"/>
              <a:t>The revised </a:t>
            </a:r>
            <a:r>
              <a:rPr lang="en-US" i="1" dirty="0"/>
              <a:t>Code and Standards</a:t>
            </a:r>
            <a:r>
              <a:rPr lang="en-US" dirty="0"/>
              <a:t> opens with a brief, descriptive </a:t>
            </a:r>
            <a:r>
              <a:rPr lang="en-US" i="1" dirty="0"/>
              <a:t>Preamble </a:t>
            </a:r>
            <a:r>
              <a:rPr lang="en-US" dirty="0"/>
              <a:t>that captures the purpose and effect of the </a:t>
            </a:r>
            <a:r>
              <a:rPr lang="en-US" i="1" dirty="0"/>
              <a:t>Code and Standards</a:t>
            </a:r>
            <a:r>
              <a:rPr lang="en-US" dirty="0"/>
              <a:t>.  A short </a:t>
            </a:r>
            <a:r>
              <a:rPr lang="en-US" i="1" dirty="0"/>
              <a:t>Code of Ethics</a:t>
            </a:r>
            <a:r>
              <a:rPr lang="en-US" dirty="0"/>
              <a:t> then delineates the general principles that guide the behavior of CFP</a:t>
            </a:r>
            <a:r>
              <a:rPr lang="en-US" baseline="30000" dirty="0"/>
              <a:t>®</a:t>
            </a:r>
            <a:r>
              <a:rPr lang="en-US" dirty="0"/>
              <a:t> professionals, with elaboration provided in the </a:t>
            </a:r>
            <a:r>
              <a:rPr lang="en-US" i="1" dirty="0"/>
              <a:t>Standards of Conduct</a:t>
            </a:r>
            <a:r>
              <a:rPr lang="en-US" dirty="0"/>
              <a:t> that follow. </a:t>
            </a:r>
            <a:endParaRPr lang="en-US" dirty="0" smtClean="0"/>
          </a:p>
          <a:p>
            <a:pPr defTabSz="914305">
              <a:defRPr/>
            </a:pPr>
            <a:endParaRPr lang="en-US" dirty="0"/>
          </a:p>
          <a:p>
            <a:pPr defTabSz="914305">
              <a:defRPr/>
            </a:pPr>
            <a:r>
              <a:rPr lang="en-US" dirty="0"/>
              <a:t>The </a:t>
            </a:r>
            <a:r>
              <a:rPr lang="en-US" i="1" dirty="0"/>
              <a:t>Code of Ethics</a:t>
            </a:r>
            <a:r>
              <a:rPr lang="en-US" dirty="0"/>
              <a:t> is a meaningful vehicle for communicating the commitment that CFP</a:t>
            </a:r>
            <a:r>
              <a:rPr lang="en-US" baseline="30000" dirty="0"/>
              <a:t>®</a:t>
            </a:r>
            <a:r>
              <a:rPr lang="en-US" dirty="0"/>
              <a:t> professionals make to high standards of competency and ethics. </a:t>
            </a:r>
            <a:endParaRPr lang="en-US" dirty="0" smtClean="0"/>
          </a:p>
          <a:p>
            <a:pPr defTabSz="914305">
              <a:defRPr/>
            </a:pPr>
            <a:endParaRPr lang="en-US" dirty="0"/>
          </a:p>
          <a:p>
            <a:pPr defTabSz="914305">
              <a:defRPr/>
            </a:pPr>
            <a:r>
              <a:rPr lang="en-US" dirty="0"/>
              <a:t>The </a:t>
            </a:r>
            <a:r>
              <a:rPr lang="en-US" i="1" dirty="0"/>
              <a:t>Standards of Conduct</a:t>
            </a:r>
            <a:r>
              <a:rPr lang="en-US" dirty="0"/>
              <a:t> is a consolidation of three elements of the current </a:t>
            </a:r>
            <a:r>
              <a:rPr lang="en-US" i="1" dirty="0"/>
              <a:t>Standards</a:t>
            </a:r>
            <a:r>
              <a:rPr lang="en-US" dirty="0"/>
              <a:t>: (1) operative language from the </a:t>
            </a:r>
            <a:r>
              <a:rPr lang="en-US" i="1" dirty="0"/>
              <a:t>Code of Ethics</a:t>
            </a:r>
            <a:r>
              <a:rPr lang="en-US" dirty="0"/>
              <a:t>, (2) the </a:t>
            </a:r>
            <a:r>
              <a:rPr lang="en-US" i="1" dirty="0"/>
              <a:t>Rules of Conduct</a:t>
            </a:r>
            <a:r>
              <a:rPr lang="en-US" dirty="0"/>
              <a:t>, and (3) the </a:t>
            </a:r>
            <a:r>
              <a:rPr lang="en-US" i="1" dirty="0"/>
              <a:t>Financial Planning Practice Standards</a:t>
            </a:r>
            <a:r>
              <a:rPr lang="en-US" dirty="0"/>
              <a:t>. The </a:t>
            </a:r>
            <a:r>
              <a:rPr lang="en-US" i="1" dirty="0"/>
              <a:t>Code and Standards</a:t>
            </a:r>
            <a:r>
              <a:rPr lang="en-US" i="0" dirty="0"/>
              <a:t> contains a</a:t>
            </a:r>
            <a:r>
              <a:rPr lang="en-US" dirty="0"/>
              <a:t> Glossary, which replaces the </a:t>
            </a:r>
            <a:r>
              <a:rPr lang="en-US" i="1" dirty="0"/>
              <a:t>Terminology</a:t>
            </a:r>
            <a:r>
              <a:rPr lang="en-US" dirty="0"/>
              <a:t> document in the previous </a:t>
            </a:r>
            <a:r>
              <a:rPr lang="en-US" i="1" dirty="0"/>
              <a:t>Standards</a:t>
            </a:r>
            <a:r>
              <a:rPr lang="en-US" dirty="0"/>
              <a:t>.</a:t>
            </a:r>
          </a:p>
        </p:txBody>
      </p:sp>
    </p:spTree>
    <p:extLst>
      <p:ext uri="{BB962C8B-B14F-4D97-AF65-F5344CB8AC3E}">
        <p14:creationId xmlns:p14="http://schemas.microsoft.com/office/powerpoint/2010/main" val="3685025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264" name="Shape 264"/>
          <p:cNvSpPr>
            <a:spLocks noGrp="1"/>
          </p:cNvSpPr>
          <p:nvPr>
            <p:ph type="body" sz="quarter" idx="1"/>
          </p:nvPr>
        </p:nvSpPr>
        <p:spPr>
          <a:prstGeom prst="rect">
            <a:avLst/>
          </a:prstGeom>
        </p:spPr>
        <p:txBody>
          <a:bodyPr>
            <a:normAutofit/>
          </a:bodyPr>
          <a:lstStyle/>
          <a:p>
            <a:r>
              <a:rPr lang="en-US" dirty="0" smtClean="0"/>
              <a:t>The Code of Ethics is principles-based</a:t>
            </a:r>
            <a:r>
              <a:rPr lang="en-US" baseline="0" dirty="0" smtClean="0"/>
              <a:t> and always applies.  For example, the first item listed in the Code is to act with honesty, integrity, competence, and diligence.  The last item provides that a CFP® professional must act in a manner that reflects positively on the financial planning profession and CFP® certification.  Each item listed in the Code of Ethics is addressed more specifically in the Duties to Clients section of the Standards of Conduct.</a:t>
            </a:r>
            <a:endParaRPr lang="en-US" dirty="0"/>
          </a:p>
        </p:txBody>
      </p:sp>
    </p:spTree>
    <p:extLst>
      <p:ext uri="{BB962C8B-B14F-4D97-AF65-F5344CB8AC3E}">
        <p14:creationId xmlns:p14="http://schemas.microsoft.com/office/powerpoint/2010/main" val="39143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264" name="Shape 264"/>
          <p:cNvSpPr>
            <a:spLocks noGrp="1"/>
          </p:cNvSpPr>
          <p:nvPr>
            <p:ph type="body" sz="quarter" idx="1"/>
          </p:nvPr>
        </p:nvSpPr>
        <p:spPr>
          <a:prstGeom prst="rect">
            <a:avLst/>
          </a:prstGeom>
        </p:spPr>
        <p:txBody>
          <a:bodyPr>
            <a:normAutofit fontScale="92500" lnSpcReduction="20000"/>
          </a:bodyPr>
          <a:lstStyle/>
          <a:p>
            <a:r>
              <a:rPr lang="en-US" dirty="0"/>
              <a:t>The </a:t>
            </a:r>
            <a:r>
              <a:rPr lang="en-US" i="1" dirty="0"/>
              <a:t>Standards of Conduct</a:t>
            </a:r>
            <a:r>
              <a:rPr lang="en-US" dirty="0"/>
              <a:t> is composed of </a:t>
            </a:r>
            <a:r>
              <a:rPr lang="en-US" dirty="0" smtClean="0"/>
              <a:t>six </a:t>
            </a:r>
            <a:r>
              <a:rPr lang="en-US" dirty="0"/>
              <a:t>sections.</a:t>
            </a:r>
          </a:p>
          <a:p>
            <a:endParaRPr lang="en-US" b="1" dirty="0" smtClean="0"/>
          </a:p>
          <a:p>
            <a:r>
              <a:rPr lang="en-US" b="1" dirty="0" smtClean="0"/>
              <a:t>Duties </a:t>
            </a:r>
            <a:r>
              <a:rPr lang="en-US" b="1" dirty="0"/>
              <a:t>Owed to Clients</a:t>
            </a:r>
            <a:r>
              <a:rPr lang="en-US" dirty="0"/>
              <a:t> – This section sets forth 15 “duties” that CFP® professionals owe to clients, such as the fiduciary duty, which we will discuss in greater detail today. </a:t>
            </a:r>
          </a:p>
          <a:p>
            <a:endParaRPr lang="en-US" b="1" dirty="0" smtClean="0"/>
          </a:p>
          <a:p>
            <a:r>
              <a:rPr lang="en-US" b="1" dirty="0" smtClean="0"/>
              <a:t>Financial </a:t>
            </a:r>
            <a:r>
              <a:rPr lang="en-US" b="1" dirty="0"/>
              <a:t>Planning and Application of the Practice Standards for the Financial Planning Process </a:t>
            </a:r>
            <a:r>
              <a:rPr lang="en-US" dirty="0"/>
              <a:t>– This section updates the definition of “Financial Planning” and the standard for determining when Financial Planning is required. </a:t>
            </a:r>
            <a:endParaRPr lang="en-US" dirty="0" smtClean="0"/>
          </a:p>
          <a:p>
            <a:endParaRPr lang="en-US" dirty="0" smtClean="0"/>
          </a:p>
          <a:p>
            <a:r>
              <a:rPr lang="en-US" b="1" dirty="0" smtClean="0"/>
              <a:t>Prohibition</a:t>
            </a:r>
            <a:r>
              <a:rPr lang="en-US" b="1" baseline="0" dirty="0" smtClean="0"/>
              <a:t> on </a:t>
            </a:r>
            <a:r>
              <a:rPr lang="en-US" b="1" dirty="0" smtClean="0"/>
              <a:t>Circumvention</a:t>
            </a:r>
            <a:r>
              <a:rPr lang="en-US" dirty="0" smtClean="0"/>
              <a:t> – A CFP® professional may not do indirectly, or through</a:t>
            </a:r>
            <a:r>
              <a:rPr lang="en-US" baseline="0" dirty="0" smtClean="0"/>
              <a:t> or by another person, any act or thing that the </a:t>
            </a:r>
            <a:r>
              <a:rPr lang="en-US" i="1" baseline="0" dirty="0" smtClean="0"/>
              <a:t>Code and Standards </a:t>
            </a:r>
            <a:r>
              <a:rPr lang="en-US" baseline="0" dirty="0" smtClean="0"/>
              <a:t>prohibit the CFP® professional from doing directly.</a:t>
            </a:r>
            <a:endParaRPr lang="en-US" dirty="0"/>
          </a:p>
          <a:p>
            <a:endParaRPr lang="en-US" b="1" dirty="0" smtClean="0"/>
          </a:p>
          <a:p>
            <a:r>
              <a:rPr lang="en-US" b="1" dirty="0" smtClean="0"/>
              <a:t>Practice </a:t>
            </a:r>
            <a:r>
              <a:rPr lang="en-US" b="1" dirty="0"/>
              <a:t>Standards for the Financial Planning Process </a:t>
            </a:r>
            <a:r>
              <a:rPr lang="en-US" dirty="0"/>
              <a:t>– This section updates the </a:t>
            </a:r>
            <a:r>
              <a:rPr lang="en-US" i="1" dirty="0"/>
              <a:t>Practice Standards</a:t>
            </a:r>
            <a:r>
              <a:rPr lang="en-US" dirty="0"/>
              <a:t> by beginning after the Engagement is formed.  It also reorders and expands upon the previous steps of the Financial Planning process.  The result</a:t>
            </a:r>
            <a:r>
              <a:rPr lang="en-US" baseline="0" dirty="0"/>
              <a:t> is that there are now seven steps in the Financial Planning process. </a:t>
            </a:r>
            <a:endParaRPr lang="en-US" dirty="0"/>
          </a:p>
          <a:p>
            <a:endParaRPr lang="en-US" b="1" dirty="0" smtClean="0"/>
          </a:p>
          <a:p>
            <a:r>
              <a:rPr lang="en-US" b="1" dirty="0" smtClean="0"/>
              <a:t>Duties </a:t>
            </a:r>
            <a:r>
              <a:rPr lang="en-US" b="1" dirty="0"/>
              <a:t>Owed to Firms and Subordinates </a:t>
            </a:r>
            <a:r>
              <a:rPr lang="en-US" dirty="0"/>
              <a:t>– This section updates the previous standard for supervising</a:t>
            </a:r>
            <a:r>
              <a:rPr lang="en-US" baseline="0" dirty="0"/>
              <a:t> persons acting under the CFP® professional’s direction, </a:t>
            </a:r>
            <a:r>
              <a:rPr lang="en-US" dirty="0"/>
              <a:t>following firm procedures, and notifying the CFP® </a:t>
            </a:r>
            <a:r>
              <a:rPr lang="en-US" dirty="0" smtClean="0"/>
              <a:t>Professional’s Firm about </a:t>
            </a:r>
            <a:r>
              <a:rPr lang="en-US" dirty="0"/>
              <a:t>CFP Board discipline.  </a:t>
            </a:r>
          </a:p>
          <a:p>
            <a:pPr defTabSz="914305">
              <a:defRPr/>
            </a:pPr>
            <a:endParaRPr lang="en-US" b="1" dirty="0" smtClean="0"/>
          </a:p>
          <a:p>
            <a:pPr defTabSz="914305">
              <a:defRPr/>
            </a:pPr>
            <a:r>
              <a:rPr lang="en-US" b="1" dirty="0" smtClean="0"/>
              <a:t>Duties </a:t>
            </a:r>
            <a:r>
              <a:rPr lang="en-US" b="1" dirty="0"/>
              <a:t>Owed to CFP Board</a:t>
            </a:r>
            <a:r>
              <a:rPr lang="en-US" dirty="0"/>
              <a:t> – This section updates and provides greater detail concerning what conduct “reflects adversely on a CFP® professional’s fitness as a certificant, upon the CFP</a:t>
            </a:r>
            <a:r>
              <a:rPr lang="en-US" baseline="30000" dirty="0"/>
              <a:t>®</a:t>
            </a:r>
            <a:r>
              <a:rPr lang="en-US" dirty="0"/>
              <a:t> marks, or upon the profession.”  It also expands and provides greater detail regarding a CFP</a:t>
            </a:r>
            <a:r>
              <a:rPr lang="en-US" baseline="30000" dirty="0"/>
              <a:t>®</a:t>
            </a:r>
            <a:r>
              <a:rPr lang="en-US" dirty="0"/>
              <a:t> professional’s reporting obligation to CFP Board.  </a:t>
            </a:r>
          </a:p>
        </p:txBody>
      </p:sp>
    </p:spTree>
    <p:extLst>
      <p:ext uri="{BB962C8B-B14F-4D97-AF65-F5344CB8AC3E}">
        <p14:creationId xmlns:p14="http://schemas.microsoft.com/office/powerpoint/2010/main" val="2932875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xfrm>
            <a:off x="439738" y="711200"/>
            <a:ext cx="6321425" cy="3556000"/>
          </a:xfrm>
          <a:prstGeom prst="rect">
            <a:avLst/>
          </a:prstGeom>
        </p:spPr>
        <p:txBody>
          <a:bodyPr/>
          <a:lstStyle/>
          <a:p>
            <a:endParaRPr dirty="0"/>
          </a:p>
        </p:txBody>
      </p:sp>
      <p:sp>
        <p:nvSpPr>
          <p:cNvPr id="350" name="Shape 350"/>
          <p:cNvSpPr>
            <a:spLocks noGrp="1"/>
          </p:cNvSpPr>
          <p:nvPr>
            <p:ph type="body" sz="quarter" idx="1"/>
          </p:nvPr>
        </p:nvSpPr>
        <p:spPr>
          <a:prstGeom prst="rect">
            <a:avLst/>
          </a:prstGeom>
        </p:spPr>
        <p:txBody>
          <a:bodyPr>
            <a:normAutofit/>
          </a:bodyPr>
          <a:lstStyle/>
          <a:p>
            <a:r>
              <a:rPr lang="en-US" b="1" dirty="0"/>
              <a:t>Integrity (Standard A.2.)</a:t>
            </a:r>
            <a:r>
              <a:rPr lang="en-US" dirty="0"/>
              <a:t>:  A CFP</a:t>
            </a:r>
            <a:r>
              <a:rPr lang="en-US" baseline="30000" dirty="0"/>
              <a:t>®</a:t>
            </a:r>
            <a:r>
              <a:rPr lang="en-US" dirty="0"/>
              <a:t> professional must perform professional services with integrity. Integrity demands honesty and candor, which may not be subordinated to personal gain or advantage.  The standard also contains the standard anti-fraud language that exists in law and regulation, the interpretations of which will guide interpretation of this standard.</a:t>
            </a:r>
          </a:p>
          <a:p>
            <a:endParaRPr lang="en-US" b="1" dirty="0" smtClean="0"/>
          </a:p>
          <a:p>
            <a:r>
              <a:rPr lang="en-US" b="1" dirty="0" smtClean="0"/>
              <a:t>Competence </a:t>
            </a:r>
            <a:r>
              <a:rPr lang="en-US" b="1" dirty="0"/>
              <a:t>(Standard A.3.)</a:t>
            </a:r>
            <a:r>
              <a:rPr lang="en-US" dirty="0"/>
              <a:t>:  A CFP</a:t>
            </a:r>
            <a:r>
              <a:rPr lang="en-US" baseline="30000" dirty="0"/>
              <a:t>®</a:t>
            </a:r>
            <a:r>
              <a:rPr lang="en-US" dirty="0"/>
              <a:t> professional must provide Professional Services with competence, which means with relevant knowledge and skill to apply that knowledge.  When the CFP</a:t>
            </a:r>
            <a:r>
              <a:rPr lang="en-US" baseline="30000" dirty="0"/>
              <a:t>®</a:t>
            </a:r>
            <a:r>
              <a:rPr lang="en-US" dirty="0"/>
              <a:t> professional is not sufficiently competent in a particular area to provide the Professional Services, the CFP</a:t>
            </a:r>
            <a:r>
              <a:rPr lang="en-US" baseline="30000" dirty="0"/>
              <a:t>®</a:t>
            </a:r>
            <a:r>
              <a:rPr lang="en-US" dirty="0"/>
              <a:t> professional must gain competence, obtain the assistance of a competent professional, limit or terminate the Engagement, and/or refer the Client to a competent professional.  A CFP</a:t>
            </a:r>
            <a:r>
              <a:rPr lang="en-US" baseline="30000" dirty="0"/>
              <a:t>®</a:t>
            </a:r>
            <a:r>
              <a:rPr lang="en-US" dirty="0"/>
              <a:t> professional is required to describe to the Client any requested Professional Services that the CFP</a:t>
            </a:r>
            <a:r>
              <a:rPr lang="en-US" baseline="30000" dirty="0"/>
              <a:t>®</a:t>
            </a:r>
            <a:r>
              <a:rPr lang="en-US" dirty="0"/>
              <a:t> professional will not be providing. </a:t>
            </a:r>
          </a:p>
          <a:p>
            <a:endParaRPr lang="en-US" b="1" dirty="0" smtClean="0"/>
          </a:p>
          <a:p>
            <a:r>
              <a:rPr lang="en-US" b="1" dirty="0" smtClean="0"/>
              <a:t>Diligence </a:t>
            </a:r>
            <a:r>
              <a:rPr lang="en-US" b="1" dirty="0"/>
              <a:t>(Standard A.4.):  </a:t>
            </a:r>
            <a:r>
              <a:rPr lang="en-US" b="0" dirty="0"/>
              <a:t>A CFP® professional</a:t>
            </a:r>
            <a:r>
              <a:rPr lang="en-US" b="0" baseline="0" dirty="0"/>
              <a:t> must provide </a:t>
            </a:r>
            <a:r>
              <a:rPr lang="en-US" dirty="0"/>
              <a:t>Professional Services, including responding to reasonable Client inquiries, in a timely and thorough manner. </a:t>
            </a:r>
          </a:p>
        </p:txBody>
      </p:sp>
    </p:spTree>
    <p:extLst>
      <p:ext uri="{BB962C8B-B14F-4D97-AF65-F5344CB8AC3E}">
        <p14:creationId xmlns:p14="http://schemas.microsoft.com/office/powerpoint/2010/main" val="392196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137" name="Shape 137"/>
          <p:cNvSpPr>
            <a:spLocks noGrp="1"/>
          </p:cNvSpPr>
          <p:nvPr>
            <p:ph type="body" sz="quarter" idx="1"/>
          </p:nvPr>
        </p:nvSpPr>
        <p:spPr>
          <a:prstGeom prst="rect">
            <a:avLst/>
          </a:prstGeom>
        </p:spPr>
        <p:txBody>
          <a:bodyPr>
            <a:normAutofit fontScale="92500" lnSpcReduction="10000"/>
          </a:bodyPr>
          <a:lstStyle/>
          <a:p>
            <a:r>
              <a:rPr lang="en-US" b="1" dirty="0"/>
              <a:t>Sound and Objective Professional Judgment (Standard A.6.):  </a:t>
            </a:r>
            <a:r>
              <a:rPr lang="en-US" dirty="0"/>
              <a:t>When exercising professional judgment, a CFP</a:t>
            </a:r>
            <a:r>
              <a:rPr lang="en-US" baseline="30000" dirty="0"/>
              <a:t>®</a:t>
            </a:r>
            <a:r>
              <a:rPr lang="en-US" dirty="0"/>
              <a:t> professional must act objectively to serve the interests of Clients, rather than themselves, their firms, or anyone else.  CFP® professionals may not solicit or accept any gift, gratuity, entertainment, non-cash compensation, or other consideration that could reasonably be expected to compromise their objectivity.  CFP Board opted for a principles-based standard, rather than setting specific dollar amount limits.  </a:t>
            </a:r>
          </a:p>
          <a:p>
            <a:pPr defTabSz="916137">
              <a:defRPr/>
            </a:pPr>
            <a:endParaRPr lang="en-US" b="1" dirty="0" smtClean="0"/>
          </a:p>
          <a:p>
            <a:pPr defTabSz="916137">
              <a:defRPr/>
            </a:pPr>
            <a:r>
              <a:rPr lang="en-US" b="1" dirty="0" smtClean="0"/>
              <a:t>Professionalism </a:t>
            </a:r>
            <a:r>
              <a:rPr lang="en-US" b="1" dirty="0"/>
              <a:t>(Standard A.7.)</a:t>
            </a:r>
            <a:r>
              <a:rPr lang="en-US" dirty="0"/>
              <a:t>:  Unlike many of the other “duties” on this list, the duty to act with Professionalism applies not just to Clients, but also to prospective Clients, fellow professionals, and others.  It requires CFP</a:t>
            </a:r>
            <a:r>
              <a:rPr lang="en-US" baseline="30000" dirty="0"/>
              <a:t>®</a:t>
            </a:r>
            <a:r>
              <a:rPr lang="en-US" dirty="0"/>
              <a:t> professionals to treat others with dignity, courtesy, and respect.  </a:t>
            </a:r>
          </a:p>
          <a:p>
            <a:endParaRPr lang="en-US" b="1" dirty="0" smtClean="0"/>
          </a:p>
          <a:p>
            <a:r>
              <a:rPr lang="en-US" b="1" dirty="0" smtClean="0"/>
              <a:t>Duties </a:t>
            </a:r>
            <a:r>
              <a:rPr lang="en-US" b="1" dirty="0"/>
              <a:t>When Communicating with a Client (Standard A.11.):  </a:t>
            </a:r>
            <a:r>
              <a:rPr lang="en-US" dirty="0"/>
              <a:t>A CFP</a:t>
            </a:r>
            <a:r>
              <a:rPr lang="en-US" baseline="30000" dirty="0"/>
              <a:t>®</a:t>
            </a:r>
            <a:r>
              <a:rPr lang="en-US" dirty="0"/>
              <a:t> professional must provide a Client with accurate information in a manner and format that a Client reasonably could be expected to understand.  The information must be provided in accordance with the terms of the Engagement (the oral or written agreement, arrangement, or understanding between the CFP</a:t>
            </a:r>
            <a:r>
              <a:rPr lang="en-US" baseline="30000" dirty="0"/>
              <a:t>®</a:t>
            </a:r>
            <a:r>
              <a:rPr lang="en-US" dirty="0"/>
              <a:t> professional and the Client) and in response to reasonable Client requests. </a:t>
            </a:r>
          </a:p>
          <a:p>
            <a:endParaRPr lang="en-US" b="1" dirty="0" smtClean="0"/>
          </a:p>
          <a:p>
            <a:r>
              <a:rPr lang="en-US" b="1" dirty="0" smtClean="0"/>
              <a:t>Comply </a:t>
            </a:r>
            <a:r>
              <a:rPr lang="en-US" b="1" dirty="0"/>
              <a:t>With the Law (Standard A.8.):</a:t>
            </a:r>
            <a:r>
              <a:rPr lang="en-US" b="0" dirty="0"/>
              <a:t>  The </a:t>
            </a:r>
            <a:r>
              <a:rPr lang="en-US" b="0" i="1" dirty="0"/>
              <a:t>Code and Standards</a:t>
            </a:r>
            <a:r>
              <a:rPr lang="en-US" b="0" i="0" dirty="0"/>
              <a:t> also requires a </a:t>
            </a:r>
            <a:r>
              <a:rPr lang="en-US" dirty="0"/>
              <a:t>CFP</a:t>
            </a:r>
            <a:r>
              <a:rPr lang="en-US" baseline="30000" dirty="0"/>
              <a:t>®</a:t>
            </a:r>
            <a:r>
              <a:rPr lang="en-US" dirty="0"/>
              <a:t> professional to comply with the laws, rules, and regulations governing Professional Services, and prohibits a CFP</a:t>
            </a:r>
            <a:r>
              <a:rPr lang="en-US" baseline="30000" dirty="0"/>
              <a:t>®</a:t>
            </a:r>
            <a:r>
              <a:rPr lang="en-US" dirty="0"/>
              <a:t> professional from intentionally or recklessly</a:t>
            </a:r>
            <a:r>
              <a:rPr lang="en-US" baseline="0" dirty="0"/>
              <a:t> participating or assisting another person’s violation of these </a:t>
            </a:r>
            <a:r>
              <a:rPr lang="en-US" i="1" baseline="0" dirty="0"/>
              <a:t>Standards</a:t>
            </a:r>
            <a:r>
              <a:rPr lang="en-US" i="0" baseline="0" dirty="0"/>
              <a:t> or the laws, rules, or regulations governing Professional Services.</a:t>
            </a:r>
            <a:endParaRPr lang="en-US" b="1" dirty="0"/>
          </a:p>
        </p:txBody>
      </p:sp>
    </p:spTree>
    <p:extLst>
      <p:ext uri="{BB962C8B-B14F-4D97-AF65-F5344CB8AC3E}">
        <p14:creationId xmlns:p14="http://schemas.microsoft.com/office/powerpoint/2010/main" val="1871773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137" name="Shape 137"/>
          <p:cNvSpPr>
            <a:spLocks noGrp="1"/>
          </p:cNvSpPr>
          <p:nvPr>
            <p:ph type="body" sz="quarter" idx="1"/>
          </p:nvPr>
        </p:nvSpPr>
        <p:spPr>
          <a:prstGeom prst="rect">
            <a:avLst/>
          </a:prstGeom>
        </p:spPr>
        <p:txBody>
          <a:bodyPr>
            <a:normAutofit fontScale="70000" lnSpcReduction="20000"/>
          </a:bodyPr>
          <a:lstStyle/>
          <a:p>
            <a:r>
              <a:rPr lang="en-US" b="1" dirty="0"/>
              <a:t>Confidentiality/Privacy (Standard</a:t>
            </a:r>
            <a:r>
              <a:rPr lang="en-US" b="1" baseline="0" dirty="0"/>
              <a:t> A.9.)</a:t>
            </a:r>
            <a:r>
              <a:rPr lang="en-US" dirty="0"/>
              <a:t>: </a:t>
            </a:r>
            <a:r>
              <a:rPr lang="en-US" strike="sngStrike" baseline="0" dirty="0"/>
              <a:t>A CFP® professional is required to keep confidential and protect the security of personal non-public information about Clients.  The </a:t>
            </a:r>
            <a:r>
              <a:rPr lang="en-US" i="1" strike="sngStrike" baseline="0" dirty="0"/>
              <a:t>Code and Standards</a:t>
            </a:r>
            <a:r>
              <a:rPr lang="en-US" strike="sngStrike" baseline="0" dirty="0"/>
              <a:t> sets forth the circumstances when confidential information may be disclosed for ordinary business purposes or for legal and enforcement purposes.  A </a:t>
            </a:r>
            <a:r>
              <a:rPr lang="en-US" strike="sngStrike" baseline="0" dirty="0" smtClean="0"/>
              <a:t>CFP® </a:t>
            </a:r>
            <a:r>
              <a:rPr lang="en-US" strike="sngStrike" baseline="0" dirty="0"/>
              <a:t>professional, either directly or through the firm, must take reasonable steps to protect the security of the information, and adopt policies governing the handling or sharing of the information.  A CFP® professional also may not use the information for his or her personal benefit, whether or not it causes detriment to the Client, without the Client’s consent.  There is a safe harbor for when a CFP® </a:t>
            </a:r>
            <a:r>
              <a:rPr lang="en-US" strike="sngStrike" baseline="0" dirty="0" smtClean="0"/>
              <a:t>Professional’s Firm is </a:t>
            </a:r>
            <a:r>
              <a:rPr lang="en-US" strike="sngStrike" baseline="0" dirty="0"/>
              <a:t>subject to, and the CFP® professional complies with, Reg S-P or substantially equivalent federal or state laws or rules. </a:t>
            </a:r>
            <a:endParaRPr lang="en-US" strike="sngStrike" baseline="0" dirty="0" smtClean="0"/>
          </a:p>
          <a:p>
            <a:endParaRPr lang="en-US" dirty="0" smtClean="0"/>
          </a:p>
          <a:p>
            <a:r>
              <a:rPr lang="en-US" b="1" u="sng" dirty="0" smtClean="0">
                <a:solidFill>
                  <a:srgbClr val="FF0000"/>
                </a:solidFill>
              </a:rPr>
              <a:t>REVISED (revised order and added sentence in bold/underline): </a:t>
            </a:r>
          </a:p>
          <a:p>
            <a:endParaRPr lang="en-US" dirty="0" smtClean="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A CFP® professional is required to keep confidential and protect the security of personal non-public information about Clients.  The </a:t>
            </a:r>
            <a:r>
              <a:rPr lang="en-US" i="1" dirty="0" smtClean="0">
                <a:solidFill>
                  <a:srgbClr val="FF0000"/>
                </a:solidFill>
              </a:rPr>
              <a:t>Code and Standards</a:t>
            </a:r>
            <a:r>
              <a:rPr lang="en-US" dirty="0" smtClean="0">
                <a:solidFill>
                  <a:srgbClr val="FF0000"/>
                </a:solidFill>
              </a:rPr>
              <a:t> sets forth the circumstances when confidential information may be disclosed for ordinary business purposes or for legal and enforcement purposes. </a:t>
            </a:r>
            <a:r>
              <a:rPr lang="en-US" u="sng" dirty="0" smtClean="0">
                <a:solidFill>
                  <a:srgbClr val="FF0000"/>
                </a:solidFill>
              </a:rPr>
              <a:t>A CFP® professional also may not use the information for his or her personal benefit, whether or not it causes detriment to the Client, without the Client’s consent. </a:t>
            </a:r>
            <a:r>
              <a:rPr lang="en-US" dirty="0" smtClean="0">
                <a:solidFill>
                  <a:srgbClr val="FF0000"/>
                </a:solidFill>
              </a:rPr>
              <a:t>A CFP® professional, either directly or through the firm, must take reasonable steps to protect the security of the information, and adopt policies governing the handling or sharing of the information.</a:t>
            </a:r>
            <a:r>
              <a:rPr lang="en-US" u="sng" dirty="0" smtClean="0">
                <a:solidFill>
                  <a:srgbClr val="FF0000"/>
                </a:solidFill>
              </a:rPr>
              <a:t> </a:t>
            </a:r>
            <a:r>
              <a:rPr lang="en-US" b="1" u="sng" dirty="0" smtClean="0">
                <a:solidFill>
                  <a:srgbClr val="FF0000"/>
                </a:solidFill>
              </a:rPr>
              <a:t>A CFP® professional must provide written notice of policies at the time of Engagement.  </a:t>
            </a:r>
            <a:r>
              <a:rPr lang="en-US" dirty="0" smtClean="0">
                <a:solidFill>
                  <a:srgbClr val="FF0000"/>
                </a:solidFill>
              </a:rPr>
              <a:t>There is a safe harbor for when a CFP® Professional’s Firm is subject to, and the CFP® professional complies with, </a:t>
            </a:r>
            <a:r>
              <a:rPr lang="en-US" dirty="0" err="1" smtClean="0">
                <a:solidFill>
                  <a:srgbClr val="FF0000"/>
                </a:solidFill>
              </a:rPr>
              <a:t>Reg</a:t>
            </a:r>
            <a:r>
              <a:rPr lang="en-US" dirty="0" smtClean="0">
                <a:solidFill>
                  <a:srgbClr val="FF0000"/>
                </a:solidFill>
              </a:rPr>
              <a:t> S-P or substantially equivalent federal or state laws or rules. </a:t>
            </a:r>
          </a:p>
          <a:p>
            <a:endParaRPr lang="en-US" dirty="0"/>
          </a:p>
          <a:p>
            <a:pPr defTabSz="914305">
              <a:defRPr/>
            </a:pPr>
            <a:endParaRPr lang="en-US" b="1" dirty="0" smtClean="0"/>
          </a:p>
          <a:p>
            <a:pPr defTabSz="914305">
              <a:defRPr/>
            </a:pPr>
            <a:r>
              <a:rPr lang="en-US" b="1" dirty="0" smtClean="0"/>
              <a:t>Technology </a:t>
            </a:r>
            <a:r>
              <a:rPr lang="en-US" b="1" dirty="0"/>
              <a:t>(Standard A.14.)</a:t>
            </a:r>
            <a:r>
              <a:rPr lang="en-US" dirty="0"/>
              <a:t>: CFP Board’s revised </a:t>
            </a:r>
            <a:r>
              <a:rPr lang="en-US" i="1" dirty="0"/>
              <a:t>Code and Standards </a:t>
            </a:r>
            <a:r>
              <a:rPr lang="en-US" dirty="0"/>
              <a:t>impose a principles-based duty that recognizes the important role that technology now plays in the delivery of Professional Services.</a:t>
            </a:r>
            <a:r>
              <a:rPr lang="en-US" baseline="0" dirty="0"/>
              <a:t> </a:t>
            </a:r>
            <a:r>
              <a:rPr lang="en-US" dirty="0"/>
              <a:t>CFP</a:t>
            </a:r>
            <a:r>
              <a:rPr lang="en-US" baseline="30000" dirty="0"/>
              <a:t>®</a:t>
            </a:r>
            <a:r>
              <a:rPr lang="en-US" dirty="0"/>
              <a:t> professionals now have a “Duty to Use Reasonable Care When Selecting, Using, and Recommending Technology.”  When selecting, using, or recommending any software, digital advice tool, or other technology to provide Professional Services to Clients, it is not enough to simply rely on the technology.  CFP</a:t>
            </a:r>
            <a:r>
              <a:rPr lang="en-US" baseline="30000" dirty="0"/>
              <a:t>®</a:t>
            </a:r>
            <a:r>
              <a:rPr lang="en-US" dirty="0"/>
              <a:t> professionals are required to act reasonably in selecting, using, and recommending the technology, understanding its assumptions and outcomes, and believing it will produce reliable, objective, and appropriate results.</a:t>
            </a:r>
          </a:p>
          <a:p>
            <a:endParaRPr lang="en-US" b="1" dirty="0" smtClean="0"/>
          </a:p>
          <a:p>
            <a:r>
              <a:rPr lang="en-US" b="1" dirty="0" smtClean="0"/>
              <a:t>Borrowing</a:t>
            </a:r>
            <a:r>
              <a:rPr lang="en-US" b="1" dirty="0"/>
              <a:t>, Lending, and Commingling (Standard A.15.)</a:t>
            </a:r>
            <a:r>
              <a:rPr lang="en-US" b="0" dirty="0"/>
              <a:t>: CFP Board modified, bu</a:t>
            </a:r>
            <a:r>
              <a:rPr lang="en-US" b="0" baseline="0" dirty="0"/>
              <a:t>t largely retained, the standards on borrowing from or lending to a Client, and commingling.  Borrowing and lending is allowed if the Client is a Family member or if the lender is an organization or entity in the business of lending money.  The most significant change is that the standard now explicitly prohibits indirect borrowing.  Commingling of Financial Assets is prohibited.  </a:t>
            </a:r>
            <a:endParaRPr b="1" dirty="0"/>
          </a:p>
        </p:txBody>
      </p:sp>
    </p:spTree>
    <p:extLst>
      <p:ext uri="{BB962C8B-B14F-4D97-AF65-F5344CB8AC3E}">
        <p14:creationId xmlns:p14="http://schemas.microsoft.com/office/powerpoint/2010/main" val="631672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xfrm>
            <a:off x="439738" y="711200"/>
            <a:ext cx="6321425" cy="3556000"/>
          </a:xfrm>
          <a:prstGeom prst="rect">
            <a:avLst/>
          </a:prstGeom>
        </p:spPr>
        <p:txBody>
          <a:bodyPr/>
          <a:lstStyle/>
          <a:p>
            <a:endParaRPr dirty="0"/>
          </a:p>
        </p:txBody>
      </p:sp>
      <p:sp>
        <p:nvSpPr>
          <p:cNvPr id="355" name="Shape 355"/>
          <p:cNvSpPr>
            <a:spLocks noGrp="1"/>
          </p:cNvSpPr>
          <p:nvPr>
            <p:ph type="body" sz="quarter" idx="1"/>
          </p:nvPr>
        </p:nvSpPr>
        <p:spPr>
          <a:prstGeom prst="rect">
            <a:avLst/>
          </a:prstGeom>
        </p:spPr>
        <p:txBody>
          <a:bodyPr>
            <a:normAutofit fontScale="92500" lnSpcReduction="20000"/>
          </a:bodyPr>
          <a:lstStyle/>
          <a:p>
            <a:r>
              <a:rPr lang="en-US" b="1" dirty="0"/>
              <a:t>Representation of Compensation Method (Standard A.12.)</a:t>
            </a:r>
            <a:r>
              <a:rPr lang="en-US" dirty="0"/>
              <a:t>: The focus here is on accurate representations.  The new definition of fee-only is consistent with CFP Board’s long-standing interpretation.  The </a:t>
            </a:r>
            <a:r>
              <a:rPr lang="en-US" i="1" dirty="0"/>
              <a:t>Code and Standards</a:t>
            </a:r>
            <a:r>
              <a:rPr lang="en-US" dirty="0"/>
              <a:t> defines the term fee-only by exclusion, and addresses whose compensation the standard will consider for this purpose.  A CFP</a:t>
            </a:r>
            <a:r>
              <a:rPr lang="en-US" baseline="30000" dirty="0"/>
              <a:t>®</a:t>
            </a:r>
            <a:r>
              <a:rPr lang="en-US" dirty="0"/>
              <a:t> professional may describe his or her or the Firm’s compensation method as fee-only only where:  (1) the CFP</a:t>
            </a:r>
            <a:r>
              <a:rPr lang="en-US" baseline="30000" dirty="0"/>
              <a:t>®</a:t>
            </a:r>
            <a:r>
              <a:rPr lang="en-US" dirty="0"/>
              <a:t> professional and the CFP</a:t>
            </a:r>
            <a:r>
              <a:rPr lang="en-US" baseline="30000" dirty="0"/>
              <a:t>®</a:t>
            </a:r>
            <a:r>
              <a:rPr lang="en-US" dirty="0"/>
              <a:t> </a:t>
            </a:r>
            <a:r>
              <a:rPr lang="en-US" dirty="0" smtClean="0"/>
              <a:t>Professional’s </a:t>
            </a:r>
            <a:r>
              <a:rPr lang="en-US" dirty="0"/>
              <a:t>Firm receives no Sales-Related Compensation; and (2) Related Parties receive no Sales-Related Compensation in connection with any Professional Services the CFP</a:t>
            </a:r>
            <a:r>
              <a:rPr lang="en-US" baseline="30000" dirty="0"/>
              <a:t>®</a:t>
            </a:r>
            <a:r>
              <a:rPr lang="en-US" dirty="0"/>
              <a:t> professional or the CFP</a:t>
            </a:r>
            <a:r>
              <a:rPr lang="en-US" baseline="30000" dirty="0"/>
              <a:t>®</a:t>
            </a:r>
            <a:r>
              <a:rPr lang="en-US" dirty="0"/>
              <a:t> Professional’s Firm provides to Clients.  Sales-Related Compensation is a new term.  The more commonly-used term is commissions.  Sales-Related Compensation is used</a:t>
            </a:r>
            <a:r>
              <a:rPr lang="en-US" baseline="0" dirty="0"/>
              <a:t> </a:t>
            </a:r>
            <a:r>
              <a:rPr lang="en-US" dirty="0"/>
              <a:t>because there are some fees that present an incentive for the purchase or sale of particular Financial Assets, such as a 12(b)1 fee.  So, while someone who is fee-only only accepts fees, there are some fees that a fee-only planner may not accept. The definition of “Sales-Related Compensation” also includes referral compensation.  There are several examples of what constitutes “Sales-Related Compensation.”  Five things are explicitly excluded.  </a:t>
            </a:r>
          </a:p>
          <a:p>
            <a:r>
              <a:rPr lang="en-US" dirty="0"/>
              <a:t>Compensation to Related Parties also is considered, but only if that compensation is received in connection with any Professional Services the CFP</a:t>
            </a:r>
            <a:r>
              <a:rPr lang="en-US" baseline="30000" dirty="0"/>
              <a:t>®</a:t>
            </a:r>
            <a:r>
              <a:rPr lang="en-US" dirty="0"/>
              <a:t> professional or the CFP</a:t>
            </a:r>
            <a:r>
              <a:rPr lang="en-US" baseline="30000" dirty="0"/>
              <a:t>®</a:t>
            </a:r>
            <a:r>
              <a:rPr lang="en-US" dirty="0"/>
              <a:t> Professional’s Firm provides to Clients.  </a:t>
            </a:r>
          </a:p>
          <a:p>
            <a:pPr eaLnBrk="0" hangingPunct="0"/>
            <a:endParaRPr lang="en-US" dirty="0" smtClean="0"/>
          </a:p>
          <a:p>
            <a:pPr eaLnBrk="0" hangingPunct="0"/>
            <a:r>
              <a:rPr lang="en-US" dirty="0" smtClean="0"/>
              <a:t>There </a:t>
            </a:r>
            <a:r>
              <a:rPr lang="en-US" dirty="0"/>
              <a:t>is also a new standard for “fee-based” and other similar terms.  “Fee-based” is equivalent to “commission and fee.”  A CFP</a:t>
            </a:r>
            <a:r>
              <a:rPr lang="en-US" baseline="30000" dirty="0"/>
              <a:t>®</a:t>
            </a:r>
            <a:r>
              <a:rPr lang="en-US" dirty="0"/>
              <a:t> professional who represents his or her compensation method as fee-based must not suggest the CFP</a:t>
            </a:r>
            <a:r>
              <a:rPr lang="en-US" baseline="30000" dirty="0"/>
              <a:t>®</a:t>
            </a:r>
            <a:r>
              <a:rPr lang="en-US" dirty="0"/>
              <a:t> professional or the CFP</a:t>
            </a:r>
            <a:r>
              <a:rPr lang="en-US" baseline="30000" dirty="0"/>
              <a:t>®</a:t>
            </a:r>
            <a:r>
              <a:rPr lang="en-US" dirty="0"/>
              <a:t> Professional’s Firm is fee-only, and must clearly state either that the CFP</a:t>
            </a:r>
            <a:r>
              <a:rPr lang="en-US" baseline="30000" dirty="0"/>
              <a:t>®</a:t>
            </a:r>
            <a:r>
              <a:rPr lang="en-US" dirty="0"/>
              <a:t> professional earns both fees and commissions, or is not fee-only.  </a:t>
            </a:r>
          </a:p>
          <a:p>
            <a:endParaRPr lang="en-US" dirty="0" smtClean="0"/>
          </a:p>
          <a:p>
            <a:r>
              <a:rPr lang="en-US" dirty="0" smtClean="0"/>
              <a:t>If </a:t>
            </a:r>
            <a:r>
              <a:rPr lang="en-US" dirty="0"/>
              <a:t>your Firm makes compensation representations that are inconsistent with CFP Board’s </a:t>
            </a:r>
            <a:r>
              <a:rPr lang="en-US" i="1" dirty="0"/>
              <a:t>Code and Standards</a:t>
            </a:r>
            <a:r>
              <a:rPr lang="en-US" dirty="0"/>
              <a:t>, and you do not control the firm, then you must correct any misrepresentation by accurately representing your compensation method to your clients.</a:t>
            </a:r>
          </a:p>
          <a:p>
            <a:pPr eaLnBrk="0" hangingPunct="0"/>
            <a:endParaRPr lang="en-US" dirty="0" smtClean="0"/>
          </a:p>
        </p:txBody>
      </p:sp>
    </p:spTree>
    <p:extLst>
      <p:ext uri="{BB962C8B-B14F-4D97-AF65-F5344CB8AC3E}">
        <p14:creationId xmlns:p14="http://schemas.microsoft.com/office/powerpoint/2010/main" val="3827247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Are you fee-only?  First, figure out whether YOU are earning Sales-Related Compensation.  If so, then you aren’t fee-only.  Second, determine what will be considered your firm.  A CFP® Professional’s Firm is “any entity on behalf of which a CFP® professional provides Professional Services to a Client, and that has the authority to exercise control over the CFP® professional’s activities, including the CFP® professional’s employer, broker-dealer, registered investment adviser, insurance company, and insurance agency.” You may have more than one firm that qualifies as a “CFP® professional’s firm.”  Is your firm earning Sales-Related Compensation?  If so, then you aren’t fee-only.  </a:t>
            </a:r>
          </a:p>
          <a:p>
            <a:endParaRPr lang="en-US" dirty="0" smtClean="0"/>
          </a:p>
          <a:p>
            <a:r>
              <a:rPr lang="en-US" dirty="0" smtClean="0"/>
              <a:t>Next, determine who is a Related Party.  A Related Party is a “person or business entity (including a trust) whose receipt of Sales-Related Compensation a reasonable CFP® professional would view as benefiting the CFP® professional or the CFP® Professional’s Firm, including, for example, as a result of the CFP® professional’s ownership stake in the business entity.”  Family members and controlled business entities are presumed to be Related Parties.  Are your Related Parties earning “Sales-Related Compensation”?  If so, is it in connection with any Professional Services you or your Firm provides to Clients?  A connection exists when the compensation results, directly or indirectly, from Client transactions referred (or facilitated) by the CFP® professional or the CFP® Professional’s Firm. If your Related Party earns Sales-Related Compensation that is in connection with, you cannot use fee-only. There is a safe harbor to avoid compensation being “in connection with” if you (or your firm) adopt and implement reasonable policies and procedures designed to prevent recommendations to the Related Party. </a:t>
            </a:r>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17</a:t>
            </a:fld>
            <a:endParaRPr lang="en-US" dirty="0"/>
          </a:p>
        </p:txBody>
      </p:sp>
    </p:spTree>
    <p:extLst>
      <p:ext uri="{BB962C8B-B14F-4D97-AF65-F5344CB8AC3E}">
        <p14:creationId xmlns:p14="http://schemas.microsoft.com/office/powerpoint/2010/main" val="1467501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137" name="Shape 137"/>
          <p:cNvSpPr>
            <a:spLocks noGrp="1"/>
          </p:cNvSpPr>
          <p:nvPr>
            <p:ph type="body" sz="quarter" idx="1"/>
          </p:nvPr>
        </p:nvSpPr>
        <p:spPr>
          <a:prstGeom prst="rect">
            <a:avLst/>
          </a:prstGeom>
        </p:spPr>
        <p:txBody>
          <a:bodyPr>
            <a:normAutofit fontScale="92500"/>
          </a:bodyPr>
          <a:lstStyle/>
          <a:p>
            <a:r>
              <a:rPr lang="en-US" b="1" dirty="0"/>
              <a:t>Duties</a:t>
            </a:r>
            <a:r>
              <a:rPr lang="en-US" b="1" baseline="0" dirty="0"/>
              <a:t> When Recommending, Engaging, and Working with Additional Persons (Standard A.13.):</a:t>
            </a:r>
            <a:r>
              <a:rPr lang="en-US" dirty="0"/>
              <a:t> This is a new standard that sets forth requirements for CFP</a:t>
            </a:r>
            <a:r>
              <a:rPr lang="en-US" baseline="30000" dirty="0"/>
              <a:t>®</a:t>
            </a:r>
            <a:r>
              <a:rPr lang="en-US" dirty="0"/>
              <a:t> professionals who recommend, engage, and work with additional persons.  Because CFP</a:t>
            </a:r>
            <a:r>
              <a:rPr lang="en-US" baseline="30000" dirty="0"/>
              <a:t>®</a:t>
            </a:r>
            <a:r>
              <a:rPr lang="en-US" dirty="0"/>
              <a:t> professionals often work</a:t>
            </a:r>
            <a:r>
              <a:rPr lang="en-US" baseline="0" dirty="0"/>
              <a:t> with additional persons, </a:t>
            </a:r>
            <a:r>
              <a:rPr lang="en-US" dirty="0"/>
              <a:t>CFP Board identified the need for a standard.  </a:t>
            </a:r>
            <a:endParaRPr lang="en-US" dirty="0" smtClean="0"/>
          </a:p>
          <a:p>
            <a:endParaRPr lang="en-US" dirty="0" smtClean="0"/>
          </a:p>
          <a:p>
            <a:r>
              <a:rPr lang="en-US" dirty="0" smtClean="0"/>
              <a:t>When </a:t>
            </a:r>
            <a:r>
              <a:rPr lang="en-US" dirty="0"/>
              <a:t>engaging or recommending another professional, a CFP</a:t>
            </a:r>
            <a:r>
              <a:rPr lang="en-US" baseline="30000" dirty="0"/>
              <a:t>®</a:t>
            </a:r>
            <a:r>
              <a:rPr lang="en-US" dirty="0"/>
              <a:t> professional must</a:t>
            </a:r>
            <a:r>
              <a:rPr lang="en-US" dirty="0" smtClean="0"/>
              <a:t>:</a:t>
            </a:r>
          </a:p>
          <a:p>
            <a:r>
              <a:rPr lang="en-US" dirty="0" smtClean="0"/>
              <a:t>1</a:t>
            </a:r>
            <a:r>
              <a:rPr lang="en-US" dirty="0"/>
              <a:t>. Have a reasonable basis for the recommendation or Engagement based on the other professional’s reputation, experience, and qualifications; and</a:t>
            </a:r>
          </a:p>
          <a:p>
            <a:r>
              <a:rPr lang="en-US" dirty="0" smtClean="0"/>
              <a:t>2</a:t>
            </a:r>
            <a:r>
              <a:rPr lang="en-US" dirty="0"/>
              <a:t>. Disclose any arrangement by which someone other than the client will compensate the CFP</a:t>
            </a:r>
            <a:r>
              <a:rPr lang="en-US" baseline="30000" dirty="0"/>
              <a:t>®</a:t>
            </a:r>
            <a:r>
              <a:rPr lang="en-US" dirty="0"/>
              <a:t> professional, the CFP® Professional’s Firm, or a Related Party for the Engagement or recommendation.</a:t>
            </a:r>
          </a:p>
          <a:p>
            <a:endParaRPr lang="en-US" dirty="0" smtClean="0"/>
          </a:p>
          <a:p>
            <a:r>
              <a:rPr lang="en-US" dirty="0" smtClean="0"/>
              <a:t>For </a:t>
            </a:r>
            <a:r>
              <a:rPr lang="en-US" dirty="0"/>
              <a:t>Engagements, the CFP</a:t>
            </a:r>
            <a:r>
              <a:rPr lang="en-US" baseline="30000" dirty="0"/>
              <a:t>®</a:t>
            </a:r>
            <a:r>
              <a:rPr lang="en-US" dirty="0"/>
              <a:t> professional must take reasonable steps to protect the Client’s interests.</a:t>
            </a:r>
          </a:p>
          <a:p>
            <a:endParaRPr lang="en-US" dirty="0" smtClean="0"/>
          </a:p>
          <a:p>
            <a:r>
              <a:rPr lang="en-US" dirty="0" smtClean="0"/>
              <a:t>When </a:t>
            </a:r>
            <a:r>
              <a:rPr lang="en-US" dirty="0"/>
              <a:t>working with another professional on a Client’s behalf, the CFP</a:t>
            </a:r>
            <a:r>
              <a:rPr lang="en-US" baseline="30000" dirty="0"/>
              <a:t>®</a:t>
            </a:r>
            <a:r>
              <a:rPr lang="en-US" dirty="0"/>
              <a:t> professional must:</a:t>
            </a:r>
          </a:p>
          <a:p>
            <a:r>
              <a:rPr lang="en-US" dirty="0" smtClean="0"/>
              <a:t>1</a:t>
            </a:r>
            <a:r>
              <a:rPr lang="en-US" dirty="0"/>
              <a:t>. Communicate with the other professional about the services each will provide and their respective responsibilities; and</a:t>
            </a:r>
          </a:p>
          <a:p>
            <a:r>
              <a:rPr lang="en-US" dirty="0" smtClean="0"/>
              <a:t>2</a:t>
            </a:r>
            <a:r>
              <a:rPr lang="en-US" dirty="0"/>
              <a:t>. Timely inform the Client if the other professional did not perform the services in accordance with the scope of services to be provided and the allocation of responsibilities.</a:t>
            </a:r>
          </a:p>
        </p:txBody>
      </p:sp>
    </p:spTree>
    <p:extLst>
      <p:ext uri="{BB962C8B-B14F-4D97-AF65-F5344CB8AC3E}">
        <p14:creationId xmlns:p14="http://schemas.microsoft.com/office/powerpoint/2010/main" val="1185436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r>
              <a:rPr lang="en-US" b="1" dirty="0"/>
              <a:t>Duties Owed</a:t>
            </a:r>
            <a:r>
              <a:rPr lang="en-US" b="1" baseline="0" dirty="0"/>
              <a:t> to Firms and Subordinates (Standard D.):</a:t>
            </a:r>
            <a:r>
              <a:rPr lang="en-US" dirty="0"/>
              <a:t> A CFP® professional continues to have duties to firms and subordinates.  The supervision standard continues to require reasonable care when supervising, with a view toward preventing violations.  Supervision is not limited to employees.  It could include other persons over whom the CFP® professional has responsibility, such as vendors or people to whom you have subcontracted work.  </a:t>
            </a:r>
          </a:p>
          <a:p>
            <a:endParaRPr lang="en-US" dirty="0" smtClean="0"/>
          </a:p>
          <a:p>
            <a:r>
              <a:rPr lang="en-US" dirty="0" smtClean="0"/>
              <a:t>As </a:t>
            </a:r>
            <a:r>
              <a:rPr lang="en-US" dirty="0"/>
              <a:t>with the prior standards, you are required to comply with your firm’s policies and procedures.  If your firm tells you to do something that would violate CFP Board’s Standards, you won’t violate CFP Board’s </a:t>
            </a:r>
            <a:r>
              <a:rPr lang="en-US" i="1" dirty="0"/>
              <a:t>Code and Standards</a:t>
            </a:r>
            <a:r>
              <a:rPr lang="en-US" i="0" dirty="0"/>
              <a:t> </a:t>
            </a:r>
            <a:r>
              <a:rPr lang="en-US" dirty="0"/>
              <a:t>if you refuse to do it.  </a:t>
            </a:r>
          </a:p>
          <a:p>
            <a:r>
              <a:rPr lang="en-US" dirty="0"/>
              <a:t>There is a modest expansion of the requirement to notify your firm about any CFP Board discipline.  In addition to suspensions and revocations, firms must be notified about any public letter of admonition.</a:t>
            </a:r>
          </a:p>
        </p:txBody>
      </p:sp>
      <p:sp>
        <p:nvSpPr>
          <p:cNvPr id="4" name="Slide Number Placeholder 3"/>
          <p:cNvSpPr>
            <a:spLocks noGrp="1"/>
          </p:cNvSpPr>
          <p:nvPr>
            <p:ph type="sldNum" sz="quarter" idx="10"/>
          </p:nvPr>
        </p:nvSpPr>
        <p:spPr/>
        <p:txBody>
          <a:bodyPr lIns="93344" tIns="46674" rIns="93344" bIns="46674"/>
          <a:lstStyle/>
          <a:p>
            <a:pPr>
              <a:defRPr/>
            </a:pPr>
            <a:fld id="{60102D8A-74FB-43F7-838F-71943EB65402}"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55903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r>
              <a:rPr lang="en-US" dirty="0" smtClean="0"/>
              <a:t>**Add</a:t>
            </a:r>
            <a:r>
              <a:rPr lang="en-US" baseline="0" dirty="0" smtClean="0"/>
              <a:t>: </a:t>
            </a:r>
            <a:r>
              <a:rPr lang="en-US" i="0" baseline="0" dirty="0" smtClean="0"/>
              <a:t>Sub-title, presenting organization name, date of presentation</a:t>
            </a:r>
          </a:p>
          <a:p>
            <a:endParaRPr lang="en-US" i="0"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2</a:t>
            </a:fld>
            <a:endParaRPr lang="en-US" dirty="0"/>
          </a:p>
        </p:txBody>
      </p:sp>
    </p:spTree>
    <p:extLst>
      <p:ext uri="{BB962C8B-B14F-4D97-AF65-F5344CB8AC3E}">
        <p14:creationId xmlns:p14="http://schemas.microsoft.com/office/powerpoint/2010/main" val="3213673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fontScale="85000" lnSpcReduction="20000"/>
          </a:bodyPr>
          <a:lstStyle/>
          <a:p>
            <a:r>
              <a:rPr lang="en-US" b="1" dirty="0"/>
              <a:t>Duties Owed to CFP Board (Standard E.):</a:t>
            </a:r>
            <a:r>
              <a:rPr lang="en-US" dirty="0"/>
              <a:t> The Duties Owed to CFP Board section contains six subsections.  It begins with a definition of terms.  It then has a standard that requires a CFP</a:t>
            </a:r>
            <a:r>
              <a:rPr lang="en-US" baseline="30000" dirty="0"/>
              <a:t>®</a:t>
            </a:r>
            <a:r>
              <a:rPr lang="en-US" dirty="0"/>
              <a:t> professional to refrain from engaging in “conduct that reflects adversely on his or her integrity or fitness as a CFP</a:t>
            </a:r>
            <a:r>
              <a:rPr lang="en-US" baseline="30000" dirty="0"/>
              <a:t>®</a:t>
            </a:r>
            <a:r>
              <a:rPr lang="en-US" dirty="0"/>
              <a:t> professional, upon the </a:t>
            </a:r>
            <a:r>
              <a:rPr lang="en-US" dirty="0" smtClean="0"/>
              <a:t>CFP</a:t>
            </a:r>
            <a:r>
              <a:rPr lang="en-US" baseline="30000" dirty="0" smtClean="0"/>
              <a:t>®</a:t>
            </a:r>
            <a:r>
              <a:rPr lang="en-US" dirty="0" smtClean="0"/>
              <a:t> </a:t>
            </a:r>
            <a:r>
              <a:rPr lang="en-US" dirty="0"/>
              <a:t>marks, or upon the profession.”  CFP Board provides a list of conduct that falls within that category, taken from cases that CFP Board’s Disciplinary and Ethics Commission has decided over the years, and includes criminal convictions, findings in regulatory and civil actions, bankruptcies, tax liens, judgment liens, and unsatisfied civil judgments.  </a:t>
            </a:r>
          </a:p>
          <a:p>
            <a:endParaRPr lang="en-US" dirty="0" smtClean="0"/>
          </a:p>
          <a:p>
            <a:r>
              <a:rPr lang="en-US" dirty="0" smtClean="0"/>
              <a:t>CFP</a:t>
            </a:r>
            <a:r>
              <a:rPr lang="en-US" baseline="30000" dirty="0"/>
              <a:t>®</a:t>
            </a:r>
            <a:r>
              <a:rPr lang="en-US" dirty="0"/>
              <a:t> professionals have 30 days to report a variety of events that may reflect professional misconduct or conduct that reflects adversely.  This includes criminal charges, the initiation of regulatory investigations and actions, the filing of civil actions, customer complaints, findings of a violation of a rule or standard of a professional license, membership, or certification, a termination from employment or permission to resign in lieu of termination, bankruptcies, tax liens, judgment liens, or unpaid civil judgments.  </a:t>
            </a:r>
          </a:p>
          <a:p>
            <a:endParaRPr lang="en-US" dirty="0" smtClean="0"/>
          </a:p>
          <a:p>
            <a:r>
              <a:rPr lang="en-US" dirty="0" smtClean="0"/>
              <a:t>CFP</a:t>
            </a:r>
            <a:r>
              <a:rPr lang="en-US" baseline="30000" dirty="0"/>
              <a:t>®</a:t>
            </a:r>
            <a:r>
              <a:rPr lang="en-US" dirty="0"/>
              <a:t> professionals are required to provide CFP Board with a narrative statement with some details when reporting a reportable matter, and to cooperate with CFP Board throughout the investigative and disciplinary process.  CFP</a:t>
            </a:r>
            <a:r>
              <a:rPr lang="en-US" baseline="30000" dirty="0"/>
              <a:t>®</a:t>
            </a:r>
            <a:r>
              <a:rPr lang="en-US" dirty="0"/>
              <a:t> professionals also must comply with the </a:t>
            </a:r>
            <a:r>
              <a:rPr lang="en-US" i="1" dirty="0"/>
              <a:t>Terms and Conditions of Certification and License</a:t>
            </a:r>
            <a:r>
              <a:rPr lang="en-US" dirty="0"/>
              <a:t>.  </a:t>
            </a:r>
          </a:p>
          <a:p>
            <a:endParaRPr lang="en-US" dirty="0" smtClean="0"/>
          </a:p>
          <a:p>
            <a:r>
              <a:rPr lang="en-US" dirty="0" smtClean="0"/>
              <a:t>This </a:t>
            </a:r>
            <a:r>
              <a:rPr lang="en-US" dirty="0"/>
              <a:t>standard makes a significant change to CFP Board’s bankruptcy procedures.  Prior to July 2012, all CFP</a:t>
            </a:r>
            <a:r>
              <a:rPr lang="en-US" baseline="30000" dirty="0"/>
              <a:t>®</a:t>
            </a:r>
            <a:r>
              <a:rPr lang="en-US" dirty="0"/>
              <a:t> professionals who sought and received bankruptcy protection were required to go through CFP Board’s disciplinary process.  Beginning in July 2012, pursuant to the Bankruptcy Disclosure Procedures, when CFP Board learned about a CFP</a:t>
            </a:r>
            <a:r>
              <a:rPr lang="en-US" baseline="30000" dirty="0"/>
              <a:t>®</a:t>
            </a:r>
            <a:r>
              <a:rPr lang="en-US" dirty="0"/>
              <a:t> professional’s first bankruptcy, CFP Board disclosed the bankruptcy to the public on CFP Board’s website and in a press release.  Although this notice is not discipline, the effect is similar to a Public Letter of Admonition.  The new standard restores the prior framework by having the Disciplinary and Ethics Commission review bankruptcy matters on a case-by-case basis; thereby, giving a CFP</a:t>
            </a:r>
            <a:r>
              <a:rPr lang="en-US" baseline="30000" dirty="0"/>
              <a:t>®</a:t>
            </a:r>
            <a:r>
              <a:rPr lang="en-US" dirty="0"/>
              <a:t> professional an opportunity to prove that a bankruptcy does not demonstrate the CFP</a:t>
            </a:r>
            <a:r>
              <a:rPr lang="en-US" baseline="30000" dirty="0"/>
              <a:t>®</a:t>
            </a:r>
            <a:r>
              <a:rPr lang="en-US" dirty="0"/>
              <a:t> professional’s inability to manage his or her financial affairs.</a:t>
            </a:r>
          </a:p>
        </p:txBody>
      </p:sp>
      <p:sp>
        <p:nvSpPr>
          <p:cNvPr id="4" name="Slide Number Placeholder 3"/>
          <p:cNvSpPr>
            <a:spLocks noGrp="1"/>
          </p:cNvSpPr>
          <p:nvPr>
            <p:ph type="sldNum" sz="quarter" idx="10"/>
          </p:nvPr>
        </p:nvSpPr>
        <p:spPr/>
        <p:txBody>
          <a:bodyPr lIns="93344" tIns="46674" rIns="93344" bIns="46674"/>
          <a:lstStyle/>
          <a:p>
            <a:pPr>
              <a:defRPr/>
            </a:pPr>
            <a:fld id="{60102D8A-74FB-43F7-838F-71943EB65402}"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530914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264" name="Shape 264"/>
          <p:cNvSpPr>
            <a:spLocks noGrp="1"/>
          </p:cNvSpPr>
          <p:nvPr>
            <p:ph type="body" sz="quarter" idx="1"/>
          </p:nvPr>
        </p:nvSpPr>
        <p:spPr>
          <a:prstGeom prst="rect">
            <a:avLst/>
          </a:prstGeom>
        </p:spPr>
        <p:txBody>
          <a:bodyPr>
            <a:normAutofit/>
          </a:bodyPr>
          <a:lstStyle/>
          <a:p>
            <a:r>
              <a:rPr lang="en-US" b="0" dirty="0"/>
              <a:t>We have addressed the significant changes to</a:t>
            </a:r>
            <a:r>
              <a:rPr lang="en-US" b="0" baseline="0" dirty="0"/>
              <a:t> content set forth in the revised </a:t>
            </a:r>
            <a:r>
              <a:rPr lang="en-US" b="0" i="1" baseline="0" dirty="0"/>
              <a:t>Code and Standards.</a:t>
            </a:r>
            <a:r>
              <a:rPr lang="en-US" b="0" i="0" baseline="0" dirty="0"/>
              <a:t>  There is a new structure and organization.  We reviewed the content of some of the duties to Clients, firms and subordinates, and CFP Board.</a:t>
            </a:r>
            <a:endParaRPr b="0" dirty="0"/>
          </a:p>
        </p:txBody>
      </p:sp>
    </p:spTree>
    <p:extLst>
      <p:ext uri="{BB962C8B-B14F-4D97-AF65-F5344CB8AC3E}">
        <p14:creationId xmlns:p14="http://schemas.microsoft.com/office/powerpoint/2010/main" val="1257441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US" b="1" dirty="0" smtClean="0"/>
              <a:t>**</a:t>
            </a:r>
            <a:r>
              <a:rPr lang="en-US" dirty="0" smtClean="0"/>
              <a:t>In advance, select one</a:t>
            </a:r>
            <a:r>
              <a:rPr lang="en-US" baseline="0" dirty="0" smtClean="0"/>
              <a:t> or two polling questions; </a:t>
            </a:r>
            <a:r>
              <a:rPr lang="en-US" dirty="0" smtClean="0"/>
              <a:t>set up your</a:t>
            </a:r>
            <a:r>
              <a:rPr lang="en-US" baseline="0" dirty="0" smtClean="0"/>
              <a:t> Vignette; delete the vignette titles not selected.  Add a slide with your polling question(s) and vignette information.</a:t>
            </a:r>
          </a:p>
          <a:p>
            <a:pPr defTabSz="914305">
              <a:defRPr/>
            </a:pPr>
            <a:endParaRPr lang="en-US" dirty="0" smtClean="0"/>
          </a:p>
          <a:p>
            <a:pPr defTabSz="914305">
              <a:defRPr/>
            </a:pPr>
            <a:r>
              <a:rPr lang="en-US" dirty="0" smtClean="0"/>
              <a:t>Consult </a:t>
            </a:r>
            <a:r>
              <a:rPr lang="en-US" dirty="0"/>
              <a:t>the </a:t>
            </a:r>
            <a:r>
              <a:rPr lang="en-US" dirty="0" smtClean="0"/>
              <a:t>Program Activities </a:t>
            </a:r>
            <a:r>
              <a:rPr lang="en-US" dirty="0"/>
              <a:t>G</a:t>
            </a:r>
            <a:r>
              <a:rPr lang="en-US" dirty="0" smtClean="0"/>
              <a:t>uide </a:t>
            </a:r>
            <a:r>
              <a:rPr lang="en-US" dirty="0"/>
              <a:t>for </a:t>
            </a:r>
            <a:r>
              <a:rPr lang="en-US" dirty="0" smtClean="0"/>
              <a:t>options </a:t>
            </a:r>
            <a:r>
              <a:rPr lang="en-US" dirty="0"/>
              <a:t>assigned to Learning Objective </a:t>
            </a:r>
            <a:r>
              <a:rPr lang="en-US" dirty="0" smtClean="0"/>
              <a:t>1</a:t>
            </a:r>
            <a:endParaRPr lang="en-US" dirty="0"/>
          </a:p>
        </p:txBody>
      </p:sp>
    </p:spTree>
    <p:extLst>
      <p:ext uri="{BB962C8B-B14F-4D97-AF65-F5344CB8AC3E}">
        <p14:creationId xmlns:p14="http://schemas.microsoft.com/office/powerpoint/2010/main" val="2838109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pPr defTabSz="923357">
              <a:defRPr/>
            </a:pPr>
            <a:r>
              <a:rPr lang="en-US" dirty="0" smtClean="0"/>
              <a:t>Module 2: Learning</a:t>
            </a:r>
            <a:r>
              <a:rPr lang="en-US" baseline="0" dirty="0" smtClean="0"/>
              <a:t> Objective 2</a:t>
            </a:r>
          </a:p>
          <a:p>
            <a:pPr defTabSz="923357">
              <a:defRPr/>
            </a:pPr>
            <a:endParaRPr lang="en-US" dirty="0" smtClean="0"/>
          </a:p>
          <a:p>
            <a:pPr defTabSz="923357">
              <a:defRPr/>
            </a:pPr>
            <a:r>
              <a:rPr lang="en-US" dirty="0" smtClean="0"/>
              <a:t>Since </a:t>
            </a:r>
            <a:r>
              <a:rPr lang="en-US" dirty="0"/>
              <a:t>all </a:t>
            </a:r>
            <a:r>
              <a:rPr lang="en-US" dirty="0" smtClean="0"/>
              <a:t>CFP® professionals</a:t>
            </a:r>
            <a:r>
              <a:rPr lang="en-US" baseline="0" dirty="0" smtClean="0"/>
              <a:t> </a:t>
            </a:r>
            <a:r>
              <a:rPr lang="en-US" dirty="0" smtClean="0"/>
              <a:t>will </a:t>
            </a:r>
            <a:r>
              <a:rPr lang="en-US" dirty="0"/>
              <a:t>be required to act as fiduciaries more frequently than in the past, it is important that you learn the actions required.</a:t>
            </a:r>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23</a:t>
            </a:fld>
            <a:endParaRPr lang="en-US" dirty="0"/>
          </a:p>
        </p:txBody>
      </p:sp>
    </p:spTree>
    <p:extLst>
      <p:ext uri="{BB962C8B-B14F-4D97-AF65-F5344CB8AC3E}">
        <p14:creationId xmlns:p14="http://schemas.microsoft.com/office/powerpoint/2010/main" val="4216805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264" name="Shape 264"/>
          <p:cNvSpPr>
            <a:spLocks noGrp="1"/>
          </p:cNvSpPr>
          <p:nvPr>
            <p:ph type="body" sz="quarter" idx="1"/>
          </p:nvPr>
        </p:nvSpPr>
        <p:spPr>
          <a:prstGeom prst="rect">
            <a:avLst/>
          </a:prstGeom>
        </p:spPr>
        <p:txBody>
          <a:bodyPr>
            <a:normAutofit/>
          </a:bodyPr>
          <a:lstStyle/>
          <a:p>
            <a:pPr defTabSz="914305">
              <a:defRPr/>
            </a:pPr>
            <a:r>
              <a:rPr lang="en-US" b="1" dirty="0"/>
              <a:t>Fiduciary</a:t>
            </a:r>
            <a:r>
              <a:rPr lang="en-US" b="1" baseline="0" dirty="0"/>
              <a:t> Duty (Standard A.1.):</a:t>
            </a:r>
            <a:r>
              <a:rPr lang="en-US" dirty="0"/>
              <a:t> A fiduciary is required to act in the best interest of the Client.  The Standards previously imposed</a:t>
            </a:r>
            <a:r>
              <a:rPr lang="en-US" baseline="0" dirty="0"/>
              <a:t> a </a:t>
            </a:r>
            <a:r>
              <a:rPr lang="en-US" dirty="0"/>
              <a:t>fiduciary duty whenever a CFP® professional was providing financial planning or material elements of financial planning to a client.  The revised </a:t>
            </a:r>
            <a:r>
              <a:rPr lang="en-US" i="1" dirty="0"/>
              <a:t>Code and Standards</a:t>
            </a:r>
            <a:r>
              <a:rPr lang="en-US" dirty="0"/>
              <a:t> imposes a fiduciary duty at all times when a CFP® professional</a:t>
            </a:r>
            <a:r>
              <a:rPr lang="en-US" baseline="0" dirty="0"/>
              <a:t> is </a:t>
            </a:r>
            <a:r>
              <a:rPr lang="en-US" dirty="0"/>
              <a:t>providing Financial Advice to a Client.  Financial Advice is broadly defined.</a:t>
            </a:r>
            <a:endParaRPr b="1" dirty="0"/>
          </a:p>
        </p:txBody>
      </p:sp>
    </p:spTree>
    <p:extLst>
      <p:ext uri="{BB962C8B-B14F-4D97-AF65-F5344CB8AC3E}">
        <p14:creationId xmlns:p14="http://schemas.microsoft.com/office/powerpoint/2010/main" val="3669469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fontScale="92500" lnSpcReduction="20000"/>
          </a:bodyPr>
          <a:lstStyle/>
          <a:p>
            <a:r>
              <a:rPr lang="en-US" dirty="0"/>
              <a:t>CFP Board’s new Fiduciary </a:t>
            </a:r>
            <a:r>
              <a:rPr lang="en-US" dirty="0" smtClean="0"/>
              <a:t>standard </a:t>
            </a:r>
            <a:r>
              <a:rPr lang="en-US" dirty="0"/>
              <a:t>matches traditional fiduciary law. </a:t>
            </a:r>
          </a:p>
          <a:p>
            <a:endParaRPr lang="en-US" b="1" dirty="0" smtClean="0"/>
          </a:p>
          <a:p>
            <a:r>
              <a:rPr lang="en-US" b="1" dirty="0" smtClean="0"/>
              <a:t>Duty </a:t>
            </a:r>
            <a:r>
              <a:rPr lang="en-US" b="1" dirty="0"/>
              <a:t>of Loyalty (Standard A.1.a.)</a:t>
            </a:r>
            <a:r>
              <a:rPr lang="en-US" dirty="0"/>
              <a:t>:  The Client lacks knowledge and there is an uneven balance of power.  The Client possesses financial assets but needs help.  In a relationship of trust, the Client seeks advice from a fiduciary.  The law requires the fiduciary to respond with loyalty and devotion.  The fiduciary must act to benefit the Client, not benefit himself or herself. </a:t>
            </a:r>
          </a:p>
          <a:p>
            <a:endParaRPr lang="en-US" dirty="0" smtClean="0"/>
          </a:p>
          <a:p>
            <a:r>
              <a:rPr lang="en-US" dirty="0" smtClean="0"/>
              <a:t>A </a:t>
            </a:r>
            <a:r>
              <a:rPr lang="en-US" dirty="0"/>
              <a:t>CFP® professional must place the Client’s interest ahead of the CFP® professional’s, the CFP® Professional’s Firm, and any individual or entity other than the Client.  There will be times when a CFP® professional’s interests conflict with the Client’s interests. When material conflicts are not avoided, they must be fully disclosed to the Client, the Client must provide informed consent, and the CFP® professional must “properly manage” the conflict.  The Duty of Loyalty also requires CFP</a:t>
            </a:r>
            <a:r>
              <a:rPr lang="en-US" baseline="30000" dirty="0"/>
              <a:t>®</a:t>
            </a:r>
            <a:r>
              <a:rPr lang="en-US" dirty="0"/>
              <a:t> professionals who work under a conflict to continue to act in the best interests of their Client after the conflict has been disclosed, without regard to the interests of others.</a:t>
            </a:r>
          </a:p>
          <a:p>
            <a:endParaRPr lang="en-US" b="1" dirty="0" smtClean="0"/>
          </a:p>
          <a:p>
            <a:r>
              <a:rPr lang="en-US" b="1" dirty="0" smtClean="0"/>
              <a:t>Duty </a:t>
            </a:r>
            <a:r>
              <a:rPr lang="en-US" b="1" dirty="0"/>
              <a:t>of Care (Standard A.1.b.)</a:t>
            </a:r>
            <a:r>
              <a:rPr lang="en-US" dirty="0"/>
              <a:t>:  The Duty of Care requires a CFP</a:t>
            </a:r>
            <a:r>
              <a:rPr lang="en-US" baseline="30000" dirty="0"/>
              <a:t>®</a:t>
            </a:r>
            <a:r>
              <a:rPr lang="en-US" dirty="0"/>
              <a:t> professional to act with the care, skill, prudence, and diligence of a prudent professional.  This takes into account the Client’s goals, risk tolerances, objectives, and financial and personal circumstances.</a:t>
            </a:r>
          </a:p>
          <a:p>
            <a:endParaRPr lang="en-US" b="1" dirty="0" smtClean="0"/>
          </a:p>
          <a:p>
            <a:r>
              <a:rPr lang="en-US" b="1" dirty="0" smtClean="0"/>
              <a:t>Duty </a:t>
            </a:r>
            <a:r>
              <a:rPr lang="en-US" b="1" dirty="0"/>
              <a:t>to Follow Client Instructions (Standard A.1.c.):  </a:t>
            </a:r>
            <a:r>
              <a:rPr lang="en-US" dirty="0"/>
              <a:t>The Duty to Follow Client Instructions recognizes that a CFP® is an agent of the Client, and is required to carry out the terms of the Engagement, as well as all reasonable and lawful Client requests.  If the CFP® professional does not believe that what the Client wants is in the Client’s best interests, the CFP® professional must so advise the Client.  But ultimately, the Client gets to decide what to do.</a:t>
            </a:r>
          </a:p>
        </p:txBody>
      </p:sp>
    </p:spTree>
    <p:extLst>
      <p:ext uri="{BB962C8B-B14F-4D97-AF65-F5344CB8AC3E}">
        <p14:creationId xmlns:p14="http://schemas.microsoft.com/office/powerpoint/2010/main" val="3709576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r>
              <a:rPr lang="en-US" b="1" dirty="0"/>
              <a:t>Fiduciary Duty (Standard A.1.) and </a:t>
            </a:r>
            <a:r>
              <a:rPr lang="en-US" b="1" baseline="0" dirty="0"/>
              <a:t>Definitions of Financial Advice and Client (Glossary): </a:t>
            </a:r>
            <a:r>
              <a:rPr lang="en-US" dirty="0"/>
              <a:t>The fiduciary</a:t>
            </a:r>
            <a:r>
              <a:rPr lang="en-US" baseline="0" dirty="0"/>
              <a:t> duty now applies to all Financial Advice provided to a Client, which is broader than when providing Financial Planning.  Who is a Client?  A person, including a natural person, business organization, or legal entity, to whom the CFP® professional provides or agrees to provide Professional Services pursuant to an Engagement.  </a:t>
            </a:r>
            <a:endParaRPr lang="en-US" dirty="0"/>
          </a:p>
        </p:txBody>
      </p:sp>
    </p:spTree>
    <p:extLst>
      <p:ext uri="{BB962C8B-B14F-4D97-AF65-F5344CB8AC3E}">
        <p14:creationId xmlns:p14="http://schemas.microsoft.com/office/powerpoint/2010/main" val="775429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noRot="1" noChangeAspect="1"/>
          </p:cNvSpPr>
          <p:nvPr>
            <p:ph type="sldImg"/>
          </p:nvPr>
        </p:nvSpPr>
        <p:spPr>
          <a:xfrm>
            <a:off x="439738" y="711200"/>
            <a:ext cx="6321425" cy="3556000"/>
          </a:xfrm>
          <a:prstGeom prst="rect">
            <a:avLst/>
          </a:prstGeom>
        </p:spPr>
        <p:txBody>
          <a:bodyPr/>
          <a:lstStyle/>
          <a:p>
            <a:endParaRPr dirty="0"/>
          </a:p>
        </p:txBody>
      </p:sp>
      <p:sp>
        <p:nvSpPr>
          <p:cNvPr id="288" name="Shape 288"/>
          <p:cNvSpPr>
            <a:spLocks noGrp="1"/>
          </p:cNvSpPr>
          <p:nvPr>
            <p:ph type="body" sz="quarter" idx="1"/>
          </p:nvPr>
        </p:nvSpPr>
        <p:spPr>
          <a:prstGeom prst="rect">
            <a:avLst/>
          </a:prstGeom>
        </p:spPr>
        <p:txBody>
          <a:bodyPr/>
          <a:lstStyle/>
          <a:p>
            <a:pPr defTabSz="914305">
              <a:defRPr/>
            </a:pPr>
            <a:r>
              <a:rPr lang="en-US" b="1" dirty="0"/>
              <a:t>Definition of Financial Advice (Glossary):</a:t>
            </a:r>
            <a:r>
              <a:rPr lang="en-US" dirty="0"/>
              <a:t> The Glossary provides a broad definition of Financial Advice.  Financial Advice includes financial plans.  It also includes recommendations to invest in, purchase, hold, </a:t>
            </a:r>
            <a:r>
              <a:rPr lang="en-US" b="1" u="sng" dirty="0" smtClean="0"/>
              <a:t>gift, </a:t>
            </a:r>
            <a:r>
              <a:rPr lang="en-US" dirty="0" smtClean="0"/>
              <a:t>or </a:t>
            </a:r>
            <a:r>
              <a:rPr lang="en-US" dirty="0"/>
              <a:t>sell Financial Assets.  It includes recommendations concerning investment strategies, portfolio composition, and asset management.  A recommendation to select and retain another professional to provide financial or Professional Services to a Client is Financial Advice.  The exercise of "discretion" over a Client’s Financial Assets constitutes “Financial Advice.”   CFP Board’s fiduciary duty applies to all of these activities.  </a:t>
            </a:r>
          </a:p>
          <a:p>
            <a:pPr defTabSz="914305">
              <a:defRPr/>
            </a:pPr>
            <a:endParaRPr lang="en-US" dirty="0" smtClean="0"/>
          </a:p>
          <a:p>
            <a:pPr defTabSz="914305">
              <a:defRPr/>
            </a:pPr>
            <a:r>
              <a:rPr lang="en-US" dirty="0" smtClean="0"/>
              <a:t>The </a:t>
            </a:r>
            <a:r>
              <a:rPr lang="en-US" dirty="0"/>
              <a:t>determination</a:t>
            </a:r>
            <a:r>
              <a:rPr lang="en-US" baseline="0" dirty="0"/>
              <a:t> of whether Financial Advice has been provided is an objective rather than subjective inquiry.  The more individually tailored the communication is to the Client, the more likely the communication will be viewed as Financial Advice.  The provision of services or the furnishing or making available of marketing materials, general financial educational materials, or general financial communications that a reasonable CFP® professional would not view as Financial Advice, does not constitute Financial Advice.</a:t>
            </a:r>
            <a:endParaRPr lang="en-US" dirty="0"/>
          </a:p>
        </p:txBody>
      </p:sp>
    </p:spTree>
    <p:extLst>
      <p:ext uri="{BB962C8B-B14F-4D97-AF65-F5344CB8AC3E}">
        <p14:creationId xmlns:p14="http://schemas.microsoft.com/office/powerpoint/2010/main" val="2755596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5">
              <a:defRPr/>
            </a:pPr>
            <a:r>
              <a:rPr lang="en-US" dirty="0"/>
              <a:t>A fiduciary is required to act in the best interests of the Client and fulfill a Duty of Loyalty, a Duty of Care, and a Duty to Follow Client Instructions.  </a:t>
            </a:r>
          </a:p>
          <a:p>
            <a:pPr defTabSz="914305">
              <a:defRPr/>
            </a:pPr>
            <a:r>
              <a:rPr lang="en-US" dirty="0"/>
              <a:t>CFP Board previously applied the fiduciary duty whenever a CFP® professional was providing financial planning or material elements of financial planning to a client.  The revised </a:t>
            </a:r>
            <a:r>
              <a:rPr lang="en-US" i="1" dirty="0"/>
              <a:t>Code</a:t>
            </a:r>
            <a:r>
              <a:rPr lang="en-US" i="1" baseline="0" dirty="0"/>
              <a:t> and S</a:t>
            </a:r>
            <a:r>
              <a:rPr lang="en-US" i="1" dirty="0"/>
              <a:t>tandards</a:t>
            </a:r>
            <a:r>
              <a:rPr lang="en-US" dirty="0"/>
              <a:t> applies the fiduciary duty at all times when providing Financial Advice to a Client.  For purposes of applying the fiduciary standard, there is no longer a distinction between Financial Planning and non-Financial Planning situations.  If you are providing Financial Advice to your Client, you will be held to a fiduciary standard. </a:t>
            </a:r>
          </a:p>
          <a:p>
            <a:pPr defTabSz="914305">
              <a:defRPr/>
            </a:pPr>
            <a:r>
              <a:rPr lang="en-US" dirty="0"/>
              <a:t>Financial Advice is defined broadly.</a:t>
            </a:r>
          </a:p>
        </p:txBody>
      </p:sp>
    </p:spTree>
    <p:extLst>
      <p:ext uri="{BB962C8B-B14F-4D97-AF65-F5344CB8AC3E}">
        <p14:creationId xmlns:p14="http://schemas.microsoft.com/office/powerpoint/2010/main" val="476653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**I</a:t>
            </a:r>
            <a:r>
              <a:rPr lang="en-US" dirty="0" smtClean="0"/>
              <a:t>n advance, select one</a:t>
            </a:r>
            <a:r>
              <a:rPr lang="en-US" baseline="0" dirty="0" smtClean="0"/>
              <a:t> or two polling questions; </a:t>
            </a:r>
            <a:r>
              <a:rPr lang="en-US" dirty="0" smtClean="0"/>
              <a:t>set up your</a:t>
            </a:r>
            <a:r>
              <a:rPr lang="en-US" baseline="0" dirty="0" smtClean="0"/>
              <a:t> Vignette; delete the vignette titles not selected.  Add a slide with your polling question(s) and vignette information.</a:t>
            </a:r>
          </a:p>
          <a:p>
            <a:endParaRPr lang="en-US" dirty="0" smtClean="0"/>
          </a:p>
          <a:p>
            <a:r>
              <a:rPr lang="en-US" dirty="0" smtClean="0"/>
              <a:t>Consult the Program Activities Guide for options assigned to Learning Objective 2</a:t>
            </a:r>
          </a:p>
          <a:p>
            <a:r>
              <a:rPr lang="en-US" dirty="0" smtClean="0"/>
              <a:t> </a:t>
            </a:r>
            <a:endParaRPr lang="en-US" dirty="0"/>
          </a:p>
        </p:txBody>
      </p:sp>
    </p:spTree>
    <p:extLst>
      <p:ext uri="{BB962C8B-B14F-4D97-AF65-F5344CB8AC3E}">
        <p14:creationId xmlns:p14="http://schemas.microsoft.com/office/powerpoint/2010/main" val="310685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a:t>
            </a:r>
            <a:r>
              <a:rPr lang="en-US" baseline="0" dirty="0" smtClean="0"/>
              <a:t>nstructor information</a:t>
            </a:r>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3</a:t>
            </a:fld>
            <a:endParaRPr lang="en-US" dirty="0"/>
          </a:p>
        </p:txBody>
      </p:sp>
    </p:spTree>
    <p:extLst>
      <p:ext uri="{BB962C8B-B14F-4D97-AF65-F5344CB8AC3E}">
        <p14:creationId xmlns:p14="http://schemas.microsoft.com/office/powerpoint/2010/main" val="1330001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r>
              <a:rPr lang="en-US" dirty="0" smtClean="0"/>
              <a:t>Module</a:t>
            </a:r>
            <a:r>
              <a:rPr lang="en-US" baseline="0" dirty="0" smtClean="0"/>
              <a:t> 3: Learning Objective 2</a:t>
            </a:r>
            <a:endParaRPr lang="en-US" dirty="0" smtClean="0"/>
          </a:p>
          <a:p>
            <a:endParaRPr lang="en-US" dirty="0" smtClean="0"/>
          </a:p>
          <a:p>
            <a:r>
              <a:rPr lang="en-US" dirty="0" smtClean="0"/>
              <a:t>As </a:t>
            </a:r>
            <a:r>
              <a:rPr lang="en-US" dirty="0"/>
              <a:t>mentioned previously, there are major revisions to the </a:t>
            </a:r>
            <a:r>
              <a:rPr lang="en-US" i="1" dirty="0"/>
              <a:t>Practice Standards</a:t>
            </a:r>
            <a:r>
              <a:rPr lang="en-US" dirty="0"/>
              <a:t>. </a:t>
            </a:r>
            <a:r>
              <a:rPr lang="en-US" dirty="0" smtClean="0"/>
              <a:t>Let’s </a:t>
            </a:r>
            <a:r>
              <a:rPr lang="en-US" dirty="0"/>
              <a:t>take a look at them now.</a:t>
            </a:r>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30</a:t>
            </a:fld>
            <a:endParaRPr lang="en-US" dirty="0"/>
          </a:p>
        </p:txBody>
      </p:sp>
    </p:spTree>
    <p:extLst>
      <p:ext uri="{BB962C8B-B14F-4D97-AF65-F5344CB8AC3E}">
        <p14:creationId xmlns:p14="http://schemas.microsoft.com/office/powerpoint/2010/main" val="4288193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264" name="Shape 264"/>
          <p:cNvSpPr>
            <a:spLocks noGrp="1"/>
          </p:cNvSpPr>
          <p:nvPr>
            <p:ph type="body" sz="quarter" idx="1"/>
          </p:nvPr>
        </p:nvSpPr>
        <p:spPr>
          <a:prstGeom prst="rect">
            <a:avLst/>
          </a:prstGeom>
        </p:spPr>
        <p:txBody>
          <a:bodyPr>
            <a:normAutofit/>
          </a:bodyPr>
          <a:lstStyle/>
          <a:p>
            <a:r>
              <a:rPr lang="en-US" b="0" dirty="0"/>
              <a:t>The revised </a:t>
            </a:r>
            <a:r>
              <a:rPr lang="en-US" b="0" i="1" dirty="0"/>
              <a:t>Code and Standards</a:t>
            </a:r>
            <a:r>
              <a:rPr lang="en-US" b="0" i="0" dirty="0"/>
              <a:t> includes a number of important changes concerning the Practice Standard</a:t>
            </a:r>
            <a:r>
              <a:rPr lang="en-US" b="0" i="0" baseline="0" dirty="0"/>
              <a:t>s for the Financial Planning process.  </a:t>
            </a:r>
          </a:p>
          <a:p>
            <a:r>
              <a:rPr lang="en-US" b="0" i="0" baseline="0" dirty="0"/>
              <a:t>The Financial Planning definition has been updated.  </a:t>
            </a:r>
          </a:p>
          <a:p>
            <a:r>
              <a:rPr lang="en-US" b="0" i="0" baseline="0" dirty="0"/>
              <a:t>There is a new standard for determining whether the Practice Standards apply.  </a:t>
            </a:r>
          </a:p>
          <a:p>
            <a:r>
              <a:rPr lang="en-US" b="0" i="0" baseline="0" dirty="0"/>
              <a:t>The revised </a:t>
            </a:r>
            <a:r>
              <a:rPr lang="en-US" b="0" i="1" baseline="0" dirty="0"/>
              <a:t>Code and Standards</a:t>
            </a:r>
            <a:r>
              <a:rPr lang="en-US" b="0" i="0" baseline="0" dirty="0"/>
              <a:t> sets forth four options for what a CFP® professional may do when the CFP® professional is required to comply with the Practice Standards, but the Client does not want Financial Planning.</a:t>
            </a:r>
          </a:p>
          <a:p>
            <a:r>
              <a:rPr lang="en-US" b="0" i="0" baseline="0" dirty="0"/>
              <a:t>The revised </a:t>
            </a:r>
            <a:r>
              <a:rPr lang="en-US" b="0" i="1" baseline="0" dirty="0"/>
              <a:t>Code and Standards</a:t>
            </a:r>
            <a:r>
              <a:rPr lang="en-US" b="0" i="0" baseline="0" dirty="0"/>
              <a:t> sets forth a principles-based documentation standard that applies when Financial Planning is required.</a:t>
            </a:r>
          </a:p>
          <a:p>
            <a:r>
              <a:rPr lang="en-US" b="0" i="0" baseline="0" dirty="0"/>
              <a:t>Finally, and perhaps most significantly, CFP Board has made material updates to the steps in the Financial Planning process.  </a:t>
            </a:r>
            <a:endParaRPr b="0" dirty="0"/>
          </a:p>
        </p:txBody>
      </p:sp>
    </p:spTree>
    <p:extLst>
      <p:ext uri="{BB962C8B-B14F-4D97-AF65-F5344CB8AC3E}">
        <p14:creationId xmlns:p14="http://schemas.microsoft.com/office/powerpoint/2010/main" val="2921317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385" name="Shape 385"/>
          <p:cNvSpPr>
            <a:spLocks noGrp="1"/>
          </p:cNvSpPr>
          <p:nvPr>
            <p:ph type="body" sz="quarter" idx="1"/>
          </p:nvPr>
        </p:nvSpPr>
        <p:spPr>
          <a:prstGeom prst="rect">
            <a:avLst/>
          </a:prstGeom>
        </p:spPr>
        <p:txBody>
          <a:bodyPr>
            <a:normAutofit fontScale="77500" lnSpcReduction="20000"/>
          </a:bodyPr>
          <a:lstStyle/>
          <a:p>
            <a:r>
              <a:rPr lang="en-US" b="1" dirty="0"/>
              <a:t>Financial Planning Definition (Standard B.1. and Glossary):</a:t>
            </a:r>
            <a:r>
              <a:rPr lang="en-US" dirty="0"/>
              <a:t> The new Financial Planning definition, which consists of thirty carefully chosen words, is shorter and clearer, thereby allowing for greater accessibility to the public.  </a:t>
            </a:r>
          </a:p>
          <a:p>
            <a:endParaRPr lang="en-US" i="1" dirty="0" smtClean="0"/>
          </a:p>
          <a:p>
            <a:r>
              <a:rPr lang="en-US" i="1" dirty="0" smtClean="0"/>
              <a:t>“</a:t>
            </a:r>
            <a:r>
              <a:rPr lang="en-US" i="1" dirty="0"/>
              <a:t>Financial Planning is a collaborative process:”</a:t>
            </a:r>
            <a:r>
              <a:rPr lang="en-US" dirty="0"/>
              <a:t> CFP Board is committed to the fundamental principle that financial planning is a process, not a document.  The process is set forth in the </a:t>
            </a:r>
            <a:r>
              <a:rPr lang="en-US" i="1" dirty="0"/>
              <a:t>Practice Standards</a:t>
            </a:r>
            <a:r>
              <a:rPr lang="en-US" dirty="0"/>
              <a:t>.  Collaboration is critical.  The process requires collaboration between the CFP</a:t>
            </a:r>
            <a:r>
              <a:rPr lang="en-US" baseline="30000" dirty="0"/>
              <a:t>®</a:t>
            </a:r>
            <a:r>
              <a:rPr lang="en-US" dirty="0"/>
              <a:t> professional and the Client, and potentially others.</a:t>
            </a:r>
          </a:p>
          <a:p>
            <a:endParaRPr lang="en-US" i="1" dirty="0" smtClean="0"/>
          </a:p>
          <a:p>
            <a:r>
              <a:rPr lang="en-US" i="1" dirty="0" smtClean="0"/>
              <a:t>“</a:t>
            </a:r>
            <a:r>
              <a:rPr lang="en-US" i="1" dirty="0"/>
              <a:t>That helps:”</a:t>
            </a:r>
            <a:r>
              <a:rPr lang="en-US" dirty="0"/>
              <a:t> Financial Planning is not merely </a:t>
            </a:r>
            <a:r>
              <a:rPr lang="en-US" i="1" dirty="0"/>
              <a:t>designed</a:t>
            </a:r>
            <a:r>
              <a:rPr lang="en-US" dirty="0"/>
              <a:t> to help.  Financial Planning does help.  These two words make a strong statement that recognizes the value of Financial Planning, without equivocation. </a:t>
            </a:r>
          </a:p>
          <a:p>
            <a:endParaRPr lang="en-US" i="1" dirty="0" smtClean="0"/>
          </a:p>
          <a:p>
            <a:r>
              <a:rPr lang="en-US" i="1" dirty="0" smtClean="0"/>
              <a:t>“Maximize </a:t>
            </a:r>
            <a:r>
              <a:rPr lang="en-US" i="1" dirty="0"/>
              <a:t>a Client’s potential</a:t>
            </a:r>
            <a:r>
              <a:rPr lang="en-US" dirty="0"/>
              <a:t>:” The goal is for each Client to maximize his or her potential.  Financial Planning does not guarantee a particular result, but it does help maximize a Client’s potential.  </a:t>
            </a:r>
          </a:p>
          <a:p>
            <a:endParaRPr lang="en-US" i="1" dirty="0" smtClean="0"/>
          </a:p>
          <a:p>
            <a:r>
              <a:rPr lang="en-US" i="1" dirty="0" smtClean="0"/>
              <a:t>“</a:t>
            </a:r>
            <a:r>
              <a:rPr lang="en-US" i="1" dirty="0"/>
              <a:t>For meeting life goals</a:t>
            </a:r>
            <a:r>
              <a:rPr lang="en-US" dirty="0"/>
              <a:t>:” The purpose of financial planning is to develop and meet goals.  Defining the goals as “financial goals” would be too narrow.  The goal of each Client is to obtain what they want in life.  Financial goals are a means to that end, not the end itself.  </a:t>
            </a:r>
          </a:p>
          <a:p>
            <a:endParaRPr lang="en-US" i="1" dirty="0" smtClean="0"/>
          </a:p>
          <a:p>
            <a:r>
              <a:rPr lang="en-US" i="1" dirty="0" smtClean="0"/>
              <a:t>“</a:t>
            </a:r>
            <a:r>
              <a:rPr lang="en-US" i="1" dirty="0"/>
              <a:t>Through Financial Advice</a:t>
            </a:r>
            <a:r>
              <a:rPr lang="en-US" dirty="0"/>
              <a:t>:” Financial Advice is the financial planner’s tool.  While a financial planner is focused on life goals, the advice that a financial planner provides is </a:t>
            </a:r>
            <a:r>
              <a:rPr lang="en-US" i="1" dirty="0"/>
              <a:t>Financial</a:t>
            </a:r>
            <a:r>
              <a:rPr lang="en-US" dirty="0"/>
              <a:t> Advice.  </a:t>
            </a:r>
          </a:p>
          <a:p>
            <a:endParaRPr lang="en-US" dirty="0" smtClean="0"/>
          </a:p>
          <a:p>
            <a:r>
              <a:rPr lang="en-US" dirty="0" smtClean="0"/>
              <a:t>“</a:t>
            </a:r>
            <a:r>
              <a:rPr lang="en-US" i="1" dirty="0"/>
              <a:t>That integrates</a:t>
            </a:r>
            <a:r>
              <a:rPr lang="en-US" dirty="0"/>
              <a:t> </a:t>
            </a:r>
            <a:r>
              <a:rPr lang="en-US" i="1" dirty="0"/>
              <a:t>relevant elements of the Client’s personal and financial circumstances.</a:t>
            </a:r>
            <a:r>
              <a:rPr lang="en-US" dirty="0"/>
              <a:t>”  Integration is essential to Financial Planning.  A financial planner examines a Client’s circumstances and evaluates how one element of the Client’s life affects another element of a Client’s life.  Relevant elements vary from Client to Client.</a:t>
            </a:r>
          </a:p>
          <a:p>
            <a:pPr defTabSz="914305">
              <a:defRPr/>
            </a:pPr>
            <a:endParaRPr lang="en-US" dirty="0" smtClean="0"/>
          </a:p>
          <a:p>
            <a:pPr defTabSz="914305">
              <a:defRPr/>
            </a:pPr>
            <a:r>
              <a:rPr lang="en-US" dirty="0" smtClean="0"/>
              <a:t>What </a:t>
            </a:r>
            <a:r>
              <a:rPr lang="en-US" dirty="0"/>
              <a:t>are the Client’s circumstances?  The revised </a:t>
            </a:r>
            <a:r>
              <a:rPr lang="en-US" i="1" dirty="0"/>
              <a:t>Codes and Standards</a:t>
            </a:r>
            <a:r>
              <a:rPr lang="en-US" dirty="0"/>
              <a:t> doesn’t purport to classify all of a</a:t>
            </a:r>
            <a:r>
              <a:rPr lang="en-US" baseline="0" dirty="0"/>
              <a:t> Client’s relevant circumstances, </a:t>
            </a:r>
            <a:r>
              <a:rPr lang="en-US" dirty="0"/>
              <a:t>but it does provide a helpful list of examples of “Relevant Elements.”</a:t>
            </a:r>
          </a:p>
        </p:txBody>
      </p:sp>
    </p:spTree>
    <p:extLst>
      <p:ext uri="{BB962C8B-B14F-4D97-AF65-F5344CB8AC3E}">
        <p14:creationId xmlns:p14="http://schemas.microsoft.com/office/powerpoint/2010/main" val="791414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90" name="Shape 490"/>
          <p:cNvSpPr>
            <a:spLocks noGrp="1"/>
          </p:cNvSpPr>
          <p:nvPr>
            <p:ph type="body" sz="quarter" idx="1"/>
          </p:nvPr>
        </p:nvSpPr>
        <p:spPr>
          <a:prstGeom prst="rect">
            <a:avLst/>
          </a:prstGeom>
        </p:spPr>
        <p:txBody>
          <a:bodyPr/>
          <a:lstStyle/>
          <a:p>
            <a:r>
              <a:rPr lang="en-US" b="1" dirty="0"/>
              <a:t>Application of Practice Standards (Standard B.3.):</a:t>
            </a:r>
            <a:r>
              <a:rPr lang="en-US" dirty="0"/>
              <a:t> CFP Board has redefined when a CFP® professional must comply with the </a:t>
            </a:r>
            <a:r>
              <a:rPr lang="en-US" i="1" dirty="0"/>
              <a:t>Practice Standards</a:t>
            </a:r>
            <a:r>
              <a:rPr lang="en-US" dirty="0"/>
              <a:t>.  There are two major changes: </a:t>
            </a:r>
            <a:endParaRPr lang="en-US" dirty="0" smtClean="0"/>
          </a:p>
          <a:p>
            <a:endParaRPr lang="en-US" dirty="0"/>
          </a:p>
          <a:p>
            <a:pPr lvl="0"/>
            <a:r>
              <a:rPr lang="en-US" dirty="0"/>
              <a:t>1.  Under the previous standard, the Client’s subjective understanding and intent in engaging the CFP</a:t>
            </a:r>
            <a:r>
              <a:rPr lang="en-US" baseline="30000" dirty="0"/>
              <a:t>®</a:t>
            </a:r>
            <a:r>
              <a:rPr lang="en-US" dirty="0"/>
              <a:t> professional was one relevant factor in determining whether Financial Planning was required.  The revised </a:t>
            </a:r>
            <a:r>
              <a:rPr lang="en-US" b="1" i="1" u="sng" strike="sngStrike" baseline="0" dirty="0" smtClean="0"/>
              <a:t>Coded </a:t>
            </a:r>
            <a:r>
              <a:rPr lang="en-US" b="0" i="1" u="none" strike="noStrike" baseline="0" dirty="0" smtClean="0"/>
              <a:t>Code a</a:t>
            </a:r>
            <a:r>
              <a:rPr lang="en-US" i="1" dirty="0" smtClean="0"/>
              <a:t>nd </a:t>
            </a:r>
            <a:r>
              <a:rPr lang="en-US" i="1" dirty="0"/>
              <a:t>Standards</a:t>
            </a:r>
            <a:r>
              <a:rPr lang="en-US" dirty="0"/>
              <a:t> adopt an objective standard that is sufficient, on its own if satisfied, to require Financial Planning.  If the Client has no reasonable basis for believing that the CFP® professional will provide or has provided Financial Planning, the Client’s understanding and intent in engaging the CFP® professional is not relevant.</a:t>
            </a:r>
            <a:endParaRPr lang="en-US" dirty="0">
              <a:effectLst/>
            </a:endParaRPr>
          </a:p>
          <a:p>
            <a:endParaRPr lang="en-US" dirty="0" smtClean="0"/>
          </a:p>
          <a:p>
            <a:r>
              <a:rPr lang="en-US" dirty="0" smtClean="0"/>
              <a:t>2</a:t>
            </a:r>
            <a:r>
              <a:rPr lang="en-US" dirty="0"/>
              <a:t>.  The revised </a:t>
            </a:r>
            <a:r>
              <a:rPr lang="en-US" i="1" dirty="0"/>
              <a:t>Code and Standards</a:t>
            </a:r>
            <a:r>
              <a:rPr lang="en-US" dirty="0"/>
              <a:t> provides that the Financial Advice you agree to provide to a Client may require you to provide Financial Planning to act in the Client’s best interests.</a:t>
            </a:r>
            <a:endParaRPr dirty="0"/>
          </a:p>
        </p:txBody>
      </p:sp>
    </p:spTree>
    <p:extLst>
      <p:ext uri="{BB962C8B-B14F-4D97-AF65-F5344CB8AC3E}">
        <p14:creationId xmlns:p14="http://schemas.microsoft.com/office/powerpoint/2010/main" val="2720876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293" name="Shape 293"/>
          <p:cNvSpPr>
            <a:spLocks noGrp="1"/>
          </p:cNvSpPr>
          <p:nvPr>
            <p:ph type="body" sz="quarter" idx="1"/>
          </p:nvPr>
        </p:nvSpPr>
        <p:spPr>
          <a:prstGeom prst="rect">
            <a:avLst/>
          </a:prstGeom>
        </p:spPr>
        <p:txBody>
          <a:bodyPr>
            <a:normAutofit fontScale="85000" lnSpcReduction="20000"/>
          </a:bodyPr>
          <a:lstStyle/>
          <a:p>
            <a:r>
              <a:rPr lang="en-US" b="1" dirty="0"/>
              <a:t>Integration Factors (Standard B.4.)</a:t>
            </a:r>
            <a:r>
              <a:rPr lang="en-US" dirty="0"/>
              <a:t>:  The </a:t>
            </a:r>
            <a:r>
              <a:rPr lang="en-US" i="1" dirty="0"/>
              <a:t>Code</a:t>
            </a:r>
            <a:r>
              <a:rPr lang="en-US" i="1" baseline="0" dirty="0"/>
              <a:t> and Standards </a:t>
            </a:r>
            <a:r>
              <a:rPr lang="en-US" i="0" baseline="0" dirty="0"/>
              <a:t>also has a list of </a:t>
            </a:r>
            <a:r>
              <a:rPr lang="en-US" dirty="0"/>
              <a:t>factors to weigh in determining whether Financial Advice requires Financial Planning. There are some changes in the list of “Integration Factors.”  </a:t>
            </a:r>
          </a:p>
          <a:p>
            <a:endParaRPr lang="en-US" dirty="0" smtClean="0"/>
          </a:p>
          <a:p>
            <a:r>
              <a:rPr lang="en-US" dirty="0" smtClean="0"/>
              <a:t>The </a:t>
            </a:r>
            <a:r>
              <a:rPr lang="en-US" dirty="0"/>
              <a:t>revised list does not include the “Client’s understanding and intent in engaging the CFP</a:t>
            </a:r>
            <a:r>
              <a:rPr lang="en-US" baseline="30000" dirty="0"/>
              <a:t>®</a:t>
            </a:r>
            <a:r>
              <a:rPr lang="en-US" dirty="0"/>
              <a:t> professional” because a Client’s understanding, if objectively reasonable, is sufficient on its own to require Financial Planning. </a:t>
            </a:r>
          </a:p>
          <a:p>
            <a:endParaRPr lang="en-US" dirty="0" smtClean="0"/>
          </a:p>
          <a:p>
            <a:r>
              <a:rPr lang="en-US" dirty="0" smtClean="0"/>
              <a:t>Most </a:t>
            </a:r>
            <a:r>
              <a:rPr lang="en-US" dirty="0"/>
              <a:t>significantly, the revised list of “Integration Factors” has a Client-centric focus that examines the relevant elements of the Client’s circumstances, rather than the kinds of services that a CFP</a:t>
            </a:r>
            <a:r>
              <a:rPr lang="en-US" baseline="30000" dirty="0"/>
              <a:t>®</a:t>
            </a:r>
            <a:r>
              <a:rPr lang="en-US" dirty="0"/>
              <a:t> professional provides.  Thus, for example, the comprehensiveness of the CFP</a:t>
            </a:r>
            <a:r>
              <a:rPr lang="en-US" baseline="30000" dirty="0"/>
              <a:t>®</a:t>
            </a:r>
            <a:r>
              <a:rPr lang="en-US" dirty="0"/>
              <a:t> professional’s data gathering, which was formerly in the list of factors, does not appear in the revised list because the factors focus on the advice’s effect (or potential effect) on the Client, not the work that the CFP</a:t>
            </a:r>
            <a:r>
              <a:rPr lang="en-US" baseline="30000" dirty="0"/>
              <a:t>®</a:t>
            </a:r>
            <a:r>
              <a:rPr lang="en-US" dirty="0"/>
              <a:t> professional performs.  </a:t>
            </a:r>
          </a:p>
          <a:p>
            <a:endParaRPr lang="en-US" dirty="0" smtClean="0"/>
          </a:p>
          <a:p>
            <a:r>
              <a:rPr lang="en-US" dirty="0" smtClean="0"/>
              <a:t>The </a:t>
            </a:r>
            <a:r>
              <a:rPr lang="en-US" dirty="0"/>
              <a:t>revised list of factors expands upon the former “breadth and depth of the recommendations” factor by looking at:</a:t>
            </a:r>
          </a:p>
          <a:p>
            <a:pPr lvl="0"/>
            <a:r>
              <a:rPr lang="en-US" dirty="0"/>
              <a:t>1.  The portion and amount of Client's assets.  For example, if your Financial Advice will affect 100% of the Client’s assets, then that factor would weigh in favor of the Financial Advice requiring Financial Planning.  </a:t>
            </a:r>
            <a:endParaRPr lang="en-US" dirty="0">
              <a:effectLst/>
            </a:endParaRPr>
          </a:p>
          <a:p>
            <a:pPr lvl="0"/>
            <a:r>
              <a:rPr lang="en-US" dirty="0"/>
              <a:t>2.  The length of time the Client’s circumstances may be affected.  For example, if the Financial Advice will lock the Client into a product for a long period of time, that factor would weigh in favor of the Financial Advice requiring Financial Planning.  </a:t>
            </a:r>
            <a:endParaRPr lang="en-US" dirty="0">
              <a:effectLst/>
            </a:endParaRPr>
          </a:p>
          <a:p>
            <a:pPr lvl="0"/>
            <a:r>
              <a:rPr lang="en-US" dirty="0"/>
              <a:t>3.  The effect on the Client’s exposure to risk.  For example, if your Financial Advice will make the Client’s overall circumstances significantly more risky, that factor would weigh in favor of the Financial Advice requiring Financial Planning. </a:t>
            </a:r>
            <a:endParaRPr lang="en-US" dirty="0">
              <a:effectLst/>
            </a:endParaRPr>
          </a:p>
          <a:p>
            <a:pPr lvl="0"/>
            <a:r>
              <a:rPr lang="en-US" dirty="0"/>
              <a:t>4.  Barrier to modifying the Financial Advice.  For example, if there is a large surrender charge or if a significant tax implication would result from the sale of the asset, this would weigh in favor of the Financial Advice requiring Financial Planning. </a:t>
            </a:r>
            <a:endParaRPr lang="en-US" dirty="0">
              <a:effectLst/>
            </a:endParaRPr>
          </a:p>
          <a:p>
            <a:endParaRPr lang="en-US" b="1" dirty="0" smtClean="0"/>
          </a:p>
        </p:txBody>
      </p:sp>
    </p:spTree>
    <p:extLst>
      <p:ext uri="{BB962C8B-B14F-4D97-AF65-F5344CB8AC3E}">
        <p14:creationId xmlns:p14="http://schemas.microsoft.com/office/powerpoint/2010/main" val="1243091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CFP Board Evaluation (Standard B.5.):  When CFP Board alleges that a CFP® professional was required to provide Financial Planning, the CFP® professional must demonstrate that he or she was not required to comply with the Practice Standards.  This standard thus functions as an evidentiary presumption that arises solely in the enforcement context. Since it will be your burden to show that Financial Planning was not required, you should consider documenting or maintaining evidence of your decision making.</a:t>
            </a:r>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35</a:t>
            </a:fld>
            <a:endParaRPr lang="en-US" dirty="0"/>
          </a:p>
        </p:txBody>
      </p:sp>
    </p:spTree>
    <p:extLst>
      <p:ext uri="{BB962C8B-B14F-4D97-AF65-F5344CB8AC3E}">
        <p14:creationId xmlns:p14="http://schemas.microsoft.com/office/powerpoint/2010/main" val="1567627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95" name="Shape 495"/>
          <p:cNvSpPr>
            <a:spLocks noGrp="1"/>
          </p:cNvSpPr>
          <p:nvPr>
            <p:ph type="body" sz="quarter" idx="1"/>
          </p:nvPr>
        </p:nvSpPr>
        <p:spPr>
          <a:prstGeom prst="rect">
            <a:avLst/>
          </a:prstGeom>
        </p:spPr>
        <p:txBody>
          <a:bodyPr>
            <a:normAutofit fontScale="92500"/>
          </a:bodyPr>
          <a:lstStyle/>
          <a:p>
            <a:r>
              <a:rPr lang="en-US" b="1" dirty="0"/>
              <a:t>No Client Agreement</a:t>
            </a:r>
            <a:r>
              <a:rPr lang="en-US" b="1" baseline="0" dirty="0"/>
              <a:t> to Engage for Financial Planning (Standard B.6.):</a:t>
            </a:r>
            <a:r>
              <a:rPr lang="en-US" dirty="0"/>
              <a:t> This is a new standard that applies when a CFP</a:t>
            </a:r>
            <a:r>
              <a:rPr lang="en-US" baseline="30000" dirty="0"/>
              <a:t>®</a:t>
            </a:r>
            <a:r>
              <a:rPr lang="en-US" dirty="0"/>
              <a:t> professional is required to comply with the </a:t>
            </a:r>
            <a:r>
              <a:rPr lang="en-US" i="1" dirty="0"/>
              <a:t>Practice Standards</a:t>
            </a:r>
            <a:r>
              <a:rPr lang="en-US" dirty="0"/>
              <a:t>, but the Client does not agree to engage the CFP</a:t>
            </a:r>
            <a:r>
              <a:rPr lang="en-US" baseline="30000" dirty="0"/>
              <a:t>®</a:t>
            </a:r>
            <a:r>
              <a:rPr lang="en-US" dirty="0"/>
              <a:t> professional to provide Financial Planning.  This standard reflects the policy judgment that if the Client does not want Financial Planning, it is better to allow the CFP</a:t>
            </a:r>
            <a:r>
              <a:rPr lang="en-US" baseline="30000" dirty="0"/>
              <a:t>®</a:t>
            </a:r>
            <a:r>
              <a:rPr lang="en-US" dirty="0"/>
              <a:t> professional to provide Financial Advice to the Client, instead of requiring the Client to work with someone who has not satisfied CFP Board’s high standards for competence and ethics. </a:t>
            </a:r>
          </a:p>
          <a:p>
            <a:endParaRPr lang="en-US" dirty="0" smtClean="0"/>
          </a:p>
          <a:p>
            <a:r>
              <a:rPr lang="en-US" dirty="0" smtClean="0"/>
              <a:t>To </a:t>
            </a:r>
            <a:r>
              <a:rPr lang="en-US" dirty="0"/>
              <a:t>illustrate how this standard works, let’s assume that a Client seeks Financial Advice on Topics 1, 2, and 3, and that the Financial Advice would require Financial Planning.  If the Client refuses to engage the CFP</a:t>
            </a:r>
            <a:r>
              <a:rPr lang="en-US" baseline="30000" dirty="0"/>
              <a:t>®</a:t>
            </a:r>
            <a:r>
              <a:rPr lang="en-US" dirty="0"/>
              <a:t> professional for Financial Planning, the CFP</a:t>
            </a:r>
            <a:r>
              <a:rPr lang="en-US" baseline="30000" dirty="0"/>
              <a:t>®</a:t>
            </a:r>
            <a:r>
              <a:rPr lang="en-US" dirty="0"/>
              <a:t> professional has four options:</a:t>
            </a:r>
          </a:p>
          <a:p>
            <a:pPr lvl="0"/>
            <a:endParaRPr lang="en-US" dirty="0" smtClean="0"/>
          </a:p>
          <a:p>
            <a:pPr lvl="0"/>
            <a:r>
              <a:rPr lang="en-US" dirty="0" smtClean="0"/>
              <a:t>1</a:t>
            </a:r>
            <a:r>
              <a:rPr lang="en-US" dirty="0"/>
              <a:t>.  The CFP</a:t>
            </a:r>
            <a:r>
              <a:rPr lang="en-US" baseline="30000" dirty="0"/>
              <a:t>®</a:t>
            </a:r>
            <a:r>
              <a:rPr lang="en-US" dirty="0"/>
              <a:t> professional may elect not to enter into the Engagement.  </a:t>
            </a:r>
          </a:p>
          <a:p>
            <a:pPr lvl="0"/>
            <a:r>
              <a:rPr lang="en-US" dirty="0"/>
              <a:t>2.  The CFP</a:t>
            </a:r>
            <a:r>
              <a:rPr lang="en-US" baseline="30000" dirty="0"/>
              <a:t>®</a:t>
            </a:r>
            <a:r>
              <a:rPr lang="en-US" dirty="0"/>
              <a:t> professional may limit the Scope of the Engagement to Financial Advice on Topic 1 if that would not require Financial Planning, and inform the Client that the CFP</a:t>
            </a:r>
            <a:r>
              <a:rPr lang="en-US" baseline="30000" dirty="0"/>
              <a:t>®</a:t>
            </a:r>
            <a:r>
              <a:rPr lang="en-US" dirty="0"/>
              <a:t> professional will not be providing Financial Advice on Topics 2 and 3.  </a:t>
            </a:r>
          </a:p>
          <a:p>
            <a:r>
              <a:rPr lang="en-US" dirty="0"/>
              <a:t>3.  The CFP</a:t>
            </a:r>
            <a:r>
              <a:rPr lang="en-US" baseline="30000" dirty="0"/>
              <a:t>®</a:t>
            </a:r>
            <a:r>
              <a:rPr lang="en-US" dirty="0"/>
              <a:t> professional may inform the Client how Financial Planning would benefit the Client and how the decision not to engage the CFP</a:t>
            </a:r>
            <a:r>
              <a:rPr lang="en-US" baseline="30000" dirty="0"/>
              <a:t>®</a:t>
            </a:r>
            <a:r>
              <a:rPr lang="en-US" dirty="0"/>
              <a:t> professional to provide Financial Planning may limit the CFP</a:t>
            </a:r>
            <a:r>
              <a:rPr lang="en-US" baseline="30000" dirty="0"/>
              <a:t>®</a:t>
            </a:r>
            <a:r>
              <a:rPr lang="en-US" dirty="0"/>
              <a:t> professional’s Financial Advice, and provide Financial Advice on Topics 1, 2, and 3 without being required to comply with the Practice Standards.  </a:t>
            </a:r>
          </a:p>
          <a:p>
            <a:r>
              <a:rPr lang="en-US" dirty="0"/>
              <a:t>4.  Assuming there is an Engagement, the CFP</a:t>
            </a:r>
            <a:r>
              <a:rPr lang="en-US" baseline="30000" dirty="0"/>
              <a:t>®</a:t>
            </a:r>
            <a:r>
              <a:rPr lang="en-US" dirty="0"/>
              <a:t> professional also may elect to terminate the Engagement.</a:t>
            </a:r>
          </a:p>
        </p:txBody>
      </p:sp>
    </p:spTree>
    <p:extLst>
      <p:ext uri="{BB962C8B-B14F-4D97-AF65-F5344CB8AC3E}">
        <p14:creationId xmlns:p14="http://schemas.microsoft.com/office/powerpoint/2010/main" val="4152467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hape 484"/>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85" name="Shape 485"/>
          <p:cNvSpPr>
            <a:spLocks noGrp="1"/>
          </p:cNvSpPr>
          <p:nvPr>
            <p:ph type="body" sz="quarter" idx="1"/>
          </p:nvPr>
        </p:nvSpPr>
        <p:spPr>
          <a:prstGeom prst="rect">
            <a:avLst/>
          </a:prstGeom>
        </p:spPr>
        <p:txBody>
          <a:bodyPr/>
          <a:lstStyle/>
          <a:p>
            <a:r>
              <a:rPr lang="en-US" b="1" dirty="0"/>
              <a:t>Documentation (Standard C.):</a:t>
            </a:r>
            <a:r>
              <a:rPr lang="en-US" dirty="0"/>
              <a:t> A CFP</a:t>
            </a:r>
            <a:r>
              <a:rPr lang="en-US" baseline="30000" dirty="0"/>
              <a:t>®</a:t>
            </a:r>
            <a:r>
              <a:rPr lang="en-US" dirty="0"/>
              <a:t> professional who is required to comply with the </a:t>
            </a:r>
            <a:r>
              <a:rPr lang="en-US" i="1" dirty="0"/>
              <a:t>Practice Standards</a:t>
            </a:r>
            <a:r>
              <a:rPr lang="en-US" dirty="0"/>
              <a:t> must act prudently in documenting information, as the facts and circumstances require, taking into account (1) the significance of the information, (2) the need to preserve the information in writing, (3) the obligation to act in the Client’s best interest, and (4) the CFP</a:t>
            </a:r>
            <a:r>
              <a:rPr lang="en-US" baseline="30000" dirty="0"/>
              <a:t>®</a:t>
            </a:r>
            <a:r>
              <a:rPr lang="en-US" dirty="0"/>
              <a:t> Professional’s Firm’s policies and procedures.  This is an objective, principles-based standard, the application of which depends on the facts and circumstances.  CFP Board elected not to provide specific standards for how a CFP</a:t>
            </a:r>
            <a:r>
              <a:rPr lang="en-US" baseline="30000" dirty="0"/>
              <a:t>®</a:t>
            </a:r>
            <a:r>
              <a:rPr lang="en-US" dirty="0"/>
              <a:t> professional must document the information, or where a CFP</a:t>
            </a:r>
            <a:r>
              <a:rPr lang="en-US" baseline="30000" dirty="0"/>
              <a:t>®</a:t>
            </a:r>
            <a:r>
              <a:rPr lang="en-US" dirty="0"/>
              <a:t> professional must maintain the information, because a CFP</a:t>
            </a:r>
            <a:r>
              <a:rPr lang="en-US" baseline="30000" dirty="0"/>
              <a:t>®</a:t>
            </a:r>
            <a:r>
              <a:rPr lang="en-US" dirty="0"/>
              <a:t> professional may have several options available.  For example, it may be enough to write it down in a CRM. The circumstances will dictate what is appropriate. </a:t>
            </a:r>
          </a:p>
        </p:txBody>
      </p:sp>
    </p:spTree>
    <p:extLst>
      <p:ext uri="{BB962C8B-B14F-4D97-AF65-F5344CB8AC3E}">
        <p14:creationId xmlns:p14="http://schemas.microsoft.com/office/powerpoint/2010/main" val="2754408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385" name="Shape 385"/>
          <p:cNvSpPr>
            <a:spLocks noGrp="1"/>
          </p:cNvSpPr>
          <p:nvPr>
            <p:ph type="body" sz="quarter" idx="1"/>
          </p:nvPr>
        </p:nvSpPr>
        <p:spPr>
          <a:prstGeom prst="rect">
            <a:avLst/>
          </a:prstGeom>
        </p:spPr>
        <p:txBody>
          <a:bodyPr/>
          <a:lstStyle/>
          <a:p>
            <a:pPr defTabSz="914305">
              <a:defRPr/>
            </a:pPr>
            <a:r>
              <a:rPr lang="en-US" b="1" dirty="0"/>
              <a:t>Practice Standards</a:t>
            </a:r>
            <a:r>
              <a:rPr lang="en-US" b="1" baseline="0" dirty="0"/>
              <a:t> for the Financial Planning Process (Standard C.):</a:t>
            </a:r>
            <a:r>
              <a:rPr lang="en-US" dirty="0"/>
              <a:t> The </a:t>
            </a:r>
            <a:r>
              <a:rPr lang="en-US" i="1" dirty="0"/>
              <a:t>Practice Standards</a:t>
            </a:r>
            <a:r>
              <a:rPr lang="en-US" dirty="0"/>
              <a:t> have gained widespread acceptance in the Financial Planning profession. The original six steps of the Financial Planning process are set forth in the left column.  The revised </a:t>
            </a:r>
            <a:r>
              <a:rPr lang="en-US" i="1" dirty="0"/>
              <a:t>Practice Standards</a:t>
            </a:r>
            <a:r>
              <a:rPr lang="en-US" dirty="0"/>
              <a:t> set</a:t>
            </a:r>
            <a:r>
              <a:rPr lang="en-US" baseline="0" dirty="0"/>
              <a:t> forth in the right column </a:t>
            </a:r>
            <a:r>
              <a:rPr lang="en-US" dirty="0"/>
              <a:t>updates this list</a:t>
            </a:r>
            <a:r>
              <a:rPr lang="en-US" i="1" dirty="0"/>
              <a:t>.</a:t>
            </a:r>
            <a:r>
              <a:rPr lang="en-US" dirty="0"/>
              <a:t>  It moves the Scope of the Engagement standard that originally served as the first step in the Financial Planning process to elsewhere in the </a:t>
            </a:r>
            <a:r>
              <a:rPr lang="en-US" i="1" dirty="0"/>
              <a:t>Code and Standards</a:t>
            </a:r>
            <a:r>
              <a:rPr lang="en-US" dirty="0"/>
              <a:t>, with the result that the revised Financial Planning process solely addresses the delivery of Financial Planning.  </a:t>
            </a:r>
            <a:endParaRPr lang="en-US" dirty="0" smtClean="0"/>
          </a:p>
          <a:p>
            <a:pPr defTabSz="914305">
              <a:defRPr/>
            </a:pPr>
            <a:endParaRPr lang="en-US" dirty="0" smtClean="0"/>
          </a:p>
          <a:p>
            <a:pPr defTabSz="914305">
              <a:defRPr/>
            </a:pPr>
            <a:r>
              <a:rPr lang="en-US" dirty="0" smtClean="0"/>
              <a:t>The </a:t>
            </a:r>
            <a:r>
              <a:rPr lang="en-US" dirty="0"/>
              <a:t>revised </a:t>
            </a:r>
            <a:r>
              <a:rPr lang="en-US" i="1" dirty="0"/>
              <a:t>Practice Standards </a:t>
            </a:r>
            <a:r>
              <a:rPr lang="en-US" dirty="0"/>
              <a:t>also requires a CFP</a:t>
            </a:r>
            <a:r>
              <a:rPr lang="en-US" baseline="30000" dirty="0"/>
              <a:t>®</a:t>
            </a:r>
            <a:r>
              <a:rPr lang="en-US" dirty="0"/>
              <a:t> professional to mutually define the Client’s goals only after obtaining information and assessing the Client’s personal and financial circumstances, and not before, as the original </a:t>
            </a:r>
            <a:r>
              <a:rPr lang="en-US" i="1" dirty="0"/>
              <a:t>Practice Standards</a:t>
            </a:r>
            <a:r>
              <a:rPr lang="en-US" dirty="0"/>
              <a:t> required.  This revised ordering recognizes that a CFP</a:t>
            </a:r>
            <a:r>
              <a:rPr lang="en-US" baseline="30000" dirty="0"/>
              <a:t>®</a:t>
            </a:r>
            <a:r>
              <a:rPr lang="en-US" dirty="0"/>
              <a:t> professional must understand the Client’s circumstances to collaborate effectively with the Client to identify and then select goals.  CFP Board also separated developing recommendations and presenting recommendations into distinct steps, to more clearly reflect their differences and the importance of each to the Financial Planning process.</a:t>
            </a:r>
          </a:p>
        </p:txBody>
      </p:sp>
    </p:spTree>
    <p:extLst>
      <p:ext uri="{BB962C8B-B14F-4D97-AF65-F5344CB8AC3E}">
        <p14:creationId xmlns:p14="http://schemas.microsoft.com/office/powerpoint/2010/main" val="1075158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55" name="Shape 455"/>
          <p:cNvSpPr>
            <a:spLocks noGrp="1"/>
          </p:cNvSpPr>
          <p:nvPr>
            <p:ph type="body" sz="quarter" idx="1"/>
          </p:nvPr>
        </p:nvSpPr>
        <p:spPr>
          <a:prstGeom prst="rect">
            <a:avLst/>
          </a:prstGeom>
        </p:spPr>
        <p:txBody>
          <a:bodyPr>
            <a:normAutofit fontScale="85000" lnSpcReduction="20000"/>
          </a:bodyPr>
          <a:lstStyle/>
          <a:p>
            <a:r>
              <a:rPr lang="en-US" b="1" dirty="0"/>
              <a:t>Step 1 (Standard</a:t>
            </a:r>
            <a:r>
              <a:rPr lang="en-US" b="1" baseline="0" dirty="0"/>
              <a:t> C.1.):</a:t>
            </a:r>
            <a:r>
              <a:rPr lang="en-US" dirty="0"/>
              <a:t>  The first step in the revised seven-step Financial Planning process is to understand the Client’s personal and financial circumstances.  A CFP</a:t>
            </a:r>
            <a:r>
              <a:rPr lang="en-US" baseline="30000" dirty="0"/>
              <a:t>®</a:t>
            </a:r>
            <a:r>
              <a:rPr lang="en-US" dirty="0"/>
              <a:t> professional satisfies this standard by obtaining qualitative and quantitative information, analyzing the information, and addressing any incomplete information.  The standard provides examples of qualitative and quantitative information that a CFP</a:t>
            </a:r>
            <a:r>
              <a:rPr lang="en-US" baseline="30000" dirty="0"/>
              <a:t>®</a:t>
            </a:r>
            <a:r>
              <a:rPr lang="en-US" dirty="0"/>
              <a:t> professional must collaborate with the Client to obtain that captures a myriad of circumstances that might arise.  It is not sufficient for the CFP® professional to simply collect data from the Client. The purpose of obtaining data from the Client is to review the information and gain an understanding of the Client’s personal and financial circumstances.  It is only by understanding or knowing the Client’s situation that a CFP® professional may collaborate with the Client to develop goals.</a:t>
            </a:r>
          </a:p>
          <a:p>
            <a:endParaRPr lang="en-US" b="1" dirty="0" smtClean="0"/>
          </a:p>
          <a:p>
            <a:r>
              <a:rPr lang="en-US" b="1" dirty="0" smtClean="0"/>
              <a:t>Step </a:t>
            </a:r>
            <a:r>
              <a:rPr lang="en-US" b="1" dirty="0"/>
              <a:t>2 (Standard</a:t>
            </a:r>
            <a:r>
              <a:rPr lang="en-US" b="1" baseline="0" dirty="0"/>
              <a:t> C.2.):</a:t>
            </a:r>
            <a:r>
              <a:rPr lang="en-US" dirty="0"/>
              <a:t>  Once a CFP® professional determines that he or she has gathered the necessary information, the CFP® professional helps the Client identify and select goals.  First, the CFP® professional must discuss the CFP® professional’s assessment of the Client’s financial and personal circumstances with the Client.  Then – armed with that assessment – the CFP® professional and the Client work together to develop goals.  This step envisions that a CFP® professional will discuss scenarios or potential goals with the Client, showing the Client how different decisions impact the likelihood of desired outcomes.  The CFP® professional may illustrate the scenarios in real time using software. This collaboration will lead Clients to select more realistic goals and be more engaged in the Financial Planning process.  The CFP® professional must show the Client the interrelation of the Client’s goals.</a:t>
            </a:r>
          </a:p>
          <a:p>
            <a:endParaRPr lang="en-US" b="1" dirty="0" smtClean="0"/>
          </a:p>
          <a:p>
            <a:r>
              <a:rPr lang="en-US" b="1" dirty="0" smtClean="0"/>
              <a:t>Step </a:t>
            </a:r>
            <a:r>
              <a:rPr lang="en-US" b="1" dirty="0"/>
              <a:t>3 (Standard</a:t>
            </a:r>
            <a:r>
              <a:rPr lang="en-US" b="1" baseline="0" dirty="0"/>
              <a:t> C.3.):</a:t>
            </a:r>
            <a:r>
              <a:rPr lang="en-US" b="1" dirty="0"/>
              <a:t>  </a:t>
            </a:r>
            <a:r>
              <a:rPr lang="en-US" dirty="0"/>
              <a:t>The next step is to analyze the Client’s current </a:t>
            </a:r>
            <a:r>
              <a:rPr lang="en-US" dirty="0" smtClean="0"/>
              <a:t>course</a:t>
            </a:r>
            <a:r>
              <a:rPr lang="en-US" baseline="0" dirty="0" smtClean="0"/>
              <a:t> </a:t>
            </a:r>
            <a:r>
              <a:rPr lang="en-US" dirty="0" smtClean="0"/>
              <a:t>of </a:t>
            </a:r>
            <a:r>
              <a:rPr lang="en-US" dirty="0"/>
              <a:t>action and potential recommendations.  This requirement is new, and reflects the possibility that no adjustments are necessary.  A CFP</a:t>
            </a:r>
            <a:r>
              <a:rPr lang="en-US" baseline="30000" dirty="0"/>
              <a:t>®</a:t>
            </a:r>
            <a:r>
              <a:rPr lang="en-US" dirty="0"/>
              <a:t> professional is required to determine whether the current </a:t>
            </a:r>
            <a:r>
              <a:rPr lang="en-US" dirty="0" smtClean="0"/>
              <a:t>course </a:t>
            </a:r>
            <a:r>
              <a:rPr lang="en-US" dirty="0"/>
              <a:t>maximizes the potential for meeting the Client’s goals.  Where appropriate, the CFP® professional must analyze one or more potential alternative recommendations.  In so doing, the CFP® professional must analyze:</a:t>
            </a:r>
          </a:p>
          <a:p>
            <a:pPr lvl="0"/>
            <a:r>
              <a:rPr lang="en-US" dirty="0"/>
              <a:t>1.  The recommendation’s advantages and disadvantages,</a:t>
            </a:r>
          </a:p>
          <a:p>
            <a:pPr lvl="0"/>
            <a:r>
              <a:rPr lang="en-US" dirty="0"/>
              <a:t>2.  Whether the recommendation helps maximize the potential for meeting goals, and</a:t>
            </a:r>
          </a:p>
          <a:p>
            <a:pPr lvl="0"/>
            <a:r>
              <a:rPr lang="en-US" dirty="0"/>
              <a:t>3.  How the recommendation integrates the relevant elements of the Client’s personal and financial circumstances.</a:t>
            </a:r>
          </a:p>
        </p:txBody>
      </p:sp>
    </p:spTree>
    <p:extLst>
      <p:ext uri="{BB962C8B-B14F-4D97-AF65-F5344CB8AC3E}">
        <p14:creationId xmlns:p14="http://schemas.microsoft.com/office/powerpoint/2010/main" val="3791634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r>
              <a:rPr lang="en-US" dirty="0" smtClean="0">
                <a:effectLst/>
              </a:rPr>
              <a:t>**</a:t>
            </a:r>
            <a:r>
              <a:rPr lang="en-US" baseline="0" dirty="0" smtClean="0">
                <a:effectLst/>
              </a:rPr>
              <a:t> Keep this slide if you are using </a:t>
            </a:r>
            <a:r>
              <a:rPr lang="en-US" baseline="0" dirty="0" err="1" smtClean="0">
                <a:effectLst/>
              </a:rPr>
              <a:t>Kahoot</a:t>
            </a:r>
            <a:r>
              <a:rPr lang="en-US" baseline="0" dirty="0" smtClean="0">
                <a:effectLst/>
              </a:rPr>
              <a:t>!; change out instructions if using another Polling software</a:t>
            </a:r>
          </a:p>
          <a:p>
            <a:endParaRPr lang="en-US" dirty="0" smtClean="0">
              <a:effectLst/>
            </a:endParaRPr>
          </a:p>
          <a:p>
            <a:r>
              <a:rPr lang="en-US" dirty="0" smtClean="0">
                <a:effectLst/>
              </a:rPr>
              <a:t>Consult the Timed Agenda as a Resource for opening the session. </a:t>
            </a:r>
          </a:p>
          <a:p>
            <a:endParaRPr lang="en-US" dirty="0" smtClean="0">
              <a:effectLst/>
            </a:endParaRPr>
          </a:p>
          <a:p>
            <a:r>
              <a:rPr lang="en-US" baseline="0" dirty="0" smtClean="0">
                <a:effectLst/>
              </a:rPr>
              <a:t>This is a good time to set the expectations for the presentation:</a:t>
            </a:r>
          </a:p>
          <a:p>
            <a:r>
              <a:rPr lang="en-US" baseline="0" dirty="0" smtClean="0">
                <a:effectLst/>
              </a:rPr>
              <a:t>- Take care of any housekeeping issues. </a:t>
            </a:r>
          </a:p>
          <a:p>
            <a:r>
              <a:rPr lang="en-US" baseline="0" dirty="0" smtClean="0">
                <a:effectLst/>
              </a:rPr>
              <a:t>- Make an announcement about how attendance will be recorded to ensure everyone is signed or logged in</a:t>
            </a:r>
          </a:p>
          <a:p>
            <a:r>
              <a:rPr lang="en-US" baseline="0" dirty="0" smtClean="0">
                <a:effectLst/>
              </a:rPr>
              <a:t>- Set rules for attendance (credit given only if the individual is present for the full session).</a:t>
            </a:r>
          </a:p>
          <a:p>
            <a:r>
              <a:rPr lang="en-US" baseline="0" dirty="0" smtClean="0">
                <a:effectLst/>
              </a:rPr>
              <a:t>- Address how you’ll handle questions (anytime, at the end of each “module”, etc.).</a:t>
            </a:r>
          </a:p>
          <a:p>
            <a:r>
              <a:rPr lang="en-US" baseline="0" dirty="0" smtClean="0">
                <a:effectLst/>
              </a:rPr>
              <a:t>- Let group know this session will be interactive and participation is expected.</a:t>
            </a:r>
          </a:p>
          <a:p>
            <a:endParaRPr lang="en-US" baseline="0" dirty="0" smtClean="0">
              <a:effectLst/>
            </a:endParaRPr>
          </a:p>
          <a:p>
            <a:endParaRPr lang="en-US" dirty="0">
              <a:effectLst/>
            </a:endParaRPr>
          </a:p>
        </p:txBody>
      </p:sp>
    </p:spTree>
    <p:extLst>
      <p:ext uri="{BB962C8B-B14F-4D97-AF65-F5344CB8AC3E}">
        <p14:creationId xmlns:p14="http://schemas.microsoft.com/office/powerpoint/2010/main" val="971836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Shape 469"/>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70" name="Shape 470"/>
          <p:cNvSpPr>
            <a:spLocks noGrp="1"/>
          </p:cNvSpPr>
          <p:nvPr>
            <p:ph type="body" sz="quarter" idx="1"/>
          </p:nvPr>
        </p:nvSpPr>
        <p:spPr>
          <a:prstGeom prst="rect">
            <a:avLst/>
          </a:prstGeom>
        </p:spPr>
        <p:txBody>
          <a:bodyPr>
            <a:normAutofit fontScale="92500" lnSpcReduction="20000"/>
          </a:bodyPr>
          <a:lstStyle/>
          <a:p>
            <a:r>
              <a:rPr lang="en-US" b="1" dirty="0"/>
              <a:t>Step 4 (Standard</a:t>
            </a:r>
            <a:r>
              <a:rPr lang="en-US" b="1" baseline="0" dirty="0"/>
              <a:t> C.4.)</a:t>
            </a:r>
            <a:r>
              <a:rPr lang="en-US" b="1" dirty="0"/>
              <a:t>: </a:t>
            </a:r>
            <a:r>
              <a:rPr lang="en-US" dirty="0"/>
              <a:t>A CFP</a:t>
            </a:r>
            <a:r>
              <a:rPr lang="en-US" baseline="30000" dirty="0"/>
              <a:t>®</a:t>
            </a:r>
            <a:r>
              <a:rPr lang="en-US" dirty="0"/>
              <a:t> professional then develops the Financial Planning recommendation(s) by selecting, from among the potential </a:t>
            </a:r>
            <a:r>
              <a:rPr lang="en-US" dirty="0" smtClean="0"/>
              <a:t>courses </a:t>
            </a:r>
            <a:r>
              <a:rPr lang="en-US" dirty="0"/>
              <a:t>of action, one or more recommendations designed to maximize the potential for meeting the Client’s goals.  For each recommendation, the CFP</a:t>
            </a:r>
            <a:r>
              <a:rPr lang="en-US" baseline="30000" dirty="0"/>
              <a:t>®</a:t>
            </a:r>
            <a:r>
              <a:rPr lang="en-US" dirty="0"/>
              <a:t> professional must consider the assumptions and estimates, the basis for making the recommendation (including specific factors set forth in the standard), the timing and priority of the recommendation, and whether the recommendation is independent or must be implemented with one or more other recommendations.  The rationale for making the recommendation provides substantial detail on what you must consider for the recommendation: </a:t>
            </a:r>
            <a:endParaRPr lang="en-US" sz="1100" dirty="0"/>
          </a:p>
          <a:p>
            <a:pPr marL="228576" indent="-228576">
              <a:buAutoNum type="arabicPeriod"/>
            </a:pPr>
            <a:r>
              <a:rPr lang="en-US" dirty="0"/>
              <a:t>How the recommendation is designed to maximize the potential to meet the Client’s goals,</a:t>
            </a:r>
          </a:p>
          <a:p>
            <a:pPr marL="228576" indent="-228576">
              <a:buAutoNum type="arabicPeriod"/>
            </a:pPr>
            <a:r>
              <a:rPr lang="en-US" dirty="0"/>
              <a:t>The anticipated material effects of the recommendation on the Client’s financial and personal circumstances, and </a:t>
            </a:r>
          </a:p>
          <a:p>
            <a:pPr marL="228576" indent="-228576">
              <a:buAutoNum type="arabicPeriod"/>
            </a:pPr>
            <a:r>
              <a:rPr lang="en-US" dirty="0"/>
              <a:t>How the recommendation integrates relevant elements of the Client’s personal and financial circumstances (this requires a CFP® professional to look at how the recommendation takes into account other aspects of the Client’s life).</a:t>
            </a:r>
            <a:endParaRPr lang="en-US" dirty="0">
              <a:effectLst/>
            </a:endParaRPr>
          </a:p>
          <a:p>
            <a:endParaRPr lang="en-US" b="1" dirty="0" smtClean="0"/>
          </a:p>
          <a:p>
            <a:r>
              <a:rPr lang="en-US" b="1" dirty="0" smtClean="0"/>
              <a:t>Step </a:t>
            </a:r>
            <a:r>
              <a:rPr lang="en-US" b="1" dirty="0"/>
              <a:t>5 (Standard</a:t>
            </a:r>
            <a:r>
              <a:rPr lang="en-US" b="1" baseline="0" dirty="0"/>
              <a:t> C.5.)</a:t>
            </a:r>
            <a:r>
              <a:rPr lang="en-US" b="1" dirty="0"/>
              <a:t>: </a:t>
            </a:r>
            <a:r>
              <a:rPr lang="en-US" dirty="0"/>
              <a:t> The next step requires the CFP</a:t>
            </a:r>
            <a:r>
              <a:rPr lang="en-US" baseline="30000" dirty="0"/>
              <a:t>®</a:t>
            </a:r>
            <a:r>
              <a:rPr lang="en-US" dirty="0"/>
              <a:t> professional to present to the Client the recommendation(s) and the information that was required to be considered when developing the recommendation(s).  This does not always require a written plan.  Rather, CFP</a:t>
            </a:r>
            <a:r>
              <a:rPr lang="en-US" baseline="30000" dirty="0"/>
              <a:t>®</a:t>
            </a:r>
            <a:r>
              <a:rPr lang="en-US" dirty="0"/>
              <a:t> professionals must exercise professional judgment in determining how best to present recommendations to Clients.  </a:t>
            </a:r>
            <a:endParaRPr lang="en-US" sz="1100" dirty="0"/>
          </a:p>
          <a:p>
            <a:r>
              <a:rPr lang="en-US" dirty="0"/>
              <a:t>It is notable that presenting the recommendation is its own step, separate from developing the recommendation(s).  This reflects that developing and presenting the recommendation(s) are operationally distinct actions. A CFP® professional will select the recommendation(s) prior to meeting with and making a presentation to the Client. This step of the process involves analysis and development of the rationale. The presentation step of the process is Client-facing and involves explaining to the Client the recommendation(s) and the basis for the recommendation(s). </a:t>
            </a:r>
            <a:endParaRPr lang="en-US" sz="1100" dirty="0"/>
          </a:p>
        </p:txBody>
      </p:sp>
    </p:spTree>
    <p:extLst>
      <p:ext uri="{BB962C8B-B14F-4D97-AF65-F5344CB8AC3E}">
        <p14:creationId xmlns:p14="http://schemas.microsoft.com/office/powerpoint/2010/main" val="2312879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479"/>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80" name="Shape 480"/>
          <p:cNvSpPr>
            <a:spLocks noGrp="1"/>
          </p:cNvSpPr>
          <p:nvPr>
            <p:ph type="body" sz="quarter" idx="1"/>
          </p:nvPr>
        </p:nvSpPr>
        <p:spPr>
          <a:prstGeom prst="rect">
            <a:avLst/>
          </a:prstGeom>
        </p:spPr>
        <p:txBody>
          <a:bodyPr>
            <a:normAutofit fontScale="92500" lnSpcReduction="10000"/>
          </a:bodyPr>
          <a:lstStyle/>
          <a:p>
            <a:r>
              <a:rPr lang="en-US" b="1" dirty="0"/>
              <a:t>Step 6 (Standard</a:t>
            </a:r>
            <a:r>
              <a:rPr lang="en-US" b="1" baseline="0" dirty="0"/>
              <a:t> C.6.):</a:t>
            </a:r>
            <a:r>
              <a:rPr lang="en-US" b="1" dirty="0"/>
              <a:t> </a:t>
            </a:r>
            <a:r>
              <a:rPr lang="en-US" dirty="0"/>
              <a:t> The new implementation step is more comprehensive.  A CFP® professional must communicate with the Client the recommendation(s) being implemented and specify who will be responsible for implementation. A CFP® professional with implementation responsibilities must identify and analyze actions, products or services that are designed to implement the recommendation(s), determining how it does so, and what are its advantages and disadvantages compared to alternatives.  Once the CFP</a:t>
            </a:r>
            <a:r>
              <a:rPr lang="en-US" dirty="0" smtClean="0"/>
              <a:t>® </a:t>
            </a:r>
            <a:r>
              <a:rPr lang="en-US" b="1" u="sng" dirty="0" smtClean="0"/>
              <a:t>professional</a:t>
            </a:r>
            <a:r>
              <a:rPr lang="en-US" dirty="0" smtClean="0"/>
              <a:t> </a:t>
            </a:r>
            <a:r>
              <a:rPr lang="en-US" dirty="0"/>
              <a:t>has arrived at implementation recommendations, he or she must make the recommendations.  The CFP® professional must communicate to the Client: </a:t>
            </a:r>
          </a:p>
          <a:p>
            <a:pPr lvl="0"/>
            <a:r>
              <a:rPr lang="en-US" dirty="0"/>
              <a:t>1.  The basis for selecting an action, product, or service, </a:t>
            </a:r>
          </a:p>
          <a:p>
            <a:pPr lvl="0"/>
            <a:r>
              <a:rPr lang="en-US" dirty="0"/>
              <a:t>2.  The timing and priority of implementing the action, product, or service, and </a:t>
            </a:r>
          </a:p>
          <a:p>
            <a:pPr lvl="0"/>
            <a:r>
              <a:rPr lang="en-US" dirty="0"/>
              <a:t>3.  Any </a:t>
            </a:r>
            <a:r>
              <a:rPr lang="en-US" b="1" u="sng" dirty="0" smtClean="0"/>
              <a:t>Material </a:t>
            </a:r>
            <a:r>
              <a:rPr lang="en-US" dirty="0" smtClean="0"/>
              <a:t>Conflicts </a:t>
            </a:r>
            <a:r>
              <a:rPr lang="en-US" dirty="0"/>
              <a:t>of Interest concerning the action, product, or service.</a:t>
            </a:r>
          </a:p>
          <a:p>
            <a:r>
              <a:rPr lang="en-US" dirty="0"/>
              <a:t>Finally, a CFP® professional must help the Client implement the recommendation(s). The CFP® professional must discuss with the Client any selection that deviates from the actions, products, and services the CFP® professional recommended.  This step is to make the Client aware of any decisions that deviate from the CFP® professional’s advice.  </a:t>
            </a:r>
          </a:p>
          <a:p>
            <a:endParaRPr lang="en-US" b="1" dirty="0" smtClean="0"/>
          </a:p>
          <a:p>
            <a:r>
              <a:rPr lang="en-US" b="1" dirty="0" smtClean="0"/>
              <a:t>Step </a:t>
            </a:r>
            <a:r>
              <a:rPr lang="en-US" b="1" dirty="0"/>
              <a:t>7 (Standard</a:t>
            </a:r>
            <a:r>
              <a:rPr lang="en-US" b="1" baseline="0" dirty="0"/>
              <a:t> C.7.):</a:t>
            </a:r>
            <a:r>
              <a:rPr lang="en-US" b="1" dirty="0"/>
              <a:t>  </a:t>
            </a:r>
            <a:r>
              <a:rPr lang="en-US" dirty="0"/>
              <a:t>Monitoring and updating is a significant step in the seven-step process.  For existing Client relationships, monitoring and updating may occur over many years, or even decades.  This step requires a CFP</a:t>
            </a:r>
            <a:r>
              <a:rPr lang="en-US" baseline="30000" dirty="0"/>
              <a:t>®</a:t>
            </a:r>
            <a:r>
              <a:rPr lang="en-US" dirty="0"/>
              <a:t> professional to (a) address monitoring and updating responsibilities (including by communicating very specific information to the Client concerning the scope of the respective responsibilities), (b) monitor the Client’s progress, (c) obtain current qualitative and quantitative information, and (d) update goals, recommendations, or implementation decisions.  Monitoring progress requires a CFP® professional to analyze, at appropriate intervals, the progress toward achieving the Client’s goals. The CFP® professional must review with the Client the results of the CFP® professional’s analysis.</a:t>
            </a:r>
          </a:p>
        </p:txBody>
      </p:sp>
    </p:spTree>
    <p:extLst>
      <p:ext uri="{BB962C8B-B14F-4D97-AF65-F5344CB8AC3E}">
        <p14:creationId xmlns:p14="http://schemas.microsoft.com/office/powerpoint/2010/main" val="3057944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Financial Planning, and the standard for determining when Financial Planning is required, have been updated.</a:t>
            </a:r>
          </a:p>
          <a:p>
            <a:r>
              <a:rPr lang="en-US" dirty="0"/>
              <a:t>There is a new documentation requirement and a new standard that provides flexibility when a Client does not want Financial Planning in circumstances when the CFP® professional otherwise would be required to provide Financial Planning to the Client.</a:t>
            </a:r>
          </a:p>
          <a:p>
            <a:pPr defTabSz="914305">
              <a:defRPr/>
            </a:pPr>
            <a:endParaRPr lang="en-US" dirty="0" smtClean="0"/>
          </a:p>
          <a:p>
            <a:pPr defTabSz="914305">
              <a:defRPr/>
            </a:pPr>
            <a:r>
              <a:rPr lang="en-US" dirty="0" smtClean="0"/>
              <a:t>The </a:t>
            </a:r>
            <a:r>
              <a:rPr lang="en-US" dirty="0"/>
              <a:t>revised </a:t>
            </a:r>
            <a:r>
              <a:rPr lang="en-US" i="0" dirty="0"/>
              <a:t>Practice Standards </a:t>
            </a:r>
            <a:r>
              <a:rPr lang="en-US" dirty="0"/>
              <a:t>provides more comprehensive requirements for the way in which a CFP® professional provides Financial Planning.</a:t>
            </a:r>
          </a:p>
        </p:txBody>
      </p:sp>
    </p:spTree>
    <p:extLst>
      <p:ext uri="{BB962C8B-B14F-4D97-AF65-F5344CB8AC3E}">
        <p14:creationId xmlns:p14="http://schemas.microsoft.com/office/powerpoint/2010/main" val="3766942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05" rtl="0" eaLnBrk="0" fontAlgn="base" latinLnBrk="0" hangingPunct="0">
              <a:lnSpc>
                <a:spcPct val="100000"/>
              </a:lnSpc>
              <a:spcBef>
                <a:spcPct val="30000"/>
              </a:spcBef>
              <a:spcAft>
                <a:spcPct val="0"/>
              </a:spcAft>
              <a:buClrTx/>
              <a:buSzTx/>
              <a:buFontTx/>
              <a:buNone/>
              <a:tabLst/>
              <a:defRPr/>
            </a:pPr>
            <a:r>
              <a:rPr lang="en-US" b="1" dirty="0" smtClean="0"/>
              <a:t>**</a:t>
            </a:r>
            <a:r>
              <a:rPr lang="en-US" dirty="0" smtClean="0"/>
              <a:t>In advance, select one</a:t>
            </a:r>
            <a:r>
              <a:rPr lang="en-US" baseline="0" dirty="0" smtClean="0"/>
              <a:t> or two polling questions; </a:t>
            </a:r>
            <a:r>
              <a:rPr lang="en-US" dirty="0" smtClean="0"/>
              <a:t>set up your</a:t>
            </a:r>
            <a:r>
              <a:rPr lang="en-US" baseline="0" dirty="0" smtClean="0"/>
              <a:t> Vignette; delete the vignette titles not selected.  Add a slide with your polling question(s) and vignette information.</a:t>
            </a:r>
          </a:p>
          <a:p>
            <a:pPr defTabSz="914305">
              <a:defRPr/>
            </a:pPr>
            <a:endParaRPr lang="en-US" dirty="0" smtClean="0"/>
          </a:p>
          <a:p>
            <a:pPr defTabSz="914305">
              <a:defRPr/>
            </a:pPr>
            <a:r>
              <a:rPr lang="en-US" dirty="0" smtClean="0"/>
              <a:t>Consult the Program Activities Guide for options assigned to Learning Objective 3</a:t>
            </a:r>
          </a:p>
          <a:p>
            <a:pPr defTabSz="914305">
              <a:defRPr/>
            </a:pPr>
            <a:r>
              <a:rPr lang="en-US" dirty="0" smtClean="0"/>
              <a:t> </a:t>
            </a:r>
            <a:endParaRPr lang="en-US" dirty="0"/>
          </a:p>
        </p:txBody>
      </p:sp>
    </p:spTree>
    <p:extLst>
      <p:ext uri="{BB962C8B-B14F-4D97-AF65-F5344CB8AC3E}">
        <p14:creationId xmlns:p14="http://schemas.microsoft.com/office/powerpoint/2010/main" val="2997776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r>
              <a:rPr lang="en-US" dirty="0" smtClean="0"/>
              <a:t>Module 4: Learning</a:t>
            </a:r>
            <a:r>
              <a:rPr lang="en-US" baseline="0" dirty="0" smtClean="0"/>
              <a:t> Objective 4</a:t>
            </a:r>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44</a:t>
            </a:fld>
            <a:endParaRPr lang="en-US" dirty="0"/>
          </a:p>
        </p:txBody>
      </p:sp>
    </p:spTree>
    <p:extLst>
      <p:ext uri="{BB962C8B-B14F-4D97-AF65-F5344CB8AC3E}">
        <p14:creationId xmlns:p14="http://schemas.microsoft.com/office/powerpoint/2010/main" val="19531847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Information to a Client (Standard A.10.):</a:t>
            </a:r>
            <a:r>
              <a:rPr lang="en-US" dirty="0"/>
              <a:t> There are eight</a:t>
            </a:r>
            <a:r>
              <a:rPr lang="en-US" baseline="0" dirty="0"/>
              <a:t> categories of information that must be provided to a Client, plus another requirement when a CFP® professional is providing Financial Planning.  There are timing and delivery requirements, and updating obligations.</a:t>
            </a:r>
            <a:endParaRPr lang="en-US" dirty="0"/>
          </a:p>
        </p:txBody>
      </p:sp>
    </p:spTree>
    <p:extLst>
      <p:ext uri="{BB962C8B-B14F-4D97-AF65-F5344CB8AC3E}">
        <p14:creationId xmlns:p14="http://schemas.microsoft.com/office/powerpoint/2010/main" val="34415598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lnSpcReduction="10000"/>
          </a:bodyPr>
          <a:lstStyle/>
          <a:p>
            <a:r>
              <a:rPr lang="en-US" b="1" dirty="0"/>
              <a:t>Timing (Standard A.10.a.)</a:t>
            </a:r>
            <a:r>
              <a:rPr lang="en-US" dirty="0"/>
              <a:t>.  Now we will discuss the timing of the delivery.  The required information must be provided prior to or at the time of the Engagement.  This language mirrors the instructions for investment advisors when delivering the Form ADV Part 2 brochure.  </a:t>
            </a:r>
          </a:p>
          <a:p>
            <a:endParaRPr lang="en-US" b="1" dirty="0" smtClean="0"/>
          </a:p>
          <a:p>
            <a:r>
              <a:rPr lang="en-US" b="1" dirty="0" smtClean="0"/>
              <a:t>Delivery </a:t>
            </a:r>
            <a:r>
              <a:rPr lang="en-US" b="1" dirty="0"/>
              <a:t>(Standard A.10.a.)</a:t>
            </a:r>
            <a:r>
              <a:rPr lang="en-US" dirty="0"/>
              <a:t>.  The </a:t>
            </a:r>
            <a:r>
              <a:rPr lang="en-US" i="1" dirty="0"/>
              <a:t>Code and Standards</a:t>
            </a:r>
            <a:r>
              <a:rPr lang="en-US" i="0" dirty="0"/>
              <a:t> </a:t>
            </a:r>
            <a:r>
              <a:rPr lang="en-US" dirty="0"/>
              <a:t>does not require the information be provided to the Client in writing when the CFP® professional is only providing Financial Advice.  However, a CFP® professional must document the fact that the information was provided to the Client.  This can be achieved, for example, by making a note in a CRM system. The </a:t>
            </a:r>
            <a:r>
              <a:rPr lang="en-US" i="1" dirty="0"/>
              <a:t>Code and Standards</a:t>
            </a:r>
            <a:r>
              <a:rPr lang="en-US" i="0" dirty="0"/>
              <a:t> </a:t>
            </a:r>
            <a:r>
              <a:rPr lang="en-US" dirty="0"/>
              <a:t>does require CFP® professionals providing Financial Planning to provide the information to the Client in writing. CFP® professionals may provide the required information</a:t>
            </a:r>
            <a:r>
              <a:rPr lang="en-US" baseline="0" dirty="0"/>
              <a:t> to a Client </a:t>
            </a:r>
            <a:r>
              <a:rPr lang="en-US" dirty="0"/>
              <a:t>in one or more written documents.  A CFP® professional</a:t>
            </a:r>
            <a:r>
              <a:rPr lang="en-US" baseline="0" dirty="0"/>
              <a:t> is not required to provide </a:t>
            </a:r>
            <a:r>
              <a:rPr lang="en-US" b="1" u="sng" baseline="0" dirty="0" smtClean="0"/>
              <a:t>Material </a:t>
            </a:r>
            <a:r>
              <a:rPr lang="en-US" dirty="0" smtClean="0"/>
              <a:t>Conflicts</a:t>
            </a:r>
            <a:r>
              <a:rPr lang="en-US" baseline="0" dirty="0" smtClean="0"/>
              <a:t> </a:t>
            </a:r>
            <a:r>
              <a:rPr lang="en-US" baseline="0" dirty="0"/>
              <a:t>of Interest information in writing.  However, the </a:t>
            </a:r>
            <a:r>
              <a:rPr lang="en-US" i="1" baseline="0" dirty="0"/>
              <a:t>Code and Standards</a:t>
            </a:r>
            <a:r>
              <a:rPr lang="en-US" i="0" baseline="0" dirty="0"/>
              <a:t> states that evidence of oral disclosure of a conflict will be given such </a:t>
            </a:r>
            <a:r>
              <a:rPr lang="en-US" i="0" baseline="0" dirty="0" smtClean="0"/>
              <a:t>weight </a:t>
            </a:r>
            <a:r>
              <a:rPr lang="en-US" i="0" baseline="0" dirty="0"/>
              <a:t>as CFP Board in its judgment deems appropriate.   </a:t>
            </a:r>
            <a:endParaRPr lang="en-US" dirty="0"/>
          </a:p>
          <a:p>
            <a:endParaRPr lang="en-US" b="1" dirty="0" smtClean="0"/>
          </a:p>
          <a:p>
            <a:r>
              <a:rPr lang="en-US" b="1" dirty="0" smtClean="0"/>
              <a:t>Updating </a:t>
            </a:r>
            <a:r>
              <a:rPr lang="en-US" b="1" dirty="0"/>
              <a:t>(Standard A.10.d.).  </a:t>
            </a:r>
            <a:r>
              <a:rPr lang="en-US" dirty="0"/>
              <a:t>A CFP® professional has an ongoing obligation to provide to the Client any information that is a Material change or update to the information required to be provided to the Client.  Material changes and updates to public disciplinary history or bankruptcy information must be disclosed to the Client within ninety days, together with the location(s) of the relevant webpages that publish the disciplinary actions and bankruptcies.</a:t>
            </a:r>
          </a:p>
        </p:txBody>
      </p:sp>
    </p:spTree>
    <p:extLst>
      <p:ext uri="{BB962C8B-B14F-4D97-AF65-F5344CB8AC3E}">
        <p14:creationId xmlns:p14="http://schemas.microsoft.com/office/powerpoint/2010/main" val="36189898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fontScale="85000" lnSpcReduction="10000"/>
          </a:bodyPr>
          <a:lstStyle/>
          <a:p>
            <a:r>
              <a:rPr lang="en-US" b="1" dirty="0"/>
              <a:t>Provide</a:t>
            </a:r>
            <a:r>
              <a:rPr lang="en-US" b="1" baseline="0" dirty="0"/>
              <a:t> Information to a Client (Standard A.10.):</a:t>
            </a:r>
            <a:r>
              <a:rPr lang="en-US" dirty="0"/>
              <a:t> The Provide Information to a Client standard sets forth </a:t>
            </a:r>
            <a:r>
              <a:rPr lang="en-US" dirty="0" smtClean="0"/>
              <a:t>eight </a:t>
            </a:r>
            <a:r>
              <a:rPr lang="en-US" dirty="0"/>
              <a:t>specific types of information that must be provided to a Client: </a:t>
            </a:r>
          </a:p>
          <a:p>
            <a:pPr lvl="0"/>
            <a:r>
              <a:rPr lang="en-US" dirty="0"/>
              <a:t>1.  A description of the services and products to be provided.  </a:t>
            </a:r>
            <a:r>
              <a:rPr lang="en-US" b="1" dirty="0"/>
              <a:t>(Standard A.10.a.i.)</a:t>
            </a:r>
            <a:endParaRPr lang="en-US" dirty="0">
              <a:effectLst/>
            </a:endParaRPr>
          </a:p>
          <a:p>
            <a:pPr lvl="0"/>
            <a:r>
              <a:rPr lang="en-US" dirty="0"/>
              <a:t>2.  How the Client pays for the products and services, and a description of the additional types of costs that the Client may incur, including product management fees, surrender charges, and sales loads. </a:t>
            </a:r>
            <a:r>
              <a:rPr lang="en-US" b="1" dirty="0"/>
              <a:t>(Standard A.10.a.ii.)</a:t>
            </a:r>
            <a:endParaRPr lang="en-US" dirty="0">
              <a:effectLst/>
            </a:endParaRPr>
          </a:p>
          <a:p>
            <a:pPr lvl="0"/>
            <a:r>
              <a:rPr lang="en-US" dirty="0"/>
              <a:t>3.  How the CFP® professional, the CFP® Professional’s Firm, and any Related Party are compensated for providing the products and services. </a:t>
            </a:r>
            <a:r>
              <a:rPr lang="en-US" b="1" dirty="0"/>
              <a:t>(Standard A.10.a.iii.)</a:t>
            </a:r>
            <a:endParaRPr lang="en-US" dirty="0">
              <a:effectLst/>
            </a:endParaRPr>
          </a:p>
          <a:p>
            <a:pPr lvl="0"/>
            <a:r>
              <a:rPr lang="en-US" dirty="0"/>
              <a:t>4.  </a:t>
            </a:r>
            <a:r>
              <a:rPr lang="en-US" dirty="0" smtClean="0"/>
              <a:t>The existence of any public discipline or bankruptcy and the </a:t>
            </a:r>
            <a:r>
              <a:rPr lang="en-US" dirty="0"/>
              <a:t>location(s), if any, of the webpages of all relevant public websites of any governmental authority, self-regulatory organization, or professional organization that sets forth the CFP® professional’s public disciplinary history or any personal bankruptcy or business bankruptcy where the CFP® professional was a Control Person. </a:t>
            </a:r>
            <a:r>
              <a:rPr lang="en-US" b="1" dirty="0"/>
              <a:t>(Standard A.10.a.iv.)</a:t>
            </a:r>
            <a:endParaRPr lang="en-US" dirty="0">
              <a:effectLst/>
            </a:endParaRPr>
          </a:p>
          <a:p>
            <a:pPr marL="0" marR="0" lvl="0" indent="0" algn="l" defTabSz="914305" rtl="0" eaLnBrk="0" fontAlgn="base" latinLnBrk="0" hangingPunct="0">
              <a:lnSpc>
                <a:spcPct val="100000"/>
              </a:lnSpc>
              <a:spcBef>
                <a:spcPct val="30000"/>
              </a:spcBef>
              <a:spcAft>
                <a:spcPct val="0"/>
              </a:spcAft>
              <a:buClrTx/>
              <a:buSzTx/>
              <a:buFontTx/>
              <a:buNone/>
              <a:tabLst/>
              <a:defRPr/>
            </a:pPr>
            <a:r>
              <a:rPr lang="en-US" dirty="0" smtClean="0"/>
              <a:t>5.  The information required under Section</a:t>
            </a:r>
            <a:r>
              <a:rPr lang="en-US" baseline="0" dirty="0" smtClean="0"/>
              <a:t> A.5.a (Conflict of Interest Disclosure) </a:t>
            </a:r>
            <a:r>
              <a:rPr lang="en-US" b="1" dirty="0" smtClean="0"/>
              <a:t>(Standard A.10.a.v.)</a:t>
            </a:r>
            <a:endParaRPr lang="en-US" dirty="0" smtClean="0">
              <a:effectLst/>
            </a:endParaRPr>
          </a:p>
          <a:p>
            <a:pPr marL="0" marR="0" lvl="0" indent="0" algn="l" defTabSz="914305" rtl="0" eaLnBrk="0" fontAlgn="base" latinLnBrk="0" hangingPunct="0">
              <a:lnSpc>
                <a:spcPct val="100000"/>
              </a:lnSpc>
              <a:spcBef>
                <a:spcPct val="30000"/>
              </a:spcBef>
              <a:spcAft>
                <a:spcPct val="0"/>
              </a:spcAft>
              <a:buClrTx/>
              <a:buSzTx/>
              <a:buFontTx/>
              <a:buNone/>
              <a:tabLst/>
              <a:defRPr/>
            </a:pPr>
            <a:r>
              <a:rPr lang="en-US" dirty="0" smtClean="0"/>
              <a:t>6. </a:t>
            </a:r>
            <a:r>
              <a:rPr lang="en-US" baseline="0" dirty="0" smtClean="0"/>
              <a:t> </a:t>
            </a:r>
            <a:r>
              <a:rPr lang="en-US" dirty="0" smtClean="0"/>
              <a:t>The information</a:t>
            </a:r>
            <a:r>
              <a:rPr lang="en-US" baseline="0" dirty="0" smtClean="0"/>
              <a:t> required under Section A.9.d. (Written Notice Regarding Non-Public Personal Information) </a:t>
            </a:r>
            <a:r>
              <a:rPr lang="en-US" b="1" dirty="0" smtClean="0"/>
              <a:t>(Standard A.10.a.vi.)</a:t>
            </a:r>
            <a:endParaRPr lang="en-US" dirty="0" smtClean="0">
              <a:effectLst/>
            </a:endParaRPr>
          </a:p>
          <a:p>
            <a:pPr marL="0" marR="0" lvl="0" indent="0" algn="l" defTabSz="914305" rtl="0" eaLnBrk="0" fontAlgn="base" latinLnBrk="0" hangingPunct="0">
              <a:lnSpc>
                <a:spcPct val="100000"/>
              </a:lnSpc>
              <a:spcBef>
                <a:spcPct val="30000"/>
              </a:spcBef>
              <a:spcAft>
                <a:spcPct val="0"/>
              </a:spcAft>
              <a:buClrTx/>
              <a:buSzTx/>
              <a:buFontTx/>
              <a:buNone/>
              <a:tabLst/>
              <a:defRPr/>
            </a:pPr>
            <a:r>
              <a:rPr lang="en-US" dirty="0" smtClean="0"/>
              <a:t>7.  The information required under Section A.13.a.ii. (Disclosure of Economic Benefit</a:t>
            </a:r>
            <a:r>
              <a:rPr lang="en-US" baseline="0" dirty="0" smtClean="0"/>
              <a:t> for Referral or Engagement of Additional Persons) </a:t>
            </a:r>
            <a:r>
              <a:rPr lang="en-US" b="1" dirty="0" smtClean="0"/>
              <a:t>(Standard A.10.a.vii.)</a:t>
            </a:r>
            <a:endParaRPr lang="en-US" dirty="0" smtClean="0">
              <a:effectLst/>
            </a:endParaRPr>
          </a:p>
          <a:p>
            <a:pPr defTabSz="914305">
              <a:defRPr/>
            </a:pPr>
            <a:r>
              <a:rPr lang="en-US" dirty="0" smtClean="0"/>
              <a:t>8.  </a:t>
            </a:r>
            <a:r>
              <a:rPr lang="en-US" dirty="0"/>
              <a:t>A catch-all that requires disclosure of “any other information about the CFP® professional or the CFP® Professional’s Firm that is Material to a Client’s decision to engage or continue to engage the CFP® professional or the CFP® Professional’s Firm.” </a:t>
            </a:r>
            <a:r>
              <a:rPr lang="en-US" b="1" dirty="0"/>
              <a:t>(Standard </a:t>
            </a:r>
            <a:r>
              <a:rPr lang="en-US" b="1" dirty="0" smtClean="0"/>
              <a:t>A.10.a.viii.)</a:t>
            </a:r>
            <a:endParaRPr lang="en-US" dirty="0"/>
          </a:p>
          <a:p>
            <a:endParaRPr lang="en-US" dirty="0" smtClean="0"/>
          </a:p>
          <a:p>
            <a:r>
              <a:rPr lang="en-US" strike="sngStrike" baseline="0" dirty="0" smtClean="0"/>
              <a:t>7.  Policies regarding the protection, handling, and sharing of non-public personal information. </a:t>
            </a:r>
            <a:r>
              <a:rPr lang="en-US" b="1" strike="sngStrike" baseline="0" dirty="0" smtClean="0"/>
              <a:t>(Standards A.10.c. and A.9.d.)</a:t>
            </a:r>
            <a:endParaRPr lang="en-US" strike="sngStrike" baseline="0" dirty="0" smtClean="0"/>
          </a:p>
          <a:p>
            <a:r>
              <a:rPr lang="en-US" strike="sngStrike" baseline="0" dirty="0" smtClean="0"/>
              <a:t>8.  Information required under the Engagement and in response to reasonable Client requests. </a:t>
            </a:r>
            <a:r>
              <a:rPr lang="en-US" b="1" strike="sngStrike" baseline="0" dirty="0" smtClean="0"/>
              <a:t>(Standards A.10.c. and A.11.)</a:t>
            </a:r>
            <a:endParaRPr lang="en-US" strike="sngStrike" baseline="0" dirty="0" smtClean="0"/>
          </a:p>
          <a:p>
            <a:endParaRPr lang="en-US" dirty="0" smtClean="0"/>
          </a:p>
        </p:txBody>
      </p:sp>
    </p:spTree>
    <p:extLst>
      <p:ext uri="{BB962C8B-B14F-4D97-AF65-F5344CB8AC3E}">
        <p14:creationId xmlns:p14="http://schemas.microsoft.com/office/powerpoint/2010/main" val="111881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the Provide Information to a Client standard states that a CFP® professional providing Financial Planning also must provide the terms of the Engagement, including the Scope of Engagement and any limitations, the period(s) during which the services will be provided, and the Client’s responsibilities. A CFP® professional is responsible for implementing, monitoring, and updating unless specifically excluded from the Scope of Engagement. (Standard A.10.b.)</a:t>
            </a:r>
          </a:p>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48</a:t>
            </a:fld>
            <a:endParaRPr lang="en-US" dirty="0"/>
          </a:p>
        </p:txBody>
      </p:sp>
    </p:spTree>
    <p:extLst>
      <p:ext uri="{BB962C8B-B14F-4D97-AF65-F5344CB8AC3E}">
        <p14:creationId xmlns:p14="http://schemas.microsoft.com/office/powerpoint/2010/main" val="25602134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t>
            </a:r>
            <a:r>
              <a:rPr lang="en-US" baseline="0" dirty="0" smtClean="0"/>
              <a:t>he</a:t>
            </a:r>
            <a:r>
              <a:rPr lang="en-US" dirty="0" smtClean="0"/>
              <a:t> </a:t>
            </a:r>
            <a:r>
              <a:rPr lang="en-US" b="1" dirty="0" smtClean="0"/>
              <a:t>Provide Information</a:t>
            </a:r>
            <a:r>
              <a:rPr lang="en-US" b="1" baseline="0" dirty="0" smtClean="0"/>
              <a:t> to a Client </a:t>
            </a:r>
            <a:r>
              <a:rPr lang="en-US" baseline="0" dirty="0" smtClean="0"/>
              <a:t>Standard identifies eight specific types of information that must be provided to a client.  When the CFP® professional is only providing Financial Advice, the</a:t>
            </a:r>
            <a:r>
              <a:rPr lang="en-US" dirty="0" smtClean="0"/>
              <a:t> </a:t>
            </a:r>
            <a:r>
              <a:rPr lang="en-US" i="1" dirty="0" smtClean="0"/>
              <a:t>Code and Standards </a:t>
            </a:r>
            <a:r>
              <a:rPr lang="en-US" dirty="0" smtClean="0"/>
              <a:t>does not require the information be provided to the Client be</a:t>
            </a:r>
            <a:r>
              <a:rPr lang="en-US" baseline="0" dirty="0" smtClean="0"/>
              <a:t> put in</a:t>
            </a:r>
            <a:r>
              <a:rPr lang="en-US" dirty="0" smtClean="0"/>
              <a:t> writing but it</a:t>
            </a:r>
            <a:r>
              <a:rPr lang="en-US" baseline="0" dirty="0" smtClean="0"/>
              <a:t> should be documented.  </a:t>
            </a:r>
            <a:r>
              <a:rPr lang="en-US" dirty="0" smtClean="0"/>
              <a:t>A CFP® professional has an ongoing obligation to provide to the Client any information that is a Material change or update to the information required to be provided to the Client.  </a:t>
            </a:r>
            <a:endParaRPr lang="en-US" dirty="0"/>
          </a:p>
        </p:txBody>
      </p:sp>
    </p:spTree>
    <p:extLst>
      <p:ext uri="{BB962C8B-B14F-4D97-AF65-F5344CB8AC3E}">
        <p14:creationId xmlns:p14="http://schemas.microsoft.com/office/powerpoint/2010/main" val="115853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r>
              <a:rPr lang="en-US" dirty="0" smtClean="0"/>
              <a:t>Note: This</a:t>
            </a:r>
            <a:r>
              <a:rPr lang="en-US" baseline="0" dirty="0" smtClean="0"/>
              <a:t> disclaimer should be displayed at the beginning of the program – no need to read it out loud.</a:t>
            </a:r>
            <a:endParaRPr lang="en-US" dirty="0"/>
          </a:p>
        </p:txBody>
      </p:sp>
    </p:spTree>
    <p:extLst>
      <p:ext uri="{BB962C8B-B14F-4D97-AF65-F5344CB8AC3E}">
        <p14:creationId xmlns:p14="http://schemas.microsoft.com/office/powerpoint/2010/main" val="31268574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05" rtl="0" eaLnBrk="0" fontAlgn="base" latinLnBrk="0" hangingPunct="0">
              <a:lnSpc>
                <a:spcPct val="100000"/>
              </a:lnSpc>
              <a:spcBef>
                <a:spcPct val="30000"/>
              </a:spcBef>
              <a:spcAft>
                <a:spcPct val="0"/>
              </a:spcAft>
              <a:buClrTx/>
              <a:buSzTx/>
              <a:buFontTx/>
              <a:buNone/>
              <a:tabLst/>
              <a:defRPr/>
            </a:pPr>
            <a:r>
              <a:rPr lang="en-US" b="0" dirty="0" smtClean="0"/>
              <a:t>**I</a:t>
            </a:r>
            <a:r>
              <a:rPr lang="en-US" dirty="0" smtClean="0"/>
              <a:t>n advance, select one</a:t>
            </a:r>
            <a:r>
              <a:rPr lang="en-US" baseline="0" dirty="0" smtClean="0"/>
              <a:t> or two polling questions; add slide with your polling question(s) and vignette information.</a:t>
            </a:r>
          </a:p>
          <a:p>
            <a:pPr defTabSz="914305">
              <a:defRPr/>
            </a:pPr>
            <a:endParaRPr lang="en-US" dirty="0" smtClean="0"/>
          </a:p>
          <a:p>
            <a:pPr defTabSz="914305">
              <a:defRPr/>
            </a:pPr>
            <a:r>
              <a:rPr lang="en-US" dirty="0" smtClean="0"/>
              <a:t>Consult the Program Activities Guide for options assigned to Learning Objective 4</a:t>
            </a:r>
          </a:p>
          <a:p>
            <a:pPr defTabSz="914305">
              <a:defRPr/>
            </a:pPr>
            <a:endParaRPr lang="en-US" dirty="0"/>
          </a:p>
        </p:txBody>
      </p:sp>
    </p:spTree>
    <p:extLst>
      <p:ext uri="{BB962C8B-B14F-4D97-AF65-F5344CB8AC3E}">
        <p14:creationId xmlns:p14="http://schemas.microsoft.com/office/powerpoint/2010/main" val="34454913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pPr defTabSz="914305">
              <a:defRPr/>
            </a:pPr>
            <a:r>
              <a:rPr lang="en-US" dirty="0" smtClean="0"/>
              <a:t>Module 5:</a:t>
            </a:r>
            <a:r>
              <a:rPr lang="en-US" baseline="0" dirty="0" smtClean="0"/>
              <a:t> Learning Objective 5</a:t>
            </a:r>
            <a:endParaRPr lang="en-US" dirty="0" smtClean="0"/>
          </a:p>
          <a:p>
            <a:pPr defTabSz="914305">
              <a:defRPr/>
            </a:pPr>
            <a:endParaRPr lang="en-US" dirty="0" smtClean="0"/>
          </a:p>
          <a:p>
            <a:pPr defTabSz="914305">
              <a:defRPr/>
            </a:pPr>
            <a:r>
              <a:rPr lang="en-US" dirty="0" smtClean="0"/>
              <a:t>A </a:t>
            </a:r>
            <a:r>
              <a:rPr lang="en-US" dirty="0"/>
              <a:t>CFP® professional must be able to recognize and either avoid or disclose and manage Material Conflicts of Interest.</a:t>
            </a:r>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51</a:t>
            </a:fld>
            <a:endParaRPr lang="en-US" dirty="0"/>
          </a:p>
        </p:txBody>
      </p:sp>
    </p:spTree>
    <p:extLst>
      <p:ext uri="{BB962C8B-B14F-4D97-AF65-F5344CB8AC3E}">
        <p14:creationId xmlns:p14="http://schemas.microsoft.com/office/powerpoint/2010/main" val="23348813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Disclose and Manage Conflicts</a:t>
            </a:r>
            <a:r>
              <a:rPr lang="en-US" b="1" baseline="0" dirty="0"/>
              <a:t> of Interest (Standard A.5.):</a:t>
            </a:r>
            <a:r>
              <a:rPr lang="en-US" dirty="0"/>
              <a:t> The revised </a:t>
            </a:r>
            <a:r>
              <a:rPr lang="en-US" i="1" dirty="0"/>
              <a:t>Code and Standards</a:t>
            </a:r>
            <a:r>
              <a:rPr lang="en-US" i="0" dirty="0"/>
              <a:t> sets forth several requirements concerning</a:t>
            </a:r>
            <a:r>
              <a:rPr lang="en-US" i="0" baseline="0" dirty="0"/>
              <a:t> Conflicts of Interest.  A CFP® professional must</a:t>
            </a:r>
            <a:r>
              <a:rPr lang="en-US" i="0" baseline="0" dirty="0" smtClean="0"/>
              <a:t>:</a:t>
            </a:r>
          </a:p>
          <a:p>
            <a:endParaRPr lang="en-US" i="0" baseline="0" dirty="0"/>
          </a:p>
          <a:p>
            <a:pPr marL="228576" indent="-228576">
              <a:buAutoNum type="arabicPeriod"/>
            </a:pPr>
            <a:r>
              <a:rPr lang="en-US" i="0" baseline="0" dirty="0"/>
              <a:t>Avoid or Disclose Material Conflicts of Interest (each of these terms is defined) by providing sufficiently specific facts,</a:t>
            </a:r>
          </a:p>
          <a:p>
            <a:pPr marL="228576" indent="-228576">
              <a:buAutoNum type="arabicPeriod"/>
            </a:pPr>
            <a:r>
              <a:rPr lang="en-US" i="0" baseline="0" dirty="0"/>
              <a:t>Obtain informed consent, and</a:t>
            </a:r>
          </a:p>
          <a:p>
            <a:pPr marL="228576" indent="-228576">
              <a:buAutoNum type="arabicPeriod"/>
            </a:pPr>
            <a:r>
              <a:rPr lang="en-US" i="0" baseline="0" dirty="0"/>
              <a:t>Manage the Conflict of Interest.</a:t>
            </a:r>
          </a:p>
          <a:p>
            <a:endParaRPr lang="en-US" dirty="0"/>
          </a:p>
        </p:txBody>
      </p:sp>
    </p:spTree>
    <p:extLst>
      <p:ext uri="{BB962C8B-B14F-4D97-AF65-F5344CB8AC3E}">
        <p14:creationId xmlns:p14="http://schemas.microsoft.com/office/powerpoint/2010/main" val="279956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pPr defTabSz="933447">
              <a:defRPr/>
            </a:pPr>
            <a:r>
              <a:rPr lang="en-US" b="1" dirty="0"/>
              <a:t>Disclose and Manage Conflicts</a:t>
            </a:r>
            <a:r>
              <a:rPr lang="en-US" b="1" baseline="0" dirty="0"/>
              <a:t> of Interest (Standard A.5.) and Definitions of Conflict of Interest and Material (Glossary):  </a:t>
            </a:r>
            <a:r>
              <a:rPr lang="en-US" dirty="0"/>
              <a:t>Section A.5.a.</a:t>
            </a:r>
            <a:r>
              <a:rPr lang="en-US" baseline="0" dirty="0"/>
              <a:t> </a:t>
            </a:r>
            <a:r>
              <a:rPr lang="en-US" dirty="0"/>
              <a:t>of the </a:t>
            </a:r>
            <a:r>
              <a:rPr lang="en-US" i="1" dirty="0"/>
              <a:t>Code and Standards </a:t>
            </a:r>
            <a:r>
              <a:rPr lang="en-US" dirty="0"/>
              <a:t>sets forth the duty to fully disclose</a:t>
            </a:r>
            <a:r>
              <a:rPr lang="en-US" b="1" dirty="0"/>
              <a:t> </a:t>
            </a:r>
            <a:r>
              <a:rPr lang="en-US" b="0" dirty="0"/>
              <a:t>to the Client all </a:t>
            </a:r>
            <a:r>
              <a:rPr lang="en-US" dirty="0"/>
              <a:t>Material Conflicts of Interest that could affect the professional relationship.  While what is Material will depend on the facts and circumstances – the </a:t>
            </a:r>
            <a:r>
              <a:rPr lang="en-US" i="1" dirty="0"/>
              <a:t>Code and Standards</a:t>
            </a:r>
            <a:r>
              <a:rPr lang="en-US" dirty="0"/>
              <a:t> defines both “Material” and “Conflict of Interest.” </a:t>
            </a:r>
            <a:endParaRPr lang="en-US" dirty="0" smtClean="0"/>
          </a:p>
          <a:p>
            <a:pPr defTabSz="933447">
              <a:defRPr/>
            </a:pPr>
            <a:endParaRPr lang="en-US" dirty="0" smtClean="0"/>
          </a:p>
          <a:p>
            <a:pPr defTabSz="933447">
              <a:defRPr/>
            </a:pPr>
            <a:r>
              <a:rPr lang="en-US" dirty="0" smtClean="0"/>
              <a:t>There </a:t>
            </a:r>
            <a:r>
              <a:rPr lang="en-US" dirty="0"/>
              <a:t>is a Conflict of Interest (1) When a CFP</a:t>
            </a:r>
            <a:r>
              <a:rPr lang="en-US" baseline="30000" dirty="0"/>
              <a:t>®</a:t>
            </a:r>
            <a:r>
              <a:rPr lang="en-US" dirty="0"/>
              <a:t> professional’s interests (including the interests of the CFP</a:t>
            </a:r>
            <a:r>
              <a:rPr lang="en-US" baseline="30000" dirty="0"/>
              <a:t>®</a:t>
            </a:r>
            <a:r>
              <a:rPr lang="en-US" dirty="0"/>
              <a:t> Professional’s Firm) are adverse to the CFP</a:t>
            </a:r>
            <a:r>
              <a:rPr lang="en-US" baseline="30000" dirty="0"/>
              <a:t>® </a:t>
            </a:r>
            <a:r>
              <a:rPr lang="en-US" dirty="0"/>
              <a:t>professional’s duties to a Client, or (2) When a CFP</a:t>
            </a:r>
            <a:r>
              <a:rPr lang="en-US" baseline="30000" dirty="0"/>
              <a:t>®</a:t>
            </a:r>
            <a:r>
              <a:rPr lang="en-US" dirty="0"/>
              <a:t> professional has duties to one Client that may be adverse to another Client.  If a reasonable Client or prospective Client would not consider the conflict information to be important in making a decision, then the Conflict of Interest is not Material.  </a:t>
            </a:r>
          </a:p>
        </p:txBody>
      </p:sp>
    </p:spTree>
    <p:extLst>
      <p:ext uri="{BB962C8B-B14F-4D97-AF65-F5344CB8AC3E}">
        <p14:creationId xmlns:p14="http://schemas.microsoft.com/office/powerpoint/2010/main" val="1532503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fontScale="85000" lnSpcReduction="10000"/>
          </a:bodyPr>
          <a:lstStyle/>
          <a:p>
            <a:r>
              <a:rPr lang="en-US" b="1" dirty="0"/>
              <a:t>Disclose Conflicts</a:t>
            </a:r>
            <a:r>
              <a:rPr lang="en-US" b="1" baseline="0" dirty="0"/>
              <a:t> (Standard A.5.a.):  </a:t>
            </a:r>
            <a:r>
              <a:rPr lang="en-US" dirty="0"/>
              <a:t>The obligation in the revised </a:t>
            </a:r>
            <a:r>
              <a:rPr lang="en-US" i="1" dirty="0"/>
              <a:t>Code and Standards</a:t>
            </a:r>
            <a:r>
              <a:rPr lang="en-US" baseline="0" dirty="0"/>
              <a:t> </a:t>
            </a:r>
            <a:r>
              <a:rPr lang="en-US" dirty="0"/>
              <a:t>requires a CFP</a:t>
            </a:r>
            <a:r>
              <a:rPr lang="en-US" baseline="30000" dirty="0"/>
              <a:t>®</a:t>
            </a:r>
            <a:r>
              <a:rPr lang="en-US" dirty="0"/>
              <a:t> professional to provide the Client with sufficiently specific facts so that </a:t>
            </a:r>
            <a:r>
              <a:rPr lang="en-US" strike="sngStrike" baseline="0" dirty="0"/>
              <a:t>the</a:t>
            </a:r>
            <a:r>
              <a:rPr lang="en-US" dirty="0"/>
              <a:t> </a:t>
            </a:r>
            <a:r>
              <a:rPr lang="en-US" b="1" u="sng" dirty="0" smtClean="0"/>
              <a:t>a reasonable </a:t>
            </a:r>
            <a:r>
              <a:rPr lang="en-US" dirty="0" smtClean="0"/>
              <a:t>Client </a:t>
            </a:r>
            <a:r>
              <a:rPr lang="en-US" dirty="0"/>
              <a:t>is able to understand the CFP</a:t>
            </a:r>
            <a:r>
              <a:rPr lang="en-US" baseline="30000" dirty="0"/>
              <a:t>®</a:t>
            </a:r>
            <a:r>
              <a:rPr lang="en-US" dirty="0"/>
              <a:t> professional’s Conflicts of Interest and the business practices that give rise to the conflicts, and give informed consent to such conflicts or reject them.  A sincere belief by a CFP</a:t>
            </a:r>
            <a:r>
              <a:rPr lang="en-US" baseline="30000" dirty="0"/>
              <a:t>®</a:t>
            </a:r>
            <a:r>
              <a:rPr lang="en-US" dirty="0"/>
              <a:t> professional with a Material Conflict of Interest that he or she is acting in the best interests of the Client is insufficient to excuse failure to make full disclosure. </a:t>
            </a:r>
          </a:p>
          <a:p>
            <a:endParaRPr lang="en-US" dirty="0" smtClean="0"/>
          </a:p>
          <a:p>
            <a:r>
              <a:rPr lang="en-US" b="1" u="sng" dirty="0" smtClean="0"/>
              <a:t>A CFP® professional must make full disclosure</a:t>
            </a:r>
            <a:r>
              <a:rPr lang="en-US" b="1" u="sng" baseline="0" dirty="0" smtClean="0"/>
              <a:t> and obtain the consent of the Client before providing any Financial Advice regarding which the CFP® professional has a Material Conflict of Interest</a:t>
            </a:r>
            <a:endParaRPr lang="en-US" b="1" u="sng" dirty="0" smtClean="0"/>
          </a:p>
          <a:p>
            <a:endParaRPr lang="en-US" dirty="0" smtClean="0"/>
          </a:p>
          <a:p>
            <a:r>
              <a:rPr lang="en-US" dirty="0" smtClean="0"/>
              <a:t>In </a:t>
            </a:r>
            <a:r>
              <a:rPr lang="en-US" dirty="0"/>
              <a:t>determining whether </a:t>
            </a:r>
            <a:r>
              <a:rPr lang="en-US" b="1" u="sng" dirty="0" smtClean="0"/>
              <a:t>the</a:t>
            </a:r>
            <a:r>
              <a:rPr lang="en-US" b="1" u="sng" baseline="0" dirty="0" smtClean="0"/>
              <a:t> disclosure about a Material Conflict of Interest provided to the Client was sufficient </a:t>
            </a:r>
            <a:r>
              <a:rPr lang="en-US" dirty="0" smtClean="0"/>
              <a:t>to </a:t>
            </a:r>
            <a:r>
              <a:rPr lang="en-US" dirty="0"/>
              <a:t>infer that a Client has consented to a Material Conflict of Interest, CFP Board will evaluate whether a reasonable Client receiving the disclosure would have understood the conflict and how it could </a:t>
            </a:r>
            <a:r>
              <a:rPr lang="en-US" dirty="0" smtClean="0"/>
              <a:t>affect </a:t>
            </a:r>
            <a:r>
              <a:rPr lang="en-US" dirty="0"/>
              <a:t>the advice the Client will receive from the CFP</a:t>
            </a:r>
            <a:r>
              <a:rPr lang="en-US" baseline="30000" dirty="0"/>
              <a:t>®</a:t>
            </a:r>
            <a:r>
              <a:rPr lang="en-US" dirty="0"/>
              <a:t> professional.  The greater the potential harm the conflict presents to the Client, and the more significantly a business practice that gives rise to the conflict departs from commonly-accepted practices among CFP</a:t>
            </a:r>
            <a:r>
              <a:rPr lang="en-US" baseline="30000" dirty="0"/>
              <a:t>®</a:t>
            </a:r>
            <a:r>
              <a:rPr lang="en-US" dirty="0"/>
              <a:t> professionals, the less likely it is that CFP Board will infer informed consent absent clear evidence otherwise.  Ambiguity in the disclosure provided to the Client will be interpreted in favor of the Client. </a:t>
            </a:r>
          </a:p>
          <a:p>
            <a:endParaRPr lang="en-US" dirty="0" smtClean="0"/>
          </a:p>
          <a:p>
            <a:r>
              <a:rPr lang="en-US" dirty="0" smtClean="0"/>
              <a:t>Evidence </a:t>
            </a:r>
            <a:r>
              <a:rPr lang="en-US" dirty="0"/>
              <a:t>of oral disclosure of a conflict will be given such weight as CFP Board in its judgment deems appropriate. Written consent to a conflict is not required.  </a:t>
            </a:r>
          </a:p>
          <a:p>
            <a:endParaRPr lang="en-US" dirty="0" smtClean="0"/>
          </a:p>
          <a:p>
            <a:r>
              <a:rPr lang="en-US" dirty="0" smtClean="0"/>
              <a:t>Whether </a:t>
            </a:r>
            <a:r>
              <a:rPr lang="en-US" dirty="0"/>
              <a:t>a Client has provided informed consent depends on the facts and circumstances and may be inferred when not explicit.  For example, silence after disclosure may constitute informed consent if the disclosure contains sufficiently specific facts that are understandable to a reasonable Client, but may not constitute informed consent if that is not the case. </a:t>
            </a:r>
          </a:p>
        </p:txBody>
      </p:sp>
    </p:spTree>
    <p:extLst>
      <p:ext uri="{BB962C8B-B14F-4D97-AF65-F5344CB8AC3E}">
        <p14:creationId xmlns:p14="http://schemas.microsoft.com/office/powerpoint/2010/main" val="1695762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Shape 587"/>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588" name="Shape 588"/>
          <p:cNvSpPr>
            <a:spLocks noGrp="1"/>
          </p:cNvSpPr>
          <p:nvPr>
            <p:ph type="body" sz="quarter" idx="1"/>
          </p:nvPr>
        </p:nvSpPr>
        <p:spPr>
          <a:prstGeom prst="rect">
            <a:avLst/>
          </a:prstGeom>
        </p:spPr>
        <p:txBody>
          <a:bodyPr/>
          <a:lstStyle/>
          <a:p>
            <a:r>
              <a:rPr lang="en-US" b="1" dirty="0"/>
              <a:t>Manage Conflicts</a:t>
            </a:r>
            <a:r>
              <a:rPr lang="en-US" b="1" baseline="0" dirty="0"/>
              <a:t> (Standard A.5.b.): </a:t>
            </a:r>
            <a:r>
              <a:rPr lang="en-US" dirty="0"/>
              <a:t>The</a:t>
            </a:r>
            <a:r>
              <a:rPr lang="en-US" baseline="0" dirty="0"/>
              <a:t> management of Conflicts of Interest requires a CFP® professional to adopt and follow business practices reasonably designed to prevent Material Conflicts from compromising the CFP® professional’s ability to act in the Client’s best interests.  This means that mere disclosure of conflicts is not enough.  The Conflicts of Interest must be managed in the Client’s best interests.</a:t>
            </a:r>
            <a:endParaRPr lang="en-US" dirty="0"/>
          </a:p>
        </p:txBody>
      </p:sp>
    </p:spTree>
    <p:extLst>
      <p:ext uri="{BB962C8B-B14F-4D97-AF65-F5344CB8AC3E}">
        <p14:creationId xmlns:p14="http://schemas.microsoft.com/office/powerpoint/2010/main" val="3989451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three basic requirements.  </a:t>
            </a:r>
            <a:r>
              <a:rPr lang="en-US" dirty="0"/>
              <a:t>A CFP® professional</a:t>
            </a:r>
            <a:r>
              <a:rPr lang="en-US" baseline="0" dirty="0"/>
              <a:t> must disclose </a:t>
            </a:r>
            <a:r>
              <a:rPr lang="en-US" b="1" u="sng" baseline="0" dirty="0" smtClean="0"/>
              <a:t>Material </a:t>
            </a:r>
            <a:r>
              <a:rPr lang="en-US" baseline="0" dirty="0" smtClean="0"/>
              <a:t>Conflicts </a:t>
            </a:r>
            <a:r>
              <a:rPr lang="en-US" baseline="0" dirty="0"/>
              <a:t>of Interest, obtain informed consent, and manage the conflicts.  </a:t>
            </a:r>
            <a:endParaRPr lang="en-US" dirty="0"/>
          </a:p>
        </p:txBody>
      </p:sp>
    </p:spTree>
    <p:extLst>
      <p:ext uri="{BB962C8B-B14F-4D97-AF65-F5344CB8AC3E}">
        <p14:creationId xmlns:p14="http://schemas.microsoft.com/office/powerpoint/2010/main" val="2843389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a:t>
            </a:r>
            <a:r>
              <a:rPr lang="en-US" dirty="0" smtClean="0"/>
              <a:t>In advance, select one</a:t>
            </a:r>
            <a:r>
              <a:rPr lang="en-US" baseline="0" dirty="0" smtClean="0"/>
              <a:t> or two polling questions; </a:t>
            </a:r>
            <a:r>
              <a:rPr lang="en-US" dirty="0" smtClean="0"/>
              <a:t>set up your</a:t>
            </a:r>
            <a:r>
              <a:rPr lang="en-US" baseline="0" dirty="0" smtClean="0"/>
              <a:t> Vignette; delete the vignette titles not selected.  Add a slide with your polling question(s) and vignette information.</a:t>
            </a:r>
          </a:p>
          <a:p>
            <a:endParaRPr lang="en-US" dirty="0" smtClean="0"/>
          </a:p>
          <a:p>
            <a:r>
              <a:rPr lang="en-US" dirty="0" smtClean="0"/>
              <a:t>Consult the Program Activities Guide for options assigned to Learning Objective 5</a:t>
            </a:r>
          </a:p>
          <a:p>
            <a:endParaRPr lang="en-US" dirty="0"/>
          </a:p>
        </p:txBody>
      </p:sp>
    </p:spTree>
    <p:extLst>
      <p:ext uri="{BB962C8B-B14F-4D97-AF65-F5344CB8AC3E}">
        <p14:creationId xmlns:p14="http://schemas.microsoft.com/office/powerpoint/2010/main" val="20583302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Promote the availability of</a:t>
            </a:r>
            <a:r>
              <a:rPr lang="en-US" baseline="0" dirty="0" smtClean="0"/>
              <a:t> these online documents</a:t>
            </a:r>
            <a:endParaRPr lang="en-US" dirty="0"/>
          </a:p>
        </p:txBody>
      </p:sp>
    </p:spTree>
    <p:extLst>
      <p:ext uri="{BB962C8B-B14F-4D97-AF65-F5344CB8AC3E}">
        <p14:creationId xmlns:p14="http://schemas.microsoft.com/office/powerpoint/2010/main" val="5362582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
            </a:r>
            <a:r>
              <a:rPr lang="en-US" dirty="0" smtClean="0"/>
              <a:t>Customize the bullet</a:t>
            </a:r>
            <a:r>
              <a:rPr lang="en-US" baseline="0" dirty="0" smtClean="0"/>
              <a:t> points on this slide as appropriate.  </a:t>
            </a:r>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59</a:t>
            </a:fld>
            <a:endParaRPr lang="en-US" dirty="0"/>
          </a:p>
        </p:txBody>
      </p:sp>
    </p:spTree>
    <p:extLst>
      <p:ext uri="{BB962C8B-B14F-4D97-AF65-F5344CB8AC3E}">
        <p14:creationId xmlns:p14="http://schemas.microsoft.com/office/powerpoint/2010/main" val="28398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fontScale="85000" lnSpcReduction="20000"/>
          </a:bodyPr>
          <a:lstStyle/>
          <a:p>
            <a:pPr defTabSz="914305">
              <a:defRPr/>
            </a:pPr>
            <a:r>
              <a:rPr lang="en-US" dirty="0" smtClean="0"/>
              <a:t>CFP </a:t>
            </a:r>
            <a:r>
              <a:rPr lang="en-US" dirty="0"/>
              <a:t>Board’s mission is to benefit the public by granting the CFP</a:t>
            </a:r>
            <a:r>
              <a:rPr lang="en-US" baseline="30000" dirty="0"/>
              <a:t>®</a:t>
            </a:r>
            <a:r>
              <a:rPr lang="en-US" dirty="0"/>
              <a:t> certification and upholding it as the recognized standard of excellence for competent and ethical personal financial planning.  CFP Board periodically evaluates its standards to maintain the value, integrity, and relevance of the CFP</a:t>
            </a:r>
            <a:r>
              <a:rPr lang="en-US" baseline="30000" dirty="0"/>
              <a:t>®</a:t>
            </a:r>
            <a:r>
              <a:rPr lang="en-US" dirty="0"/>
              <a:t> certification.  </a:t>
            </a:r>
          </a:p>
          <a:p>
            <a:pPr defTabSz="914305">
              <a:defRPr/>
            </a:pPr>
            <a:endParaRPr lang="en-US" dirty="0" smtClean="0"/>
          </a:p>
          <a:p>
            <a:pPr defTabSz="914305">
              <a:defRPr/>
            </a:pPr>
            <a:r>
              <a:rPr lang="en-US" dirty="0" smtClean="0"/>
              <a:t>In </a:t>
            </a:r>
            <a:r>
              <a:rPr lang="en-US" dirty="0"/>
              <a:t>March 2018, CFP Board issued a </a:t>
            </a:r>
            <a:r>
              <a:rPr lang="en-US" i="1" dirty="0"/>
              <a:t>Code of Ethics and Standards of Conduct</a:t>
            </a:r>
            <a:r>
              <a:rPr lang="en-US" dirty="0"/>
              <a:t> that will, effective </a:t>
            </a:r>
            <a:r>
              <a:rPr lang="en-US" b="1" dirty="0"/>
              <a:t>October 1, 2019</a:t>
            </a:r>
            <a:r>
              <a:rPr lang="en-US" dirty="0"/>
              <a:t>, replace CFP Board’s </a:t>
            </a:r>
            <a:r>
              <a:rPr lang="en-US" i="1" dirty="0"/>
              <a:t>Terminology</a:t>
            </a:r>
            <a:r>
              <a:rPr lang="en-US" dirty="0"/>
              <a:t>, </a:t>
            </a:r>
            <a:r>
              <a:rPr lang="en-US" i="1" dirty="0"/>
              <a:t>Code of Ethics and Professional Responsibility</a:t>
            </a:r>
            <a:r>
              <a:rPr lang="en-US" dirty="0"/>
              <a:t>, </a:t>
            </a:r>
            <a:r>
              <a:rPr lang="en-US" i="1" dirty="0"/>
              <a:t>Rules of Conduct</a:t>
            </a:r>
            <a:r>
              <a:rPr lang="en-US" dirty="0"/>
              <a:t> and </a:t>
            </a:r>
            <a:r>
              <a:rPr lang="en-US" i="1" dirty="0"/>
              <a:t>Financial Planning Practice Standards. </a:t>
            </a:r>
          </a:p>
          <a:p>
            <a:endParaRPr lang="en-US" dirty="0" smtClean="0"/>
          </a:p>
          <a:p>
            <a:r>
              <a:rPr lang="en-US" dirty="0" smtClean="0"/>
              <a:t>CFP </a:t>
            </a:r>
            <a:r>
              <a:rPr lang="en-US" dirty="0"/>
              <a:t>Board has prepared this Ethics CE </a:t>
            </a:r>
            <a:r>
              <a:rPr lang="en-US" dirty="0" smtClean="0"/>
              <a:t>program </a:t>
            </a:r>
            <a:r>
              <a:rPr lang="en-US" dirty="0"/>
              <a:t>to educate CFP® professionals on the new </a:t>
            </a:r>
            <a:r>
              <a:rPr lang="en-US" i="1" dirty="0"/>
              <a:t>Code and Standards</a:t>
            </a:r>
            <a:r>
              <a:rPr lang="en-US" dirty="0"/>
              <a:t>.  There are five learning objectives we hope to accomplish during the session. </a:t>
            </a:r>
          </a:p>
          <a:p>
            <a:endParaRPr lang="en-US" dirty="0"/>
          </a:p>
          <a:p>
            <a:r>
              <a:rPr lang="en-US" dirty="0"/>
              <a:t>First, there are significant changes in the revised </a:t>
            </a:r>
            <a:r>
              <a:rPr lang="en-US" i="1" dirty="0"/>
              <a:t>Code and Standards</a:t>
            </a:r>
            <a:r>
              <a:rPr lang="en-US" dirty="0"/>
              <a:t>.  We want you to be able to identify the structure and content of the </a:t>
            </a:r>
            <a:r>
              <a:rPr lang="en-US" i="1" dirty="0"/>
              <a:t>Code and Standards</a:t>
            </a:r>
            <a:r>
              <a:rPr lang="en-US" dirty="0"/>
              <a:t>, including significant changes and how the changes will affect you. </a:t>
            </a:r>
          </a:p>
          <a:p>
            <a:pPr defTabSz="916137">
              <a:defRPr/>
            </a:pPr>
            <a:endParaRPr lang="en-US" dirty="0" smtClean="0"/>
          </a:p>
          <a:p>
            <a:pPr defTabSz="916137">
              <a:defRPr/>
            </a:pPr>
            <a:r>
              <a:rPr lang="en-US" dirty="0" smtClean="0"/>
              <a:t>Second</a:t>
            </a:r>
            <a:r>
              <a:rPr lang="en-US" dirty="0"/>
              <a:t>, you need to be able to act in accordance with the new fiduciary standard. The new fiduciary standard will apply whenever you are delivering Financial Advice to a Client</a:t>
            </a:r>
            <a:r>
              <a:rPr lang="en-US" dirty="0" smtClean="0"/>
              <a:t>.  The </a:t>
            </a:r>
            <a:r>
              <a:rPr lang="en-US" dirty="0"/>
              <a:t>new fiduciary standard is more explicit that the previous standard.  The new fiduciary standard is more encompassing. </a:t>
            </a:r>
            <a:endParaRPr lang="en-US" dirty="0" smtClean="0"/>
          </a:p>
          <a:p>
            <a:pPr defTabSz="916137">
              <a:defRPr/>
            </a:pPr>
            <a:endParaRPr lang="en-US" dirty="0" smtClean="0"/>
          </a:p>
          <a:p>
            <a:pPr defTabSz="916137">
              <a:defRPr/>
            </a:pPr>
            <a:r>
              <a:rPr lang="en-US" dirty="0" smtClean="0"/>
              <a:t>Third</a:t>
            </a:r>
            <a:r>
              <a:rPr lang="en-US" dirty="0"/>
              <a:t>, you need to know when to provide Financial Planning, and the seven steps in the Financial Planning process.  </a:t>
            </a:r>
          </a:p>
          <a:p>
            <a:endParaRPr lang="en-US" dirty="0" smtClean="0"/>
          </a:p>
          <a:p>
            <a:r>
              <a:rPr lang="en-US" dirty="0" smtClean="0"/>
              <a:t>Fourth</a:t>
            </a:r>
            <a:r>
              <a:rPr lang="en-US" dirty="0"/>
              <a:t>, you are required to provide Clients with certain information.  You will learn when and how to provide that information.  </a:t>
            </a:r>
          </a:p>
          <a:p>
            <a:endParaRPr lang="en-US" dirty="0" smtClean="0"/>
          </a:p>
          <a:p>
            <a:r>
              <a:rPr lang="en-US" dirty="0" smtClean="0"/>
              <a:t>Fifth</a:t>
            </a:r>
            <a:r>
              <a:rPr lang="en-US" dirty="0"/>
              <a:t>, you need to be able to recognize and either avoid or disclose and manage Material Conflicts of Interest.</a:t>
            </a:r>
          </a:p>
          <a:p>
            <a:endParaRPr lang="en-US" dirty="0"/>
          </a:p>
        </p:txBody>
      </p:sp>
    </p:spTree>
    <p:extLst>
      <p:ext uri="{BB962C8B-B14F-4D97-AF65-F5344CB8AC3E}">
        <p14:creationId xmlns:p14="http://schemas.microsoft.com/office/powerpoint/2010/main" val="318710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r>
              <a:rPr lang="en-US" dirty="0" smtClean="0"/>
              <a:t>Module 1: Learning Objective</a:t>
            </a:r>
            <a:r>
              <a:rPr lang="en-US" baseline="0" dirty="0" smtClean="0"/>
              <a:t> 1</a:t>
            </a:r>
          </a:p>
          <a:p>
            <a:endParaRPr lang="en-US" baseline="0" dirty="0" smtClean="0"/>
          </a:p>
          <a:p>
            <a:r>
              <a:rPr lang="en-US" dirty="0" smtClean="0"/>
              <a:t>Let’s </a:t>
            </a:r>
            <a:r>
              <a:rPr lang="en-US" dirty="0"/>
              <a:t>focus on the structure and content of the </a:t>
            </a:r>
            <a:r>
              <a:rPr lang="en-US" i="1" dirty="0"/>
              <a:t>Code</a:t>
            </a:r>
            <a:r>
              <a:rPr lang="en-US" i="1" baseline="0" dirty="0"/>
              <a:t> and </a:t>
            </a:r>
            <a:r>
              <a:rPr lang="en-US" i="1" dirty="0"/>
              <a:t>Standards</a:t>
            </a:r>
            <a:r>
              <a:rPr lang="en-US" dirty="0"/>
              <a:t>, as well as some of the significant changes set forth in the </a:t>
            </a:r>
            <a:r>
              <a:rPr lang="en-US" i="1" dirty="0"/>
              <a:t>Code and Standards</a:t>
            </a:r>
            <a:r>
              <a:rPr lang="en-US" dirty="0"/>
              <a:t>.  </a:t>
            </a:r>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7</a:t>
            </a:fld>
            <a:endParaRPr lang="en-US" dirty="0"/>
          </a:p>
        </p:txBody>
      </p:sp>
    </p:spTree>
    <p:extLst>
      <p:ext uri="{BB962C8B-B14F-4D97-AF65-F5344CB8AC3E}">
        <p14:creationId xmlns:p14="http://schemas.microsoft.com/office/powerpoint/2010/main" val="206250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264" name="Shape 264"/>
          <p:cNvSpPr>
            <a:spLocks noGrp="1"/>
          </p:cNvSpPr>
          <p:nvPr>
            <p:ph type="body" sz="quarter" idx="1"/>
          </p:nvPr>
        </p:nvSpPr>
        <p:spPr>
          <a:prstGeom prst="rect">
            <a:avLst/>
          </a:prstGeom>
        </p:spPr>
        <p:txBody>
          <a:bodyPr>
            <a:normAutofit/>
          </a:bodyPr>
          <a:lstStyle/>
          <a:p>
            <a:r>
              <a:rPr lang="en-US" b="0" dirty="0"/>
              <a:t>We are going to begin by discussing</a:t>
            </a:r>
            <a:r>
              <a:rPr lang="en-US" b="0" baseline="0" dirty="0"/>
              <a:t> significant changes to the content of the </a:t>
            </a:r>
            <a:r>
              <a:rPr lang="en-US" b="0" i="1" baseline="0" dirty="0"/>
              <a:t>Code and Standards</a:t>
            </a:r>
            <a:r>
              <a:rPr lang="en-US" b="0" baseline="0" dirty="0"/>
              <a:t>.  Next, we will discuss the new structure of the </a:t>
            </a:r>
            <a:r>
              <a:rPr lang="en-US" b="0" i="1" baseline="0" dirty="0"/>
              <a:t>Code and Standards</a:t>
            </a:r>
            <a:r>
              <a:rPr lang="en-US" b="0" baseline="0" dirty="0"/>
              <a:t>, and how the document is organized.  Finally, we will review the content of some of the duties that CFP® professionals owe to (1) clients, (2) firms and subordinates, and (3) CFP Board.</a:t>
            </a:r>
            <a:endParaRPr b="0" dirty="0"/>
          </a:p>
        </p:txBody>
      </p:sp>
    </p:spTree>
    <p:extLst>
      <p:ext uri="{BB962C8B-B14F-4D97-AF65-F5344CB8AC3E}">
        <p14:creationId xmlns:p14="http://schemas.microsoft.com/office/powerpoint/2010/main" val="234697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fontScale="85000" lnSpcReduction="20000"/>
          </a:bodyPr>
          <a:lstStyle/>
          <a:p>
            <a:r>
              <a:rPr lang="en-US" dirty="0"/>
              <a:t>CFP Board has updated the </a:t>
            </a:r>
            <a:r>
              <a:rPr lang="en-US" i="1" dirty="0"/>
              <a:t>Code and Standards</a:t>
            </a:r>
            <a:r>
              <a:rPr lang="en-US" dirty="0"/>
              <a:t> to benefit the public that CFP® professionals serve.  The </a:t>
            </a:r>
            <a:r>
              <a:rPr lang="en-US" i="1" dirty="0"/>
              <a:t>Code and Standards</a:t>
            </a:r>
            <a:r>
              <a:rPr lang="en-US" dirty="0"/>
              <a:t> makes some significant changes to content.  Among other things:</a:t>
            </a:r>
          </a:p>
          <a:p>
            <a:endParaRPr lang="en-US" b="1" dirty="0" smtClean="0"/>
          </a:p>
          <a:p>
            <a:r>
              <a:rPr lang="en-US" b="1" dirty="0" smtClean="0"/>
              <a:t>Expanded </a:t>
            </a:r>
            <a:r>
              <a:rPr lang="en-US" b="1" dirty="0"/>
              <a:t>Application of Fiduciary Duty </a:t>
            </a:r>
            <a:r>
              <a:rPr lang="en-US" dirty="0"/>
              <a:t>– CFP</a:t>
            </a:r>
            <a:r>
              <a:rPr lang="en-US" baseline="30000" dirty="0"/>
              <a:t>®</a:t>
            </a:r>
            <a:r>
              <a:rPr lang="en-US" dirty="0"/>
              <a:t> professionals previously were required to act as a fiduciary when providing financial planning or material elements of financial planning.  In the revised </a:t>
            </a:r>
            <a:r>
              <a:rPr lang="en-US" i="1" dirty="0"/>
              <a:t>Code and Standards</a:t>
            </a:r>
            <a:r>
              <a:rPr lang="en-US" dirty="0"/>
              <a:t>, CFP</a:t>
            </a:r>
            <a:r>
              <a:rPr lang="en-US" baseline="30000" dirty="0"/>
              <a:t>®</a:t>
            </a:r>
            <a:r>
              <a:rPr lang="en-US" dirty="0"/>
              <a:t> professionals are required to act as a fiduciary at all times when providing “Financial Advice” to a Client.  “Financial Advice” is broadly defined.  Thus, the application of the fiduciary duty has been expanded significantly.</a:t>
            </a:r>
          </a:p>
          <a:p>
            <a:endParaRPr lang="en-US" b="1" dirty="0" smtClean="0"/>
          </a:p>
          <a:p>
            <a:r>
              <a:rPr lang="en-US" b="1" dirty="0" smtClean="0"/>
              <a:t>Updated </a:t>
            </a:r>
            <a:r>
              <a:rPr lang="en-US" b="1" dirty="0"/>
              <a:t>Duties to Clients.</a:t>
            </a:r>
            <a:r>
              <a:rPr lang="en-US" dirty="0"/>
              <a:t>  The Duties to Clients section of the </a:t>
            </a:r>
            <a:r>
              <a:rPr lang="en-US" i="1" dirty="0"/>
              <a:t>Code and Standards</a:t>
            </a:r>
            <a:r>
              <a:rPr lang="en-US" dirty="0"/>
              <a:t> has been both expanded and modernized.  </a:t>
            </a:r>
          </a:p>
          <a:p>
            <a:endParaRPr lang="en-US" b="1" dirty="0" smtClean="0"/>
          </a:p>
          <a:p>
            <a:r>
              <a:rPr lang="en-US" b="1" dirty="0" smtClean="0"/>
              <a:t>A </a:t>
            </a:r>
            <a:r>
              <a:rPr lang="en-US" b="1" dirty="0"/>
              <a:t>New Definition of Financial Planning.  </a:t>
            </a:r>
            <a:r>
              <a:rPr lang="en-US" dirty="0"/>
              <a:t>The revised </a:t>
            </a:r>
            <a:r>
              <a:rPr lang="en-US" i="1" dirty="0"/>
              <a:t>Code and Standards</a:t>
            </a:r>
            <a:r>
              <a:rPr lang="en-US" dirty="0"/>
              <a:t> provides a new definition of “Financial Planning” that is short but comprehensive. </a:t>
            </a:r>
          </a:p>
          <a:p>
            <a:endParaRPr lang="en-US" b="1" dirty="0" smtClean="0"/>
          </a:p>
          <a:p>
            <a:r>
              <a:rPr lang="en-US" b="1" dirty="0" smtClean="0"/>
              <a:t>The </a:t>
            </a:r>
            <a:r>
              <a:rPr lang="en-US" b="1" dirty="0"/>
              <a:t>Practice Standards have been Updated.  </a:t>
            </a:r>
            <a:r>
              <a:rPr lang="en-US" dirty="0"/>
              <a:t>There is an updated standard for determining when Financial Planning is required, and thus when the </a:t>
            </a:r>
            <a:r>
              <a:rPr lang="en-US" i="1" dirty="0"/>
              <a:t>Practice Standards</a:t>
            </a:r>
            <a:r>
              <a:rPr lang="en-US" dirty="0"/>
              <a:t> apply.  There also are significant updates to the </a:t>
            </a:r>
            <a:r>
              <a:rPr lang="en-US" i="1" dirty="0"/>
              <a:t>Practice Standards. </a:t>
            </a:r>
            <a:r>
              <a:rPr lang="en-US" i="0" dirty="0"/>
              <a:t>T</a:t>
            </a:r>
            <a:r>
              <a:rPr lang="en-US" dirty="0"/>
              <a:t>he Financial Planning process now begins after the Engagement has been formed, and goals are selected after the CFP</a:t>
            </a:r>
            <a:r>
              <a:rPr lang="en-US" baseline="30000" dirty="0"/>
              <a:t>®</a:t>
            </a:r>
            <a:r>
              <a:rPr lang="en-US" dirty="0"/>
              <a:t> professional has developed an understanding of the Client’s personal and financial circumstances.</a:t>
            </a:r>
          </a:p>
          <a:p>
            <a:endParaRPr lang="en-US" b="1" dirty="0" smtClean="0"/>
          </a:p>
          <a:p>
            <a:r>
              <a:rPr lang="en-US" b="1" dirty="0" smtClean="0"/>
              <a:t>Revised </a:t>
            </a:r>
            <a:r>
              <a:rPr lang="en-US" b="1" dirty="0"/>
              <a:t>Process for Bankruptcies.  </a:t>
            </a:r>
            <a:r>
              <a:rPr lang="en-US" dirty="0"/>
              <a:t>The revised </a:t>
            </a:r>
            <a:r>
              <a:rPr lang="en-US" i="1" dirty="0"/>
              <a:t>Code and Standards</a:t>
            </a:r>
            <a:r>
              <a:rPr lang="en-US" dirty="0"/>
              <a:t> include bankruptcies among the types of adverse conduct to be handled through the disciplinary process, thereby returning CFP Board to the process that was in place prior to the introduction of CFP Board’s Bankruptcy Disclosure Procedures in 2012.</a:t>
            </a:r>
          </a:p>
          <a:p>
            <a:endParaRPr lang="en-US" b="1" dirty="0" smtClean="0"/>
          </a:p>
          <a:p>
            <a:r>
              <a:rPr lang="en-US" b="1" dirty="0" smtClean="0"/>
              <a:t>Enhanced </a:t>
            </a:r>
            <a:r>
              <a:rPr lang="en-US" b="1" dirty="0"/>
              <a:t>Reporting Requirements.  </a:t>
            </a:r>
            <a:r>
              <a:rPr lang="en-US" dirty="0"/>
              <a:t>The revised </a:t>
            </a:r>
            <a:r>
              <a:rPr lang="en-US" i="1" dirty="0"/>
              <a:t>Code and Standards</a:t>
            </a:r>
            <a:r>
              <a:rPr lang="en-US" dirty="0"/>
              <a:t> set forth a list of actions, events, and occurrences that a CFP® professional is required to report to CFP Board within 30 days.  </a:t>
            </a:r>
          </a:p>
        </p:txBody>
      </p:sp>
    </p:spTree>
    <p:extLst>
      <p:ext uri="{BB962C8B-B14F-4D97-AF65-F5344CB8AC3E}">
        <p14:creationId xmlns:p14="http://schemas.microsoft.com/office/powerpoint/2010/main" val="2550766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facebook.com/CertifiedFinancialPlannerBoardofStandards" TargetMode="External"/><Relationship Id="rId13" Type="http://schemas.openxmlformats.org/officeDocument/2006/relationships/image" Target="../media/image6.png"/><Relationship Id="rId3" Type="http://schemas.openxmlformats.org/officeDocument/2006/relationships/hyperlink" Target="http://www.cfp.net" TargetMode="External"/><Relationship Id="rId7" Type="http://schemas.openxmlformats.org/officeDocument/2006/relationships/hyperlink" Target="mailto:bod@CFPBoard.org" TargetMode="External"/><Relationship Id="rId12" Type="http://schemas.openxmlformats.org/officeDocument/2006/relationships/image" Target="../media/image1.png"/><Relationship Id="rId2" Type="http://schemas.openxmlformats.org/officeDocument/2006/relationships/image" Target="../media/image5.jp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hyperlink" Target="mailto:media@CFPBoard.org" TargetMode="External"/><Relationship Id="rId11" Type="http://schemas.openxmlformats.org/officeDocument/2006/relationships/hyperlink" Target="https://www.linkedin.com/groups/3020476/profile" TargetMode="External"/><Relationship Id="rId5" Type="http://schemas.openxmlformats.org/officeDocument/2006/relationships/hyperlink" Target="mailto:renewal@CFPBoard.org" TargetMode="External"/><Relationship Id="rId15" Type="http://schemas.openxmlformats.org/officeDocument/2006/relationships/image" Target="../media/image8.png"/><Relationship Id="rId10" Type="http://schemas.openxmlformats.org/officeDocument/2006/relationships/hyperlink" Target="https://www.youtube.com/user/CFPBoardOfStandards" TargetMode="External"/><Relationship Id="rId4" Type="http://schemas.openxmlformats.org/officeDocument/2006/relationships/hyperlink" Target="mailto:mail@CFPBoard.org" TargetMode="External"/><Relationship Id="rId9" Type="http://schemas.openxmlformats.org/officeDocument/2006/relationships/hyperlink" Target="https://twitter.com/cfpboard" TargetMode="External"/><Relationship Id="rId1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 Photo">
    <p:bg>
      <p:bgPr>
        <a:solidFill>
          <a:srgbClr val="FDC82F"/>
        </a:solidFill>
        <a:effectLst/>
      </p:bgPr>
    </p:bg>
    <p:spTree>
      <p:nvGrpSpPr>
        <p:cNvPr id="1" name=""/>
        <p:cNvGrpSpPr/>
        <p:nvPr/>
      </p:nvGrpSpPr>
      <p:grpSpPr>
        <a:xfrm>
          <a:off x="0" y="0"/>
          <a:ext cx="0" cy="0"/>
          <a:chOff x="0" y="0"/>
          <a:chExt cx="0" cy="0"/>
        </a:xfrm>
      </p:grpSpPr>
      <p:pic>
        <p:nvPicPr>
          <p:cNvPr id="3" name="Picture 2" descr="Interior_widesc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Tree>
    <p:extLst>
      <p:ext uri="{BB962C8B-B14F-4D97-AF65-F5344CB8AC3E}">
        <p14:creationId xmlns:p14="http://schemas.microsoft.com/office/powerpoint/2010/main" val="4207814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14" name="Rectangle 13"/>
          <p:cNvSpPr/>
          <p:nvPr userDrawn="1"/>
        </p:nvSpPr>
        <p:spPr>
          <a:xfrm>
            <a:off x="0" y="628650"/>
            <a:ext cx="9144000" cy="4514850"/>
          </a:xfrm>
          <a:prstGeom prst="rect">
            <a:avLst/>
          </a:prstGeom>
          <a:gradFill>
            <a:gsLst>
              <a:gs pos="4000">
                <a:schemeClr val="bg1">
                  <a:lumMod val="75000"/>
                </a:schemeClr>
              </a:gs>
              <a:gs pos="67000">
                <a:schemeClr val="bg1"/>
              </a:gs>
            </a:gsLs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 name="Text Placeholder 9"/>
          <p:cNvSpPr>
            <a:spLocks noGrp="1"/>
          </p:cNvSpPr>
          <p:nvPr>
            <p:ph type="body" sz="quarter" idx="11"/>
          </p:nvPr>
        </p:nvSpPr>
        <p:spPr>
          <a:xfrm>
            <a:off x="5724128" y="3608731"/>
            <a:ext cx="2761072" cy="309958"/>
          </a:xfrm>
          <a:noFill/>
        </p:spPr>
        <p:txBody>
          <a:bodyPr wrap="square" lIns="90000" tIns="46800" rIns="90000" bIns="46800" anchor="t" anchorCtr="0">
            <a:spAutoFit/>
          </a:bodyPr>
          <a:lstStyle>
            <a:lvl1pPr marL="0" indent="0">
              <a:buNone/>
              <a:defRPr sz="1400" b="1" spc="-20" baseline="0">
                <a:solidFill>
                  <a:schemeClr val="tx1">
                    <a:lumMod val="65000"/>
                    <a:lumOff val="35000"/>
                  </a:schemeClr>
                </a:solidFill>
              </a:defRPr>
            </a:lvl1pPr>
          </a:lstStyle>
          <a:p>
            <a:pPr lvl="0"/>
            <a:r>
              <a:rPr lang="en-US" dirty="0"/>
              <a:t>Click to edit Master text</a:t>
            </a:r>
          </a:p>
        </p:txBody>
      </p:sp>
      <p:sp>
        <p:nvSpPr>
          <p:cNvPr id="4" name="Text Placeholder 13"/>
          <p:cNvSpPr>
            <a:spLocks noGrp="1"/>
          </p:cNvSpPr>
          <p:nvPr>
            <p:ph type="body" sz="quarter" idx="17"/>
          </p:nvPr>
        </p:nvSpPr>
        <p:spPr>
          <a:xfrm>
            <a:off x="5724000" y="3792752"/>
            <a:ext cx="2761072" cy="267595"/>
          </a:xfrm>
        </p:spPr>
        <p:txBody>
          <a:bodyPr wrap="square">
            <a:spAutoFit/>
          </a:bodyPr>
          <a:lstStyle>
            <a:lvl1pPr marL="0" indent="0" algn="just">
              <a:lnSpc>
                <a:spcPts val="1400"/>
              </a:lnSpc>
              <a:buNone/>
              <a:defRPr sz="1000" cap="none" spc="-10" baseline="0">
                <a:solidFill>
                  <a:srgbClr val="333333"/>
                </a:solidFill>
              </a:defRPr>
            </a:lvl1pPr>
          </a:lstStyle>
          <a:p>
            <a:pPr lvl="0"/>
            <a:r>
              <a:rPr lang="en-US" dirty="0"/>
              <a:t>Click to edit Master text styles</a:t>
            </a:r>
          </a:p>
        </p:txBody>
      </p:sp>
      <p:sp>
        <p:nvSpPr>
          <p:cNvPr id="5" name="Text Placeholder 9"/>
          <p:cNvSpPr>
            <a:spLocks noGrp="1"/>
          </p:cNvSpPr>
          <p:nvPr>
            <p:ph type="body" sz="quarter" idx="26"/>
          </p:nvPr>
        </p:nvSpPr>
        <p:spPr>
          <a:xfrm>
            <a:off x="5724256" y="2939494"/>
            <a:ext cx="2761072" cy="309958"/>
          </a:xfrm>
          <a:noFill/>
        </p:spPr>
        <p:txBody>
          <a:bodyPr wrap="square" lIns="90000" tIns="46800" rIns="90000" bIns="46800" anchor="t" anchorCtr="0">
            <a:spAutoFit/>
          </a:bodyPr>
          <a:lstStyle>
            <a:lvl1pPr marL="0" indent="0">
              <a:buNone/>
              <a:defRPr sz="1400" b="1" spc="-20" baseline="0">
                <a:solidFill>
                  <a:schemeClr val="bg2">
                    <a:lumMod val="50000"/>
                  </a:schemeClr>
                </a:solidFill>
              </a:defRPr>
            </a:lvl1pPr>
          </a:lstStyle>
          <a:p>
            <a:pPr lvl="0"/>
            <a:r>
              <a:rPr lang="en-US" dirty="0"/>
              <a:t>Click to edit Master text</a:t>
            </a:r>
          </a:p>
        </p:txBody>
      </p:sp>
      <p:sp>
        <p:nvSpPr>
          <p:cNvPr id="6" name="Text Placeholder 13"/>
          <p:cNvSpPr>
            <a:spLocks noGrp="1"/>
          </p:cNvSpPr>
          <p:nvPr>
            <p:ph type="body" sz="quarter" idx="27"/>
          </p:nvPr>
        </p:nvSpPr>
        <p:spPr>
          <a:xfrm>
            <a:off x="5724128" y="3135665"/>
            <a:ext cx="2761072" cy="267595"/>
          </a:xfrm>
        </p:spPr>
        <p:txBody>
          <a:bodyPr wrap="square">
            <a:spAutoFit/>
          </a:bodyPr>
          <a:lstStyle>
            <a:lvl1pPr marL="0" indent="0" algn="just">
              <a:lnSpc>
                <a:spcPts val="1400"/>
              </a:lnSpc>
              <a:buNone/>
              <a:defRPr sz="1000" cap="none" spc="-10" baseline="0">
                <a:solidFill>
                  <a:srgbClr val="333333"/>
                </a:solidFill>
              </a:defRPr>
            </a:lvl1pPr>
          </a:lstStyle>
          <a:p>
            <a:pPr lvl="0"/>
            <a:r>
              <a:rPr lang="en-US" dirty="0"/>
              <a:t>Click to edit Master text styles</a:t>
            </a:r>
          </a:p>
        </p:txBody>
      </p:sp>
      <p:sp>
        <p:nvSpPr>
          <p:cNvPr id="7" name="Text Placeholder 9"/>
          <p:cNvSpPr>
            <a:spLocks noGrp="1"/>
          </p:cNvSpPr>
          <p:nvPr>
            <p:ph type="body" sz="quarter" idx="28"/>
          </p:nvPr>
        </p:nvSpPr>
        <p:spPr>
          <a:xfrm>
            <a:off x="5724256" y="2241000"/>
            <a:ext cx="2761072" cy="309958"/>
          </a:xfrm>
          <a:noFill/>
        </p:spPr>
        <p:txBody>
          <a:bodyPr wrap="square" lIns="90000" tIns="46800" rIns="90000" bIns="46800" anchor="t" anchorCtr="0">
            <a:spAutoFit/>
          </a:bodyPr>
          <a:lstStyle>
            <a:lvl1pPr marL="0" indent="0">
              <a:buNone/>
              <a:defRPr sz="1400" b="1" spc="-20" baseline="0">
                <a:solidFill>
                  <a:schemeClr val="bg1">
                    <a:lumMod val="65000"/>
                  </a:schemeClr>
                </a:solidFill>
              </a:defRPr>
            </a:lvl1pPr>
          </a:lstStyle>
          <a:p>
            <a:pPr lvl="0"/>
            <a:r>
              <a:rPr lang="en-US" dirty="0"/>
              <a:t>Click to edit Master text</a:t>
            </a:r>
          </a:p>
        </p:txBody>
      </p:sp>
      <p:sp>
        <p:nvSpPr>
          <p:cNvPr id="8" name="Text Placeholder 13"/>
          <p:cNvSpPr>
            <a:spLocks noGrp="1"/>
          </p:cNvSpPr>
          <p:nvPr>
            <p:ph type="body" sz="quarter" idx="29"/>
          </p:nvPr>
        </p:nvSpPr>
        <p:spPr>
          <a:xfrm>
            <a:off x="5724128" y="2445902"/>
            <a:ext cx="2761072" cy="267595"/>
          </a:xfrm>
        </p:spPr>
        <p:txBody>
          <a:bodyPr wrap="square">
            <a:spAutoFit/>
          </a:bodyPr>
          <a:lstStyle>
            <a:lvl1pPr marL="0" indent="0" algn="just">
              <a:lnSpc>
                <a:spcPts val="1400"/>
              </a:lnSpc>
              <a:buNone/>
              <a:defRPr sz="1000" cap="none" spc="-10" baseline="0">
                <a:solidFill>
                  <a:srgbClr val="333333"/>
                </a:solidFill>
              </a:defRPr>
            </a:lvl1pPr>
          </a:lstStyle>
          <a:p>
            <a:pPr lvl="0"/>
            <a:r>
              <a:rPr lang="en-US" dirty="0"/>
              <a:t>Click to edit Master text styles</a:t>
            </a:r>
          </a:p>
        </p:txBody>
      </p:sp>
      <p:sp>
        <p:nvSpPr>
          <p:cNvPr id="9" name="Text Placeholder 9"/>
          <p:cNvSpPr>
            <a:spLocks noGrp="1"/>
          </p:cNvSpPr>
          <p:nvPr>
            <p:ph type="body" sz="quarter" idx="30"/>
          </p:nvPr>
        </p:nvSpPr>
        <p:spPr>
          <a:xfrm>
            <a:off x="5724256" y="1551331"/>
            <a:ext cx="2761072" cy="309958"/>
          </a:xfrm>
          <a:noFill/>
        </p:spPr>
        <p:txBody>
          <a:bodyPr wrap="square" lIns="90000" tIns="46800" rIns="90000" bIns="46800" anchor="t" anchorCtr="0">
            <a:spAutoFit/>
          </a:bodyPr>
          <a:lstStyle>
            <a:lvl1pPr marL="0" indent="0">
              <a:buNone/>
              <a:defRPr sz="1400" b="1" spc="-20" baseline="0">
                <a:solidFill>
                  <a:srgbClr val="FDC82F"/>
                </a:solidFill>
              </a:defRPr>
            </a:lvl1pPr>
          </a:lstStyle>
          <a:p>
            <a:pPr lvl="0"/>
            <a:r>
              <a:rPr lang="en-US" dirty="0"/>
              <a:t>Click to edit Master text</a:t>
            </a:r>
          </a:p>
        </p:txBody>
      </p:sp>
      <p:sp>
        <p:nvSpPr>
          <p:cNvPr id="10" name="Text Placeholder 13"/>
          <p:cNvSpPr>
            <a:spLocks noGrp="1"/>
          </p:cNvSpPr>
          <p:nvPr>
            <p:ph type="body" sz="quarter" idx="31"/>
          </p:nvPr>
        </p:nvSpPr>
        <p:spPr>
          <a:xfrm>
            <a:off x="5724128" y="1747502"/>
            <a:ext cx="2761072" cy="267595"/>
          </a:xfrm>
        </p:spPr>
        <p:txBody>
          <a:bodyPr wrap="square">
            <a:spAutoFit/>
          </a:bodyPr>
          <a:lstStyle>
            <a:lvl1pPr marL="0" indent="0" algn="just">
              <a:lnSpc>
                <a:spcPts val="1400"/>
              </a:lnSpc>
              <a:buNone/>
              <a:defRPr sz="1000" cap="none" spc="-10" baseline="0">
                <a:solidFill>
                  <a:srgbClr val="333333"/>
                </a:solidFill>
              </a:defRPr>
            </a:lvl1pPr>
          </a:lstStyle>
          <a:p>
            <a:pPr lvl="0"/>
            <a:r>
              <a:rPr lang="en-US" dirty="0"/>
              <a:t>Click to edit Master text styles</a:t>
            </a:r>
          </a:p>
        </p:txBody>
      </p:sp>
      <p:sp>
        <p:nvSpPr>
          <p:cNvPr id="11" name="Chart Placeholder 9"/>
          <p:cNvSpPr>
            <a:spLocks noGrp="1"/>
          </p:cNvSpPr>
          <p:nvPr>
            <p:ph type="chart" sz="quarter" idx="32"/>
          </p:nvPr>
        </p:nvSpPr>
        <p:spPr>
          <a:xfrm>
            <a:off x="468000" y="1485900"/>
            <a:ext cx="5076000" cy="2538000"/>
          </a:xfrm>
        </p:spPr>
        <p:txBody>
          <a:bodyPr anchor="ctr"/>
          <a:lstStyle>
            <a:lvl1pPr algn="ctr">
              <a:defRPr sz="1400">
                <a:solidFill>
                  <a:schemeClr val="tx1">
                    <a:lumMod val="75000"/>
                    <a:lumOff val="25000"/>
                  </a:schemeClr>
                </a:solidFill>
              </a:defRPr>
            </a:lvl1pPr>
          </a:lstStyle>
          <a:p>
            <a:endParaRPr lang="en-US" dirty="0"/>
          </a:p>
        </p:txBody>
      </p:sp>
      <p:cxnSp>
        <p:nvCxnSpPr>
          <p:cNvPr id="15" name="Straight Connector 14"/>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6" name="Footer Placeholder 5"/>
          <p:cNvSpPr>
            <a:spLocks noGrp="1"/>
          </p:cNvSpPr>
          <p:nvPr>
            <p:ph type="ftr" sz="quarter" idx="5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7"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Tree>
    <p:extLst>
      <p:ext uri="{BB962C8B-B14F-4D97-AF65-F5344CB8AC3E}">
        <p14:creationId xmlns:p14="http://schemas.microsoft.com/office/powerpoint/2010/main" val="361959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pic>
        <p:nvPicPr>
          <p:cNvPr id="2" name="Picture 1" descr="WashingtonDC_widesc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4" name="Title 1"/>
          <p:cNvSpPr>
            <a:spLocks noGrp="1"/>
          </p:cNvSpPr>
          <p:nvPr>
            <p:ph type="ctrTitle" hasCustomPrompt="1"/>
          </p:nvPr>
        </p:nvSpPr>
        <p:spPr>
          <a:xfrm>
            <a:off x="0" y="1428750"/>
            <a:ext cx="9144000" cy="857250"/>
          </a:xfrm>
        </p:spPr>
        <p:txBody>
          <a:bodyPr>
            <a:noAutofit/>
          </a:bodyPr>
          <a:lstStyle>
            <a:lvl1pPr algn="ctr">
              <a:defRPr sz="6600" b="1" i="0" cap="all">
                <a:solidFill>
                  <a:schemeClr val="bg1"/>
                </a:solidFill>
              </a:defRPr>
            </a:lvl1pPr>
          </a:lstStyle>
          <a:p>
            <a:r>
              <a:rPr lang="en-US" dirty="0"/>
              <a:t>CONTACT US</a:t>
            </a:r>
          </a:p>
        </p:txBody>
      </p:sp>
      <p:sp>
        <p:nvSpPr>
          <p:cNvPr id="13" name="TextBox 12"/>
          <p:cNvSpPr txBox="1"/>
          <p:nvPr userDrawn="1"/>
        </p:nvSpPr>
        <p:spPr>
          <a:xfrm>
            <a:off x="609600" y="3086100"/>
            <a:ext cx="1828800" cy="1877437"/>
          </a:xfrm>
          <a:prstGeom prst="rect">
            <a:avLst/>
          </a:prstGeom>
          <a:noFill/>
        </p:spPr>
        <p:txBody>
          <a:bodyPr wrap="square" rtlCol="0">
            <a:spAutoFit/>
          </a:bodyPr>
          <a:lstStyle/>
          <a:p>
            <a:r>
              <a:rPr lang="en-US" sz="800" b="1" kern="1200" dirty="0">
                <a:solidFill>
                  <a:schemeClr val="bg1"/>
                </a:solidFill>
                <a:latin typeface="Arial" charset="0"/>
                <a:ea typeface="+mn-ea"/>
                <a:cs typeface="+mn-cs"/>
                <a:hlinkClick r:id="rId3"/>
              </a:rPr>
              <a:t>http://www.cfp.net</a:t>
            </a:r>
            <a:endParaRPr lang="en-US" sz="800" b="1" kern="1200" dirty="0">
              <a:solidFill>
                <a:schemeClr val="bg1"/>
              </a:solidFill>
              <a:latin typeface="Arial" charset="0"/>
              <a:ea typeface="+mn-ea"/>
              <a:cs typeface="+mn-cs"/>
            </a:endParaRPr>
          </a:p>
          <a:p>
            <a:endParaRPr lang="en-US" sz="800" b="1" kern="1200" dirty="0">
              <a:solidFill>
                <a:schemeClr val="bg1"/>
              </a:solidFill>
              <a:latin typeface="Arial" charset="0"/>
              <a:ea typeface="+mn-ea"/>
              <a:cs typeface="+mn-cs"/>
            </a:endParaRPr>
          </a:p>
          <a:p>
            <a:r>
              <a:rPr lang="en-US" sz="800" b="1" kern="1200" dirty="0">
                <a:solidFill>
                  <a:schemeClr val="bg1"/>
                </a:solidFill>
                <a:latin typeface="Arial" charset="0"/>
                <a:ea typeface="+mn-ea"/>
                <a:cs typeface="+mn-cs"/>
              </a:rPr>
              <a:t>General Questions</a:t>
            </a:r>
          </a:p>
          <a:p>
            <a:r>
              <a:rPr lang="en-US" sz="800" u="sng" kern="1200" dirty="0">
                <a:solidFill>
                  <a:schemeClr val="bg1"/>
                </a:solidFill>
                <a:latin typeface="Arial" charset="0"/>
                <a:ea typeface="+mn-ea"/>
                <a:cs typeface="+mn-cs"/>
                <a:hlinkClick r:id="rId4"/>
              </a:rPr>
              <a:t>mail@cfpboard.org</a:t>
            </a:r>
          </a:p>
          <a:p>
            <a:endParaRPr lang="en-US" sz="800" kern="1200" dirty="0">
              <a:solidFill>
                <a:schemeClr val="bg1"/>
              </a:solidFill>
              <a:latin typeface="Arial" charset="0"/>
              <a:ea typeface="+mn-ea"/>
              <a:cs typeface="+mn-cs"/>
            </a:endParaRPr>
          </a:p>
          <a:p>
            <a:r>
              <a:rPr lang="en-US" sz="800" b="1" kern="1200" dirty="0">
                <a:solidFill>
                  <a:schemeClr val="bg1"/>
                </a:solidFill>
                <a:latin typeface="Arial" charset="0"/>
                <a:ea typeface="+mn-ea"/>
                <a:cs typeface="+mn-cs"/>
              </a:rPr>
              <a:t>Renewal Questions</a:t>
            </a:r>
          </a:p>
          <a:p>
            <a:r>
              <a:rPr lang="en-US" sz="800" u="sng" kern="1200" dirty="0">
                <a:solidFill>
                  <a:schemeClr val="bg1"/>
                </a:solidFill>
                <a:latin typeface="Arial" charset="0"/>
                <a:ea typeface="+mn-ea"/>
                <a:cs typeface="+mn-cs"/>
                <a:hlinkClick r:id="rId5"/>
              </a:rPr>
              <a:t>renewal@cfpboard.org</a:t>
            </a:r>
          </a:p>
          <a:p>
            <a:endParaRPr lang="en-US" sz="800" kern="1200" dirty="0">
              <a:solidFill>
                <a:schemeClr val="bg1"/>
              </a:solidFill>
              <a:latin typeface="Arial" charset="0"/>
              <a:ea typeface="+mn-ea"/>
              <a:cs typeface="+mn-cs"/>
            </a:endParaRPr>
          </a:p>
          <a:p>
            <a:r>
              <a:rPr lang="en-US" sz="800" b="1" kern="1200" dirty="0">
                <a:solidFill>
                  <a:schemeClr val="bg1"/>
                </a:solidFill>
                <a:latin typeface="Arial" charset="0"/>
                <a:ea typeface="+mn-ea"/>
                <a:cs typeface="+mn-cs"/>
              </a:rPr>
              <a:t>Media Questions</a:t>
            </a:r>
          </a:p>
          <a:p>
            <a:r>
              <a:rPr lang="en-US" sz="800" u="sng" kern="1200" dirty="0">
                <a:solidFill>
                  <a:schemeClr val="bg1"/>
                </a:solidFill>
                <a:latin typeface="Arial" charset="0"/>
                <a:ea typeface="+mn-ea"/>
                <a:cs typeface="+mn-cs"/>
                <a:hlinkClick r:id="rId6"/>
              </a:rPr>
              <a:t>media@cfpboard.org</a:t>
            </a:r>
          </a:p>
          <a:p>
            <a:endParaRPr lang="en-US" sz="800" kern="1200" dirty="0">
              <a:solidFill>
                <a:schemeClr val="bg1"/>
              </a:solidFill>
              <a:latin typeface="Arial" charset="0"/>
              <a:ea typeface="+mn-ea"/>
              <a:cs typeface="+mn-cs"/>
            </a:endParaRPr>
          </a:p>
          <a:p>
            <a:r>
              <a:rPr lang="en-US" sz="800" b="1" kern="1200" dirty="0">
                <a:solidFill>
                  <a:schemeClr val="bg1"/>
                </a:solidFill>
                <a:latin typeface="Arial" charset="0"/>
                <a:ea typeface="+mn-ea"/>
                <a:cs typeface="+mn-cs"/>
              </a:rPr>
              <a:t>Contact the Board of Directors</a:t>
            </a:r>
          </a:p>
          <a:p>
            <a:r>
              <a:rPr lang="en-US" sz="800" u="sng" kern="1200" dirty="0">
                <a:solidFill>
                  <a:schemeClr val="bg1"/>
                </a:solidFill>
                <a:latin typeface="Arial" charset="0"/>
                <a:ea typeface="+mn-ea"/>
                <a:cs typeface="+mn-cs"/>
                <a:hlinkClick r:id="rId7"/>
              </a:rPr>
              <a:t>BOD@cfpboard.org</a:t>
            </a:r>
          </a:p>
          <a:p>
            <a:endParaRPr lang="en-US" sz="1200" b="1" dirty="0">
              <a:solidFill>
                <a:schemeClr val="bg1"/>
              </a:solidFill>
            </a:endParaRPr>
          </a:p>
        </p:txBody>
      </p:sp>
      <p:sp>
        <p:nvSpPr>
          <p:cNvPr id="15" name="TextBox 14"/>
          <p:cNvSpPr txBox="1"/>
          <p:nvPr userDrawn="1"/>
        </p:nvSpPr>
        <p:spPr>
          <a:xfrm>
            <a:off x="2514600" y="3086101"/>
            <a:ext cx="1828800" cy="461665"/>
          </a:xfrm>
          <a:prstGeom prst="rect">
            <a:avLst/>
          </a:prstGeom>
          <a:noFill/>
        </p:spPr>
        <p:txBody>
          <a:bodyPr wrap="square" rtlCol="0">
            <a:spAutoFit/>
          </a:bodyPr>
          <a:lstStyle/>
          <a:p>
            <a:r>
              <a:rPr lang="en-US" sz="800" b="1" kern="1200" dirty="0">
                <a:solidFill>
                  <a:srgbClr val="FFFFFF"/>
                </a:solidFill>
                <a:latin typeface="Arial" charset="0"/>
                <a:ea typeface="+mn-ea"/>
                <a:cs typeface="+mn-cs"/>
              </a:rPr>
              <a:t>CFP Board</a:t>
            </a:r>
          </a:p>
          <a:p>
            <a:r>
              <a:rPr lang="en-US" sz="800" kern="1200" dirty="0">
                <a:solidFill>
                  <a:srgbClr val="FFFFFF"/>
                </a:solidFill>
                <a:latin typeface="Arial" charset="0"/>
                <a:ea typeface="+mn-ea"/>
                <a:cs typeface="+mn-cs"/>
              </a:rPr>
              <a:t>1425 K Street NW #800</a:t>
            </a:r>
          </a:p>
          <a:p>
            <a:r>
              <a:rPr lang="en-US" sz="800" kern="1200" dirty="0">
                <a:solidFill>
                  <a:srgbClr val="FFFFFF"/>
                </a:solidFill>
                <a:latin typeface="Arial" charset="0"/>
                <a:ea typeface="+mn-ea"/>
                <a:cs typeface="+mn-cs"/>
              </a:rPr>
              <a:t>Washington, DC 20005</a:t>
            </a:r>
          </a:p>
        </p:txBody>
      </p:sp>
      <p:cxnSp>
        <p:nvCxnSpPr>
          <p:cNvPr id="17" name="Straight Connector 16"/>
          <p:cNvCxnSpPr/>
          <p:nvPr userDrawn="1"/>
        </p:nvCxnSpPr>
        <p:spPr>
          <a:xfrm>
            <a:off x="533400" y="2571750"/>
            <a:ext cx="0" cy="2133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438400" y="2571750"/>
            <a:ext cx="0" cy="914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962400" y="2571750"/>
            <a:ext cx="0" cy="1752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4038600" y="3323332"/>
            <a:ext cx="1828800" cy="1077218"/>
          </a:xfrm>
          <a:prstGeom prst="rect">
            <a:avLst/>
          </a:prstGeom>
          <a:noFill/>
        </p:spPr>
        <p:txBody>
          <a:bodyPr wrap="square" rtlCol="0">
            <a:spAutoFit/>
          </a:bodyPr>
          <a:lstStyle/>
          <a:p>
            <a:r>
              <a:rPr lang="cs-CZ" sz="800" b="1" kern="1200" dirty="0">
                <a:solidFill>
                  <a:schemeClr val="bg1"/>
                </a:solidFill>
                <a:latin typeface="Arial" charset="0"/>
                <a:ea typeface="+mn-ea"/>
                <a:cs typeface="+mn-cs"/>
              </a:rPr>
              <a:t>(800) 487-1497 (Toll-Free)</a:t>
            </a:r>
          </a:p>
          <a:p>
            <a:r>
              <a:rPr lang="is-IS" sz="800" b="1" kern="1200" dirty="0">
                <a:solidFill>
                  <a:schemeClr val="bg1"/>
                </a:solidFill>
                <a:latin typeface="Arial" charset="0"/>
                <a:ea typeface="+mn-ea"/>
                <a:cs typeface="+mn-cs"/>
              </a:rPr>
              <a:t>(202)</a:t>
            </a:r>
            <a:r>
              <a:rPr lang="is-IS" sz="800" b="1" kern="1200" baseline="0" dirty="0">
                <a:solidFill>
                  <a:schemeClr val="bg1"/>
                </a:solidFill>
                <a:latin typeface="Arial" charset="0"/>
                <a:ea typeface="+mn-ea"/>
                <a:cs typeface="+mn-cs"/>
              </a:rPr>
              <a:t> </a:t>
            </a:r>
            <a:r>
              <a:rPr lang="is-IS" sz="800" b="1" kern="1200" dirty="0">
                <a:solidFill>
                  <a:schemeClr val="bg1"/>
                </a:solidFill>
                <a:latin typeface="Arial" charset="0"/>
                <a:ea typeface="+mn-ea"/>
                <a:cs typeface="+mn-cs"/>
              </a:rPr>
              <a:t>379-2200</a:t>
            </a:r>
          </a:p>
          <a:p>
            <a:endParaRPr lang="is-IS" sz="800" b="0" kern="1200" dirty="0">
              <a:solidFill>
                <a:schemeClr val="bg1"/>
              </a:solidFill>
              <a:latin typeface="Arial" charset="0"/>
              <a:ea typeface="+mn-ea"/>
              <a:cs typeface="+mn-cs"/>
            </a:endParaRPr>
          </a:p>
          <a:p>
            <a:r>
              <a:rPr lang="is-IS" sz="800" b="0" kern="1200" dirty="0">
                <a:solidFill>
                  <a:schemeClr val="bg1"/>
                </a:solidFill>
                <a:latin typeface="Arial" charset="0"/>
                <a:ea typeface="+mn-ea"/>
                <a:cs typeface="+mn-cs"/>
              </a:rPr>
              <a:t>Fax: 202-379-2299</a:t>
            </a:r>
          </a:p>
          <a:p>
            <a:endParaRPr lang="is-IS" sz="800" b="0" kern="1200" dirty="0">
              <a:solidFill>
                <a:schemeClr val="bg1"/>
              </a:solidFill>
              <a:latin typeface="Arial" charset="0"/>
              <a:ea typeface="+mn-ea"/>
              <a:cs typeface="+mn-cs"/>
            </a:endParaRPr>
          </a:p>
          <a:p>
            <a:r>
              <a:rPr lang="en-US" sz="800" kern="1200" dirty="0">
                <a:solidFill>
                  <a:schemeClr val="bg1"/>
                </a:solidFill>
                <a:latin typeface="Arial" charset="0"/>
                <a:ea typeface="+mn-ea"/>
                <a:cs typeface="+mn-cs"/>
              </a:rPr>
              <a:t>CFP Board's regular business hours are 8:30 AM to 6:00 PM</a:t>
            </a:r>
            <a:r>
              <a:rPr lang="en-US" sz="800" kern="1200" baseline="0" dirty="0">
                <a:solidFill>
                  <a:schemeClr val="bg1"/>
                </a:solidFill>
                <a:latin typeface="Arial" charset="0"/>
                <a:ea typeface="+mn-ea"/>
                <a:cs typeface="+mn-cs"/>
              </a:rPr>
              <a:t> ET</a:t>
            </a:r>
          </a:p>
          <a:p>
            <a:r>
              <a:rPr lang="en-US" sz="800" kern="1200" dirty="0">
                <a:solidFill>
                  <a:schemeClr val="bg1"/>
                </a:solidFill>
                <a:latin typeface="Arial" charset="0"/>
                <a:ea typeface="+mn-ea"/>
                <a:cs typeface="+mn-cs"/>
              </a:rPr>
              <a:t>Monday through Friday. </a:t>
            </a:r>
          </a:p>
        </p:txBody>
      </p:sp>
      <p:cxnSp>
        <p:nvCxnSpPr>
          <p:cNvPr id="24" name="Straight Connector 23"/>
          <p:cNvCxnSpPr/>
          <p:nvPr userDrawn="1"/>
        </p:nvCxnSpPr>
        <p:spPr>
          <a:xfrm>
            <a:off x="6096000" y="2571750"/>
            <a:ext cx="0" cy="1600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6629400" y="2571750"/>
            <a:ext cx="2286000" cy="461665"/>
          </a:xfrm>
          <a:prstGeom prst="rect">
            <a:avLst/>
          </a:prstGeom>
          <a:noFill/>
        </p:spPr>
        <p:txBody>
          <a:bodyPr wrap="square" rtlCol="0">
            <a:spAutoFit/>
          </a:bodyPr>
          <a:lstStyle/>
          <a:p>
            <a:r>
              <a:rPr lang="en-US" sz="800" kern="1200" dirty="0">
                <a:solidFill>
                  <a:srgbClr val="FFFFFF"/>
                </a:solidFill>
                <a:latin typeface="Arial" charset="0"/>
                <a:ea typeface="+mn-ea"/>
                <a:cs typeface="+mn-cs"/>
                <a:hlinkClick r:id="rId8"/>
              </a:rPr>
              <a:t>https://www.facebook.com/CertifiedFinancialPlannerBoardofStandards</a:t>
            </a:r>
            <a:endParaRPr lang="en-US" sz="800" kern="1200" dirty="0">
              <a:solidFill>
                <a:srgbClr val="FFFFFF"/>
              </a:solidFill>
              <a:latin typeface="Arial" charset="0"/>
              <a:ea typeface="+mn-ea"/>
              <a:cs typeface="+mn-cs"/>
            </a:endParaRPr>
          </a:p>
          <a:p>
            <a:endParaRPr lang="en-US" sz="800" kern="1200" dirty="0">
              <a:solidFill>
                <a:srgbClr val="FFFFFF"/>
              </a:solidFill>
              <a:latin typeface="Arial" charset="0"/>
              <a:ea typeface="+mn-ea"/>
              <a:cs typeface="+mn-cs"/>
            </a:endParaRPr>
          </a:p>
        </p:txBody>
      </p:sp>
      <p:sp>
        <p:nvSpPr>
          <p:cNvPr id="27" name="TextBox 26"/>
          <p:cNvSpPr txBox="1"/>
          <p:nvPr userDrawn="1"/>
        </p:nvSpPr>
        <p:spPr>
          <a:xfrm>
            <a:off x="6629400" y="2995196"/>
            <a:ext cx="2286000" cy="338554"/>
          </a:xfrm>
          <a:prstGeom prst="rect">
            <a:avLst/>
          </a:prstGeom>
          <a:noFill/>
        </p:spPr>
        <p:txBody>
          <a:bodyPr wrap="square" rtlCol="0">
            <a:spAutoFit/>
          </a:bodyPr>
          <a:lstStyle/>
          <a:p>
            <a:r>
              <a:rPr lang="en-US" sz="800" kern="1200" dirty="0">
                <a:solidFill>
                  <a:srgbClr val="FFFFFF"/>
                </a:solidFill>
                <a:latin typeface="Arial" charset="0"/>
                <a:ea typeface="+mn-ea"/>
                <a:cs typeface="+mn-cs"/>
                <a:hlinkClick r:id="rId9"/>
              </a:rPr>
              <a:t>https://twitter.com/cfpboard</a:t>
            </a:r>
            <a:endParaRPr lang="en-US" sz="800" kern="1200" dirty="0">
              <a:solidFill>
                <a:srgbClr val="FFFFFF"/>
              </a:solidFill>
              <a:latin typeface="Arial" charset="0"/>
              <a:ea typeface="+mn-ea"/>
              <a:cs typeface="+mn-cs"/>
            </a:endParaRPr>
          </a:p>
          <a:p>
            <a:endParaRPr lang="en-US" sz="800" kern="1200" dirty="0">
              <a:solidFill>
                <a:srgbClr val="FFFFFF"/>
              </a:solidFill>
              <a:latin typeface="Arial" charset="0"/>
              <a:ea typeface="+mn-ea"/>
              <a:cs typeface="+mn-cs"/>
            </a:endParaRPr>
          </a:p>
        </p:txBody>
      </p:sp>
      <p:sp>
        <p:nvSpPr>
          <p:cNvPr id="28" name="TextBox 27"/>
          <p:cNvSpPr txBox="1"/>
          <p:nvPr userDrawn="1"/>
        </p:nvSpPr>
        <p:spPr>
          <a:xfrm>
            <a:off x="6629400" y="3329212"/>
            <a:ext cx="2286000" cy="461665"/>
          </a:xfrm>
          <a:prstGeom prst="rect">
            <a:avLst/>
          </a:prstGeom>
          <a:noFill/>
        </p:spPr>
        <p:txBody>
          <a:bodyPr wrap="square" rtlCol="0">
            <a:spAutoFit/>
          </a:bodyPr>
          <a:lstStyle/>
          <a:p>
            <a:r>
              <a:rPr lang="en-US" sz="800" kern="1200" dirty="0">
                <a:solidFill>
                  <a:srgbClr val="FFFFFF"/>
                </a:solidFill>
                <a:latin typeface="Arial" charset="0"/>
                <a:ea typeface="+mn-ea"/>
                <a:cs typeface="+mn-cs"/>
                <a:hlinkClick r:id="rId10"/>
              </a:rPr>
              <a:t>https://www.youtube.com/user/CFPBoardOfStandards</a:t>
            </a:r>
            <a:endParaRPr lang="en-US" sz="800" kern="1200" dirty="0">
              <a:solidFill>
                <a:srgbClr val="FFFFFF"/>
              </a:solidFill>
              <a:latin typeface="Arial" charset="0"/>
              <a:ea typeface="+mn-ea"/>
              <a:cs typeface="+mn-cs"/>
            </a:endParaRPr>
          </a:p>
          <a:p>
            <a:endParaRPr lang="en-US" sz="800" kern="1200" dirty="0">
              <a:solidFill>
                <a:srgbClr val="FFFFFF"/>
              </a:solidFill>
              <a:latin typeface="Arial" charset="0"/>
              <a:ea typeface="+mn-ea"/>
              <a:cs typeface="+mn-cs"/>
            </a:endParaRPr>
          </a:p>
        </p:txBody>
      </p:sp>
      <p:sp>
        <p:nvSpPr>
          <p:cNvPr id="29" name="TextBox 28"/>
          <p:cNvSpPr txBox="1"/>
          <p:nvPr userDrawn="1"/>
        </p:nvSpPr>
        <p:spPr>
          <a:xfrm>
            <a:off x="6629400" y="3710285"/>
            <a:ext cx="1905000" cy="461665"/>
          </a:xfrm>
          <a:prstGeom prst="rect">
            <a:avLst/>
          </a:prstGeom>
          <a:noFill/>
        </p:spPr>
        <p:txBody>
          <a:bodyPr wrap="square" rtlCol="0">
            <a:spAutoFit/>
          </a:bodyPr>
          <a:lstStyle/>
          <a:p>
            <a:r>
              <a:rPr lang="en-US" sz="800" kern="1200" dirty="0">
                <a:solidFill>
                  <a:srgbClr val="FFFFFF"/>
                </a:solidFill>
                <a:latin typeface="Arial" charset="0"/>
                <a:ea typeface="+mn-ea"/>
                <a:cs typeface="+mn-cs"/>
                <a:hlinkClick r:id="rId11"/>
              </a:rPr>
              <a:t>https://www.linkedin.com/groups/3020476/profile</a:t>
            </a:r>
            <a:endParaRPr lang="en-US" sz="800" kern="1200" dirty="0">
              <a:solidFill>
                <a:srgbClr val="FFFFFF"/>
              </a:solidFill>
              <a:latin typeface="Arial" charset="0"/>
              <a:ea typeface="+mn-ea"/>
              <a:cs typeface="+mn-cs"/>
            </a:endParaRPr>
          </a:p>
          <a:p>
            <a:endParaRPr lang="en-US" sz="800" kern="1200" dirty="0">
              <a:solidFill>
                <a:srgbClr val="FFFFFF"/>
              </a:solidFill>
              <a:latin typeface="Arial" charset="0"/>
              <a:ea typeface="+mn-ea"/>
              <a:cs typeface="+mn-cs"/>
            </a:endParaRPr>
          </a:p>
        </p:txBody>
      </p:sp>
      <p:sp>
        <p:nvSpPr>
          <p:cNvPr id="21" name="Rectangle 20"/>
          <p:cNvSpPr/>
          <p:nvPr userDrawn="1"/>
        </p:nvSpPr>
        <p:spPr>
          <a:xfrm>
            <a:off x="0" y="0"/>
            <a:ext cx="9144000" cy="571500"/>
          </a:xfrm>
          <a:prstGeom prst="rect">
            <a:avLst/>
          </a:prstGeom>
          <a:solidFill>
            <a:srgbClr val="FFCE34"/>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descr="CFPBoard_Logo_Black_WhtBg_small.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239000" y="77306"/>
            <a:ext cx="1844636" cy="416889"/>
          </a:xfrm>
          <a:prstGeom prst="rect">
            <a:avLst/>
          </a:prstGeom>
        </p:spPr>
      </p:pic>
      <p:pic>
        <p:nvPicPr>
          <p:cNvPr id="30" name="Picture 29" descr="icon_laptop.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5800" y="2533650"/>
            <a:ext cx="742950" cy="495300"/>
          </a:xfrm>
          <a:prstGeom prst="rect">
            <a:avLst/>
          </a:prstGeom>
        </p:spPr>
      </p:pic>
      <p:pic>
        <p:nvPicPr>
          <p:cNvPr id="32" name="Picture 31" descr="icon_mail.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90800" y="2533650"/>
            <a:ext cx="685800" cy="457200"/>
          </a:xfrm>
          <a:prstGeom prst="rect">
            <a:avLst/>
          </a:prstGeom>
        </p:spPr>
      </p:pic>
      <p:pic>
        <p:nvPicPr>
          <p:cNvPr id="33" name="Picture 32" descr="icon_phone.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74795" y="2571750"/>
            <a:ext cx="497205" cy="685800"/>
          </a:xfrm>
          <a:prstGeom prst="rect">
            <a:avLst/>
          </a:prstGeom>
        </p:spPr>
      </p:pic>
      <p:pic>
        <p:nvPicPr>
          <p:cNvPr id="34" name="Picture 33" descr="icon_social.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172200" y="2571750"/>
            <a:ext cx="435610" cy="16002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 Black">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428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Yellow">
    <p:bg>
      <p:bgPr>
        <a:solidFill>
          <a:srgbClr val="FDC82F"/>
        </a:solidFill>
        <a:effectLst/>
      </p:bgPr>
    </p:bg>
    <p:spTree>
      <p:nvGrpSpPr>
        <p:cNvPr id="1" name=""/>
        <p:cNvGrpSpPr/>
        <p:nvPr/>
      </p:nvGrpSpPr>
      <p:grpSpPr>
        <a:xfrm>
          <a:off x="0" y="0"/>
          <a:ext cx="0" cy="0"/>
          <a:chOff x="0" y="0"/>
          <a:chExt cx="0" cy="0"/>
        </a:xfrm>
      </p:grpSpPr>
      <p:sp>
        <p:nvSpPr>
          <p:cNvPr id="2" name="Rectangle 1"/>
          <p:cNvSpPr/>
          <p:nvPr userDrawn="1"/>
        </p:nvSpPr>
        <p:spPr>
          <a:xfrm>
            <a:off x="0" y="2477497"/>
            <a:ext cx="9144000" cy="913070"/>
          </a:xfrm>
          <a:prstGeom prst="rect">
            <a:avLst/>
          </a:prstGeom>
        </p:spPr>
        <p:txBody>
          <a:bodyPr wrap="square">
            <a:spAutoFit/>
          </a:bodyPr>
          <a:lstStyle/>
          <a:p>
            <a:pPr algn="ctr">
              <a:lnSpc>
                <a:spcPct val="80000"/>
              </a:lnSpc>
            </a:pPr>
            <a:r>
              <a:rPr lang="en-US" sz="6400" b="1" i="0" cap="all" dirty="0">
                <a:solidFill>
                  <a:srgbClr val="000000"/>
                </a:solidFill>
              </a:rPr>
              <a:t>THANK YOU</a:t>
            </a:r>
          </a:p>
        </p:txBody>
      </p:sp>
      <p:pic>
        <p:nvPicPr>
          <p:cNvPr id="6" name="Picture 5" descr="CFPBoard_Logo_Black_WhtBg_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600" y="1809750"/>
            <a:ext cx="1844636" cy="416889"/>
          </a:xfrm>
          <a:prstGeom prst="rect">
            <a:avLst/>
          </a:prstGeom>
        </p:spPr>
      </p:pic>
    </p:spTree>
    <p:extLst>
      <p:ext uri="{BB962C8B-B14F-4D97-AF65-F5344CB8AC3E}">
        <p14:creationId xmlns:p14="http://schemas.microsoft.com/office/powerpoint/2010/main" val="202810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 Black with Wht BG">
    <p:bg>
      <p:bgPr>
        <a:solidFill>
          <a:srgbClr val="FDC82F"/>
        </a:solidFill>
        <a:effectLst/>
      </p:bgPr>
    </p:bg>
    <p:spTree>
      <p:nvGrpSpPr>
        <p:cNvPr id="1" name=""/>
        <p:cNvGrpSpPr/>
        <p:nvPr/>
      </p:nvGrpSpPr>
      <p:grpSpPr>
        <a:xfrm>
          <a:off x="0" y="0"/>
          <a:ext cx="0" cy="0"/>
          <a:chOff x="0" y="0"/>
          <a:chExt cx="0" cy="0"/>
        </a:xfrm>
      </p:grpSpPr>
      <p:sp>
        <p:nvSpPr>
          <p:cNvPr id="5" name="Rectangle 4"/>
          <p:cNvSpPr/>
          <p:nvPr userDrawn="1"/>
        </p:nvSpPr>
        <p:spPr>
          <a:xfrm>
            <a:off x="0" y="4629151"/>
            <a:ext cx="9144000" cy="271869"/>
          </a:xfrm>
          <a:prstGeom prst="rect">
            <a:avLst/>
          </a:prstGeom>
        </p:spPr>
        <p:txBody>
          <a:bodyPr wrap="square">
            <a:spAutoFit/>
          </a:bodyPr>
          <a:lstStyle/>
          <a:p>
            <a:pPr algn="ctr">
              <a:lnSpc>
                <a:spcPct val="80000"/>
              </a:lnSpc>
            </a:pPr>
            <a:r>
              <a:rPr lang="en-US" sz="1400" cap="all" spc="190" dirty="0"/>
              <a:t>CERTIFIED FINANCIAL PLANNER BOARD OF STANDARDS, INC.</a:t>
            </a:r>
          </a:p>
        </p:txBody>
      </p:sp>
      <p:pic>
        <p:nvPicPr>
          <p:cNvPr id="6" name="Picture 5" descr="CFPBoard_Logo_Black_Wht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050" y="1803887"/>
            <a:ext cx="6819900" cy="1535727"/>
          </a:xfrm>
          <a:prstGeom prst="rect">
            <a:avLst/>
          </a:prstGeom>
        </p:spPr>
      </p:pic>
    </p:spTree>
    <p:extLst>
      <p:ext uri="{BB962C8B-B14F-4D97-AF65-F5344CB8AC3E}">
        <p14:creationId xmlns:p14="http://schemas.microsoft.com/office/powerpoint/2010/main" val="114722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100000">
              <a:schemeClr val="tx1">
                <a:lumMod val="65000"/>
                <a:lumOff val="35000"/>
              </a:schemeClr>
            </a:gs>
            <a:gs pos="44000">
              <a:schemeClr val="tx1">
                <a:lumMod val="75000"/>
                <a:lumOff val="25000"/>
              </a:schemeClr>
            </a:gs>
            <a:gs pos="0">
              <a:schemeClr val="tx1">
                <a:lumMod val="85000"/>
                <a:lumOff val="15000"/>
              </a:schemeClr>
            </a:gs>
          </a:gsLst>
          <a:lin ang="16200000" scaled="0"/>
          <a:tileRect/>
        </a:gradFill>
        <a:effectLst/>
      </p:bgPr>
    </p:bg>
    <p:spTree>
      <p:nvGrpSpPr>
        <p:cNvPr id="1" name=""/>
        <p:cNvGrpSpPr/>
        <p:nvPr/>
      </p:nvGrpSpPr>
      <p:grpSpPr>
        <a:xfrm>
          <a:off x="0" y="0"/>
          <a:ext cx="0" cy="0"/>
          <a:chOff x="0" y="0"/>
          <a:chExt cx="0" cy="0"/>
        </a:xfrm>
      </p:grpSpPr>
      <p:pic>
        <p:nvPicPr>
          <p:cNvPr id="5" name="Picture 4" descr="CFPBoard_Logo_Black_WhtBg_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819150"/>
            <a:ext cx="1844636" cy="41688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Light">
    <p:bg>
      <p:bgPr>
        <a:gradFill flip="none" rotWithShape="1">
          <a:gsLst>
            <a:gs pos="36000">
              <a:schemeClr val="bg1">
                <a:tint val="80000"/>
                <a:satMod val="3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2171700"/>
            <a:ext cx="5791200" cy="914400"/>
          </a:xfrm>
        </p:spPr>
        <p:txBody>
          <a:bodyPr>
            <a:noAutofit/>
          </a:bodyPr>
          <a:lstStyle>
            <a:lvl1pPr>
              <a:defRPr sz="4400" b="1" i="0" cap="all">
                <a:solidFill>
                  <a:srgbClr val="696969"/>
                </a:solidFill>
              </a:defRPr>
            </a:lvl1pPr>
          </a:lstStyle>
          <a:p>
            <a:r>
              <a:rPr lang="en-US" dirty="0"/>
              <a:t>Click To Edit Section Header</a:t>
            </a:r>
          </a:p>
        </p:txBody>
      </p:sp>
      <p:cxnSp>
        <p:nvCxnSpPr>
          <p:cNvPr id="12" name="Straight Connector 11"/>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3"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kumimoji="1" lang="en-US" dirty="0">
              <a:latin typeface="Arial"/>
              <a:cs typeface="Arial"/>
            </a:endParaRPr>
          </a:p>
        </p:txBody>
      </p:sp>
      <p:sp>
        <p:nvSpPr>
          <p:cNvPr id="14"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Dark">
    <p:bg>
      <p:bgPr>
        <a:gradFill flip="none" rotWithShape="1">
          <a:gsLst>
            <a:gs pos="0">
              <a:schemeClr val="bg1">
                <a:lumMod val="50000"/>
                <a:lumOff val="50000"/>
              </a:schemeClr>
            </a:gs>
            <a:gs pos="38000">
              <a:schemeClr val="bg1">
                <a:lumMod val="65000"/>
                <a:lumOff val="35000"/>
              </a:schemeClr>
            </a:gs>
            <a:gs pos="100000">
              <a:schemeClr val="bg1">
                <a:lumMod val="85000"/>
                <a:lumOff val="15000"/>
              </a:schemeClr>
            </a:gs>
          </a:gsLst>
          <a:lin ang="5400000" scaled="0"/>
          <a:tileRect/>
        </a:gradFill>
        <a:effectLst/>
      </p:bgPr>
    </p:bg>
    <p:spTree>
      <p:nvGrpSpPr>
        <p:cNvPr id="1" name=""/>
        <p:cNvGrpSpPr/>
        <p:nvPr/>
      </p:nvGrpSpPr>
      <p:grpSpPr>
        <a:xfrm>
          <a:off x="0" y="0"/>
          <a:ext cx="0" cy="0"/>
          <a:chOff x="0" y="0"/>
          <a:chExt cx="0" cy="0"/>
        </a:xfrm>
      </p:grpSpPr>
      <p:cxnSp>
        <p:nvCxnSpPr>
          <p:cNvPr id="17" name="Straight Connector 16"/>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8"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9"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21" name="Title 1"/>
          <p:cNvSpPr>
            <a:spLocks noGrp="1"/>
          </p:cNvSpPr>
          <p:nvPr>
            <p:ph type="ctrTitle" hasCustomPrompt="1"/>
          </p:nvPr>
        </p:nvSpPr>
        <p:spPr>
          <a:xfrm>
            <a:off x="533400" y="2171700"/>
            <a:ext cx="5791200" cy="914400"/>
          </a:xfrm>
        </p:spPr>
        <p:txBody>
          <a:bodyPr>
            <a:noAutofit/>
          </a:bodyPr>
          <a:lstStyle>
            <a:lvl1pPr>
              <a:defRPr sz="4400" b="1" i="0" cap="all">
                <a:solidFill>
                  <a:schemeClr val="tx1"/>
                </a:solidFill>
              </a:defRPr>
            </a:lvl1pPr>
          </a:lstStyle>
          <a:p>
            <a:r>
              <a:rPr lang="en-US" dirty="0"/>
              <a:t>Click To Edit Section Header</a:t>
            </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Photo">
    <p:bg>
      <p:bgPr>
        <a:gradFill flip="none" rotWithShape="1">
          <a:gsLst>
            <a:gs pos="0">
              <a:schemeClr val="bg1">
                <a:lumMod val="50000"/>
                <a:lumOff val="50000"/>
              </a:schemeClr>
            </a:gs>
            <a:gs pos="38000">
              <a:schemeClr val="bg1">
                <a:lumMod val="65000"/>
                <a:lumOff val="35000"/>
              </a:schemeClr>
            </a:gs>
            <a:gs pos="100000">
              <a:schemeClr val="bg1">
                <a:lumMod val="85000"/>
                <a:lumOff val="15000"/>
              </a:schemeClr>
            </a:gs>
          </a:gsLst>
          <a:lin ang="5400000" scaled="0"/>
          <a:tileRect/>
        </a:gradFill>
        <a:effectLst/>
      </p:bgPr>
    </p:bg>
    <p:spTree>
      <p:nvGrpSpPr>
        <p:cNvPr id="1" name=""/>
        <p:cNvGrpSpPr/>
        <p:nvPr/>
      </p:nvGrpSpPr>
      <p:grpSpPr>
        <a:xfrm>
          <a:off x="0" y="0"/>
          <a:ext cx="0" cy="0"/>
          <a:chOff x="0" y="0"/>
          <a:chExt cx="0" cy="0"/>
        </a:xfrm>
      </p:grpSpPr>
      <p:pic>
        <p:nvPicPr>
          <p:cNvPr id="2" name="Picture 1" descr="handshake_widesc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cxnSp>
        <p:nvCxnSpPr>
          <p:cNvPr id="17" name="Straight Connector 16"/>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8"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kumimoji="1" lang="en-US" dirty="0">
              <a:latin typeface="Arial"/>
              <a:cs typeface="Arial"/>
            </a:endParaRPr>
          </a:p>
        </p:txBody>
      </p:sp>
      <p:sp>
        <p:nvSpPr>
          <p:cNvPr id="19"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12" name="Title 1"/>
          <p:cNvSpPr>
            <a:spLocks noGrp="1"/>
          </p:cNvSpPr>
          <p:nvPr>
            <p:ph type="ctrTitle" hasCustomPrompt="1"/>
          </p:nvPr>
        </p:nvSpPr>
        <p:spPr>
          <a:xfrm>
            <a:off x="533400" y="2171700"/>
            <a:ext cx="5791200" cy="914400"/>
          </a:xfrm>
        </p:spPr>
        <p:txBody>
          <a:bodyPr>
            <a:noAutofit/>
          </a:bodyPr>
          <a:lstStyle>
            <a:lvl1pPr>
              <a:defRPr sz="4400" b="1" i="0" cap="all">
                <a:solidFill>
                  <a:schemeClr val="tx1"/>
                </a:solidFill>
              </a:defRPr>
            </a:lvl1pPr>
          </a:lstStyle>
          <a:p>
            <a:r>
              <a:rPr lang="en-US" dirty="0"/>
              <a:t>Click To Edit Section Header</a:t>
            </a:r>
          </a:p>
        </p:txBody>
      </p:sp>
      <p:sp>
        <p:nvSpPr>
          <p:cNvPr id="14" name="Rectangle 13"/>
          <p:cNvSpPr/>
          <p:nvPr userDrawn="1"/>
        </p:nvSpPr>
        <p:spPr>
          <a:xfrm>
            <a:off x="0" y="0"/>
            <a:ext cx="9144000" cy="571500"/>
          </a:xfrm>
          <a:prstGeom prst="rect">
            <a:avLst/>
          </a:prstGeom>
          <a:solidFill>
            <a:srgbClr val="FFCE34"/>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CFPBoard_Logo_Black_WhtBg_sma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77306"/>
            <a:ext cx="1844636" cy="416889"/>
          </a:xfrm>
          <a:prstGeom prst="rect">
            <a:avLst/>
          </a:prstGeom>
        </p:spPr>
      </p:pic>
    </p:spTree>
    <p:extLst>
      <p:ext uri="{BB962C8B-B14F-4D97-AF65-F5344CB8AC3E}">
        <p14:creationId xmlns:p14="http://schemas.microsoft.com/office/powerpoint/2010/main" val="106294105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28650"/>
            <a:ext cx="9144000" cy="4514850"/>
          </a:xfrm>
          <a:prstGeom prst="rect">
            <a:avLst/>
          </a:prstGeom>
          <a:gradFill>
            <a:gsLst>
              <a:gs pos="4000">
                <a:schemeClr val="bg1">
                  <a:lumMod val="75000"/>
                </a:schemeClr>
              </a:gs>
              <a:gs pos="67000">
                <a:schemeClr val="bg1"/>
              </a:gs>
            </a:gsLs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rgbClr val="696969"/>
                </a:solidFill>
              </a:defRPr>
            </a:lvl1pPr>
          </a:lstStyle>
          <a:p>
            <a:r>
              <a:rPr lang="en-US" dirty="0"/>
              <a:t>Click To Edit Master</a:t>
            </a:r>
          </a:p>
        </p:txBody>
      </p:sp>
      <p:sp>
        <p:nvSpPr>
          <p:cNvPr id="3" name="Content Placeholder 2"/>
          <p:cNvSpPr>
            <a:spLocks noGrp="1"/>
          </p:cNvSpPr>
          <p:nvPr>
            <p:ph idx="1" hasCustomPrompt="1"/>
          </p:nvPr>
        </p:nvSpPr>
        <p:spPr>
          <a:xfrm>
            <a:off x="533400" y="1749028"/>
            <a:ext cx="6915150" cy="2765822"/>
          </a:xfrm>
        </p:spPr>
        <p:txBody>
          <a:bodyPr/>
          <a:lstStyle>
            <a:lvl1pPr>
              <a:defRPr>
                <a:solidFill>
                  <a:srgbClr val="696969"/>
                </a:solidFill>
              </a:defRPr>
            </a:lvl1pPr>
            <a:lvl2pPr>
              <a:buFont typeface="Wingdings" pitchFamily="2" charset="2"/>
              <a:buChar char="§"/>
              <a:defRPr>
                <a:solidFill>
                  <a:srgbClr val="696969"/>
                </a:solidFill>
              </a:defRPr>
            </a:lvl2pPr>
            <a:lvl3pPr>
              <a:buFont typeface="Arial" pitchFamily="34" charset="0"/>
              <a:buChar char="-"/>
              <a:defRPr>
                <a:solidFill>
                  <a:srgbClr val="696969"/>
                </a:solidFill>
              </a:defRPr>
            </a:lvl3pPr>
            <a:lvl4pPr>
              <a:buFont typeface="Arial" pitchFamily="34" charset="0"/>
              <a:buChar char="•"/>
              <a:defRPr>
                <a:solidFill>
                  <a:srgbClr val="696969"/>
                </a:solidFill>
              </a:defRPr>
            </a:lvl4pPr>
            <a:lvl5pPr>
              <a:defRPr>
                <a:solidFill>
                  <a:srgbClr val="6969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7"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8"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628650"/>
            <a:ext cx="9144000" cy="4514850"/>
          </a:xfrm>
          <a:prstGeom prst="rect">
            <a:avLst/>
          </a:prstGeom>
          <a:gradFill>
            <a:gsLst>
              <a:gs pos="4000">
                <a:schemeClr val="bg1">
                  <a:lumMod val="75000"/>
                </a:schemeClr>
              </a:gs>
              <a:gs pos="67000">
                <a:schemeClr val="bg1"/>
              </a:gs>
            </a:gsLs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533400" y="1540670"/>
            <a:ext cx="8077200" cy="2688431"/>
          </a:xfrm>
        </p:spPr>
        <p:txBody>
          <a:bodyPr/>
          <a:lstStyle>
            <a:lvl1pPr marL="0" indent="0">
              <a:buNone/>
              <a:defRPr sz="3200">
                <a:solidFill>
                  <a:srgbClr val="69696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cxnSp>
        <p:nvCxnSpPr>
          <p:cNvPr id="14" name="Straight Connector 13"/>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5"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6"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17" name="Text Placeholder 9"/>
          <p:cNvSpPr>
            <a:spLocks noGrp="1"/>
          </p:cNvSpPr>
          <p:nvPr>
            <p:ph type="body" sz="quarter" idx="13" hasCustomPrompt="1"/>
          </p:nvPr>
        </p:nvSpPr>
        <p:spPr>
          <a:xfrm>
            <a:off x="533400" y="4276350"/>
            <a:ext cx="8077200" cy="238500"/>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18" name="Title 1"/>
          <p:cNvSpPr>
            <a:spLocks noGrp="1"/>
          </p:cNvSpPr>
          <p:nvPr>
            <p:ph type="title" hasCustomPrompt="1"/>
          </p:nvPr>
        </p:nvSpPr>
        <p:spPr>
          <a:xfrm>
            <a:off x="533400" y="754856"/>
            <a:ext cx="6915150" cy="857250"/>
          </a:xfrm>
        </p:spPr>
        <p:txBody>
          <a:bodyPr/>
          <a:lstStyle>
            <a:lvl1pPr>
              <a:defRPr baseline="0"/>
            </a:lvl1pPr>
          </a:lstStyle>
          <a:p>
            <a:r>
              <a:rPr lang="en-US" dirty="0"/>
              <a:t>Image Tile Layout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iles">
    <p:spTree>
      <p:nvGrpSpPr>
        <p:cNvPr id="1" name=""/>
        <p:cNvGrpSpPr/>
        <p:nvPr/>
      </p:nvGrpSpPr>
      <p:grpSpPr>
        <a:xfrm>
          <a:off x="0" y="0"/>
          <a:ext cx="0" cy="0"/>
          <a:chOff x="0" y="0"/>
          <a:chExt cx="0" cy="0"/>
        </a:xfrm>
      </p:grpSpPr>
      <p:sp>
        <p:nvSpPr>
          <p:cNvPr id="18" name="Rectangle 17"/>
          <p:cNvSpPr/>
          <p:nvPr userDrawn="1"/>
        </p:nvSpPr>
        <p:spPr>
          <a:xfrm>
            <a:off x="0" y="628650"/>
            <a:ext cx="9144000" cy="4514850"/>
          </a:xfrm>
          <a:prstGeom prst="rect">
            <a:avLst/>
          </a:prstGeom>
          <a:gradFill>
            <a:gsLst>
              <a:gs pos="4000">
                <a:schemeClr val="bg1">
                  <a:lumMod val="75000"/>
                </a:schemeClr>
              </a:gs>
              <a:gs pos="67000">
                <a:schemeClr val="bg1"/>
              </a:gs>
            </a:gsLs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lvl1pPr>
          </a:lstStyle>
          <a:p>
            <a:r>
              <a:rPr lang="en-US" dirty="0"/>
              <a:t>Image Tile Layout</a:t>
            </a:r>
          </a:p>
        </p:txBody>
      </p:sp>
      <p:cxnSp>
        <p:nvCxnSpPr>
          <p:cNvPr id="53" name="Straight Connector 52"/>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54" name="Footer Placeholder 5"/>
          <p:cNvSpPr>
            <a:spLocks noGrp="1"/>
          </p:cNvSpPr>
          <p:nvPr>
            <p:ph type="ftr" sz="quarter" idx="5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kumimoji="1" lang="en-US" dirty="0">
              <a:latin typeface="Arial"/>
              <a:cs typeface="Arial"/>
            </a:endParaRPr>
          </a:p>
        </p:txBody>
      </p:sp>
      <p:sp>
        <p:nvSpPr>
          <p:cNvPr id="55"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50" name="Text Placeholder 9"/>
          <p:cNvSpPr>
            <a:spLocks noGrp="1"/>
          </p:cNvSpPr>
          <p:nvPr>
            <p:ph type="body" sz="quarter" idx="11" hasCustomPrompt="1"/>
          </p:nvPr>
        </p:nvSpPr>
        <p:spPr>
          <a:xfrm>
            <a:off x="533400" y="2796711"/>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51" name="Picture Placeholder 6"/>
          <p:cNvSpPr>
            <a:spLocks noGrp="1"/>
          </p:cNvSpPr>
          <p:nvPr>
            <p:ph type="pic" sz="quarter" idx="40" hasCustomPrompt="1"/>
          </p:nvPr>
        </p:nvSpPr>
        <p:spPr>
          <a:xfrm>
            <a:off x="533880" y="1671417"/>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
        <p:nvSpPr>
          <p:cNvPr id="52" name="Text Placeholder 9"/>
          <p:cNvSpPr>
            <a:spLocks noGrp="1"/>
          </p:cNvSpPr>
          <p:nvPr>
            <p:ph type="body" sz="quarter" idx="52" hasCustomPrompt="1"/>
          </p:nvPr>
        </p:nvSpPr>
        <p:spPr>
          <a:xfrm>
            <a:off x="3276600" y="2796711"/>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56" name="Picture Placeholder 6"/>
          <p:cNvSpPr>
            <a:spLocks noGrp="1"/>
          </p:cNvSpPr>
          <p:nvPr>
            <p:ph type="pic" sz="quarter" idx="53" hasCustomPrompt="1"/>
          </p:nvPr>
        </p:nvSpPr>
        <p:spPr>
          <a:xfrm>
            <a:off x="3277080" y="1671417"/>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
        <p:nvSpPr>
          <p:cNvPr id="57" name="Text Placeholder 9"/>
          <p:cNvSpPr>
            <a:spLocks noGrp="1"/>
          </p:cNvSpPr>
          <p:nvPr>
            <p:ph type="body" sz="quarter" idx="54" hasCustomPrompt="1"/>
          </p:nvPr>
        </p:nvSpPr>
        <p:spPr>
          <a:xfrm>
            <a:off x="6019800" y="2796711"/>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58" name="Picture Placeholder 6"/>
          <p:cNvSpPr>
            <a:spLocks noGrp="1"/>
          </p:cNvSpPr>
          <p:nvPr>
            <p:ph type="pic" sz="quarter" idx="55" hasCustomPrompt="1"/>
          </p:nvPr>
        </p:nvSpPr>
        <p:spPr>
          <a:xfrm>
            <a:off x="6020280" y="1671417"/>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
        <p:nvSpPr>
          <p:cNvPr id="59" name="Text Placeholder 9"/>
          <p:cNvSpPr>
            <a:spLocks noGrp="1"/>
          </p:cNvSpPr>
          <p:nvPr>
            <p:ph type="body" sz="quarter" idx="56" hasCustomPrompt="1"/>
          </p:nvPr>
        </p:nvSpPr>
        <p:spPr>
          <a:xfrm>
            <a:off x="533400" y="4324350"/>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60" name="Picture Placeholder 6"/>
          <p:cNvSpPr>
            <a:spLocks noGrp="1"/>
          </p:cNvSpPr>
          <p:nvPr>
            <p:ph type="pic" sz="quarter" idx="57" hasCustomPrompt="1"/>
          </p:nvPr>
        </p:nvSpPr>
        <p:spPr>
          <a:xfrm>
            <a:off x="533880" y="3181350"/>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
        <p:nvSpPr>
          <p:cNvPr id="61" name="Text Placeholder 9"/>
          <p:cNvSpPr>
            <a:spLocks noGrp="1"/>
          </p:cNvSpPr>
          <p:nvPr>
            <p:ph type="body" sz="quarter" idx="58" hasCustomPrompt="1"/>
          </p:nvPr>
        </p:nvSpPr>
        <p:spPr>
          <a:xfrm>
            <a:off x="3276600" y="4324350"/>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62" name="Picture Placeholder 6"/>
          <p:cNvSpPr>
            <a:spLocks noGrp="1"/>
          </p:cNvSpPr>
          <p:nvPr>
            <p:ph type="pic" sz="quarter" idx="59" hasCustomPrompt="1"/>
          </p:nvPr>
        </p:nvSpPr>
        <p:spPr>
          <a:xfrm>
            <a:off x="3277080" y="3181350"/>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
        <p:nvSpPr>
          <p:cNvPr id="63" name="Text Placeholder 9"/>
          <p:cNvSpPr>
            <a:spLocks noGrp="1"/>
          </p:cNvSpPr>
          <p:nvPr>
            <p:ph type="body" sz="quarter" idx="60" hasCustomPrompt="1"/>
          </p:nvPr>
        </p:nvSpPr>
        <p:spPr>
          <a:xfrm>
            <a:off x="6019800" y="4324350"/>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64" name="Picture Placeholder 6"/>
          <p:cNvSpPr>
            <a:spLocks noGrp="1"/>
          </p:cNvSpPr>
          <p:nvPr>
            <p:ph type="pic" sz="quarter" idx="61" hasCustomPrompt="1"/>
          </p:nvPr>
        </p:nvSpPr>
        <p:spPr>
          <a:xfrm>
            <a:off x="6020280" y="3181350"/>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Tree>
    <p:extLst>
      <p:ext uri="{BB962C8B-B14F-4D97-AF65-F5344CB8AC3E}">
        <p14:creationId xmlns:p14="http://schemas.microsoft.com/office/powerpoint/2010/main" val="136063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754856"/>
            <a:ext cx="6915150" cy="857250"/>
          </a:xfrm>
          <a:prstGeom prst="rect">
            <a:avLst/>
          </a:prstGeom>
        </p:spPr>
        <p:txBody>
          <a:bodyPr vert="horz" lIns="91440" tIns="45720" rIns="91440" bIns="45720" rtlCol="0" anchor="ctr">
            <a:normAutofit/>
          </a:bodyPr>
          <a:lstStyle/>
          <a:p>
            <a:r>
              <a:rPr lang="en-US" dirty="0"/>
              <a:t>Click To Edit Master</a:t>
            </a:r>
          </a:p>
        </p:txBody>
      </p:sp>
      <p:sp>
        <p:nvSpPr>
          <p:cNvPr id="3" name="Text Placeholder 2"/>
          <p:cNvSpPr>
            <a:spLocks noGrp="1"/>
          </p:cNvSpPr>
          <p:nvPr>
            <p:ph type="body" idx="1"/>
          </p:nvPr>
        </p:nvSpPr>
        <p:spPr>
          <a:xfrm>
            <a:off x="533400" y="1749028"/>
            <a:ext cx="6915150" cy="3051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571500"/>
          </a:xfrm>
          <a:prstGeom prst="rect">
            <a:avLst/>
          </a:prstGeom>
          <a:solidFill>
            <a:srgbClr val="FFCE34"/>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FPBoard_Logo_Black_WhtBg_small.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239000" y="77306"/>
            <a:ext cx="1844636" cy="416889"/>
          </a:xfrm>
          <a:prstGeom prst="rect">
            <a:avLst/>
          </a:prstGeom>
        </p:spPr>
      </p:pic>
    </p:spTree>
  </p:cSld>
  <p:clrMap bg1="lt1" tx1="dk1" bg2="lt2" tx2="dk2" accent1="accent1" accent2="accent2" accent3="accent3" accent4="accent4" accent5="accent5" accent6="accent6" hlink="hlink" folHlink="folHlink"/>
  <p:sldLayoutIdLst>
    <p:sldLayoutId id="2147484113" r:id="rId1"/>
    <p:sldLayoutId id="2147484121" r:id="rId2"/>
    <p:sldLayoutId id="2147484109" r:id="rId3"/>
    <p:sldLayoutId id="2147484102" r:id="rId4"/>
    <p:sldLayoutId id="2147484106" r:id="rId5"/>
    <p:sldLayoutId id="2147484114" r:id="rId6"/>
    <p:sldLayoutId id="2147484094" r:id="rId7"/>
    <p:sldLayoutId id="2147484101" r:id="rId8"/>
    <p:sldLayoutId id="2147484111" r:id="rId9"/>
    <p:sldLayoutId id="2147484112" r:id="rId10"/>
    <p:sldLayoutId id="2147484093" r:id="rId11"/>
    <p:sldLayoutId id="2147484108" r:id="rId12"/>
    <p:sldLayoutId id="2147484115" r:id="rId13"/>
    <p:sldLayoutId id="2147484117" r:id="rId14"/>
  </p:sldLayoutIdLst>
  <p:hf hdr="0" ftr="0" dt="0"/>
  <p:txStyles>
    <p:titleStyle>
      <a:lvl1pPr algn="l" defTabSz="457200" rtl="0" eaLnBrk="1" latinLnBrk="0" hangingPunct="1">
        <a:spcBef>
          <a:spcPct val="0"/>
        </a:spcBef>
        <a:buNone/>
        <a:defRPr sz="3600" kern="1200">
          <a:solidFill>
            <a:srgbClr val="696969"/>
          </a:solidFill>
          <a:latin typeface="Arial Bold" pitchFamily="34" charset="0"/>
          <a:ea typeface="+mj-ea"/>
          <a:cs typeface="Arial Bold" pitchFamily="34" charset="0"/>
        </a:defRPr>
      </a:lvl1pPr>
    </p:titleStyle>
    <p:bodyStyle>
      <a:lvl1pPr marL="342900" indent="-342900" algn="l" defTabSz="457200" rtl="0" eaLnBrk="1" latinLnBrk="0" hangingPunct="1">
        <a:spcBef>
          <a:spcPct val="20000"/>
        </a:spcBef>
        <a:buClr>
          <a:srgbClr val="FFCE34"/>
        </a:buClr>
        <a:buSzPct val="125000"/>
        <a:buFont typeface="Arial" pitchFamily="34" charset="0"/>
        <a:buChar char="■"/>
        <a:defRPr sz="2400" kern="1200">
          <a:solidFill>
            <a:srgbClr val="696969"/>
          </a:solidFill>
          <a:latin typeface="Arial" pitchFamily="34" charset="0"/>
          <a:ea typeface="+mn-ea"/>
          <a:cs typeface="Arial" pitchFamily="34" charset="0"/>
        </a:defRPr>
      </a:lvl1pPr>
      <a:lvl2pPr marL="742950" indent="-285750" algn="l" defTabSz="457200" rtl="0" eaLnBrk="1" latinLnBrk="0" hangingPunct="1">
        <a:spcBef>
          <a:spcPct val="20000"/>
        </a:spcBef>
        <a:buClr>
          <a:srgbClr val="FFCE34"/>
        </a:buClr>
        <a:buSzPct val="125000"/>
        <a:buFont typeface="Wingdings" pitchFamily="2" charset="2"/>
        <a:buChar char="§"/>
        <a:defRPr sz="2200" kern="1200">
          <a:solidFill>
            <a:srgbClr val="696969"/>
          </a:solidFill>
          <a:latin typeface="Arial" pitchFamily="34" charset="0"/>
          <a:ea typeface="+mn-ea"/>
          <a:cs typeface="Arial" pitchFamily="34" charset="0"/>
        </a:defRPr>
      </a:lvl2pPr>
      <a:lvl3pPr marL="1143000" indent="-228600" algn="l" defTabSz="457200" rtl="0" eaLnBrk="1" latinLnBrk="0" hangingPunct="1">
        <a:spcBef>
          <a:spcPct val="20000"/>
        </a:spcBef>
        <a:buClr>
          <a:srgbClr val="FFCE34"/>
        </a:buClr>
        <a:buSzPct val="125000"/>
        <a:buFont typeface="Arial" pitchFamily="34" charset="0"/>
        <a:buChar char="-"/>
        <a:defRPr sz="2000" kern="1200">
          <a:solidFill>
            <a:srgbClr val="696969"/>
          </a:solidFill>
          <a:latin typeface="Arial" pitchFamily="34" charset="0"/>
          <a:ea typeface="+mn-ea"/>
          <a:cs typeface="Arial" pitchFamily="34" charset="0"/>
        </a:defRPr>
      </a:lvl3pPr>
      <a:lvl4pPr marL="1600200" indent="-228600" algn="l" defTabSz="457200" rtl="0" eaLnBrk="1" latinLnBrk="0" hangingPunct="1">
        <a:spcBef>
          <a:spcPct val="20000"/>
        </a:spcBef>
        <a:buClr>
          <a:srgbClr val="FFCE34"/>
        </a:buClr>
        <a:buSzPct val="125000"/>
        <a:buFont typeface="Arial" pitchFamily="34" charset="0"/>
        <a:buChar char="•"/>
        <a:defRPr sz="2000" kern="1200">
          <a:solidFill>
            <a:srgbClr val="696969"/>
          </a:solidFill>
          <a:latin typeface="Arial" pitchFamily="34" charset="0"/>
          <a:ea typeface="+mn-ea"/>
          <a:cs typeface="Arial" pitchFamily="34" charset="0"/>
        </a:defRPr>
      </a:lvl4pPr>
      <a:lvl5pPr marL="2057400" indent="-228600" algn="l" defTabSz="457200" rtl="0" eaLnBrk="1" latinLnBrk="0" hangingPunct="1">
        <a:spcBef>
          <a:spcPct val="20000"/>
        </a:spcBef>
        <a:buClr>
          <a:srgbClr val="FFCE34"/>
        </a:buClr>
        <a:buSzPct val="60000"/>
        <a:buFont typeface="Wingdings" pitchFamily="2" charset="2"/>
        <a:buChar char="q"/>
        <a:defRPr sz="2000" kern="1200">
          <a:solidFill>
            <a:srgbClr val="696969"/>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www.cfp.net/"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
            <a:ext cx="7886700" cy="585965"/>
          </a:xfrm>
        </p:spPr>
        <p:txBody>
          <a:bodyPr>
            <a:normAutofit/>
          </a:bodyPr>
          <a:lstStyle/>
          <a:p>
            <a:r>
              <a:rPr lang="en-US" sz="2700" b="1" dirty="0">
                <a:solidFill>
                  <a:schemeClr val="tx1"/>
                </a:solidFill>
              </a:rPr>
              <a:t>Instructions for </a:t>
            </a:r>
            <a:r>
              <a:rPr lang="en-US" sz="2700" b="1" dirty="0" smtClean="0">
                <a:solidFill>
                  <a:schemeClr val="tx1"/>
                </a:solidFill>
              </a:rPr>
              <a:t>Program Delivery</a:t>
            </a:r>
            <a:endParaRPr lang="en-US" sz="2700" b="1" dirty="0">
              <a:solidFill>
                <a:schemeClr val="tx1"/>
              </a:solidFill>
            </a:endParaRPr>
          </a:p>
        </p:txBody>
      </p:sp>
      <p:sp>
        <p:nvSpPr>
          <p:cNvPr id="3" name="Text Placeholder 2"/>
          <p:cNvSpPr>
            <a:spLocks noGrp="1"/>
          </p:cNvSpPr>
          <p:nvPr>
            <p:ph type="body" idx="1"/>
          </p:nvPr>
        </p:nvSpPr>
        <p:spPr>
          <a:xfrm>
            <a:off x="381000" y="742950"/>
            <a:ext cx="8352430" cy="3962400"/>
          </a:xfrm>
        </p:spPr>
        <p:txBody>
          <a:bodyPr>
            <a:normAutofit fontScale="85000" lnSpcReduction="10000"/>
          </a:bodyPr>
          <a:lstStyle/>
          <a:p>
            <a:pPr marL="0" indent="0">
              <a:buNone/>
            </a:pPr>
            <a:r>
              <a:rPr lang="en-US" sz="2000" dirty="0">
                <a:solidFill>
                  <a:schemeClr val="tx1"/>
                </a:solidFill>
              </a:rPr>
              <a:t>T</a:t>
            </a:r>
            <a:r>
              <a:rPr lang="en-US" sz="2000" dirty="0" smtClean="0">
                <a:solidFill>
                  <a:schemeClr val="tx1"/>
                </a:solidFill>
              </a:rPr>
              <a:t>his slide deck is presentation ready.  The CFP Board banner and logo must be maintained, but the slide deck can otherwise be co-branded.  Any slide with an </a:t>
            </a:r>
            <a:r>
              <a:rPr lang="en-US" sz="2000" b="1" dirty="0" smtClean="0">
                <a:solidFill>
                  <a:schemeClr val="tx1"/>
                </a:solidFill>
              </a:rPr>
              <a:t>**</a:t>
            </a:r>
            <a:r>
              <a:rPr lang="en-US" sz="2000" dirty="0" smtClean="0">
                <a:solidFill>
                  <a:schemeClr val="tx1"/>
                </a:solidFill>
              </a:rPr>
              <a:t> in the Instructor Notes requires your attention and an update </a:t>
            </a:r>
            <a:r>
              <a:rPr lang="en-US" sz="2000" b="1" i="1" dirty="0" smtClean="0">
                <a:solidFill>
                  <a:schemeClr val="tx1"/>
                </a:solidFill>
              </a:rPr>
              <a:t>BEFORE</a:t>
            </a:r>
            <a:r>
              <a:rPr lang="en-US" sz="2000" dirty="0" smtClean="0">
                <a:solidFill>
                  <a:schemeClr val="tx1"/>
                </a:solidFill>
              </a:rPr>
              <a:t> delivery.  This </a:t>
            </a:r>
            <a:r>
              <a:rPr lang="en-US" sz="2000" dirty="0">
                <a:solidFill>
                  <a:schemeClr val="tx1"/>
                </a:solidFill>
              </a:rPr>
              <a:t>presentation includes all required </a:t>
            </a:r>
            <a:r>
              <a:rPr lang="en-US" sz="2000" dirty="0" smtClean="0">
                <a:solidFill>
                  <a:schemeClr val="tx1"/>
                </a:solidFill>
              </a:rPr>
              <a:t>content with </a:t>
            </a:r>
            <a:r>
              <a:rPr lang="en-US" sz="2000" dirty="0">
                <a:solidFill>
                  <a:schemeClr val="tx1"/>
                </a:solidFill>
              </a:rPr>
              <a:t>comprehensive </a:t>
            </a:r>
            <a:r>
              <a:rPr lang="en-US" sz="2000" dirty="0" smtClean="0">
                <a:solidFill>
                  <a:schemeClr val="tx1"/>
                </a:solidFill>
              </a:rPr>
              <a:t>notes </a:t>
            </a:r>
            <a:r>
              <a:rPr lang="en-US" sz="2000" dirty="0">
                <a:solidFill>
                  <a:schemeClr val="tx1"/>
                </a:solidFill>
              </a:rPr>
              <a:t>that provide context </a:t>
            </a:r>
            <a:r>
              <a:rPr lang="en-US" sz="2000" dirty="0" smtClean="0">
                <a:solidFill>
                  <a:schemeClr val="tx1"/>
                </a:solidFill>
              </a:rPr>
              <a:t>and examples for application. Here is your readiness checklist:</a:t>
            </a:r>
            <a:endParaRPr lang="en-US" sz="2000" dirty="0">
              <a:solidFill>
                <a:schemeClr val="tx1"/>
              </a:solidFill>
            </a:endParaRPr>
          </a:p>
          <a:p>
            <a:pPr marL="0" indent="0">
              <a:buNone/>
            </a:pPr>
            <a:endParaRPr lang="en-US" sz="1000" dirty="0" smtClean="0">
              <a:solidFill>
                <a:schemeClr val="tx1"/>
              </a:solidFill>
            </a:endParaRPr>
          </a:p>
          <a:p>
            <a:pPr>
              <a:buFont typeface="Wingdings" panose="05000000000000000000" pitchFamily="2" charset="2"/>
              <a:buChar char="q"/>
            </a:pPr>
            <a:r>
              <a:rPr lang="en-US" sz="2000" dirty="0" smtClean="0">
                <a:solidFill>
                  <a:schemeClr val="tx1"/>
                </a:solidFill>
              </a:rPr>
              <a:t>Delete this slide before presentation</a:t>
            </a:r>
          </a:p>
          <a:p>
            <a:pPr>
              <a:buFont typeface="Wingdings" panose="05000000000000000000" pitchFamily="2" charset="2"/>
              <a:buChar char="q"/>
            </a:pPr>
            <a:r>
              <a:rPr lang="en-US" sz="2000" dirty="0" smtClean="0">
                <a:solidFill>
                  <a:schemeClr val="tx1"/>
                </a:solidFill>
              </a:rPr>
              <a:t>Familiarize yourself with the animation on slides where you see this symbol </a:t>
            </a:r>
          </a:p>
          <a:p>
            <a:pPr>
              <a:buFont typeface="Wingdings" panose="05000000000000000000" pitchFamily="2" charset="2"/>
              <a:buChar char="q"/>
            </a:pPr>
            <a:r>
              <a:rPr lang="en-US" sz="2000" dirty="0" smtClean="0">
                <a:solidFill>
                  <a:schemeClr val="tx1"/>
                </a:solidFill>
              </a:rPr>
              <a:t>Add program subtitle, organization name and delivery date (slide 2)</a:t>
            </a:r>
          </a:p>
          <a:p>
            <a:pPr>
              <a:buFont typeface="Wingdings" panose="05000000000000000000" pitchFamily="2" charset="2"/>
              <a:buChar char="q"/>
            </a:pPr>
            <a:r>
              <a:rPr lang="en-US" sz="2000" dirty="0" smtClean="0">
                <a:solidFill>
                  <a:schemeClr val="tx1"/>
                </a:solidFill>
              </a:rPr>
              <a:t>Add information about yourself (slide 3)</a:t>
            </a:r>
          </a:p>
          <a:p>
            <a:pPr>
              <a:buFont typeface="Wingdings" panose="05000000000000000000" pitchFamily="2" charset="2"/>
              <a:buChar char="q"/>
            </a:pPr>
            <a:r>
              <a:rPr lang="en-US" sz="2000" dirty="0" smtClean="0">
                <a:solidFill>
                  <a:schemeClr val="tx1"/>
                </a:solidFill>
              </a:rPr>
              <a:t>If using Polling software other than </a:t>
            </a:r>
            <a:r>
              <a:rPr lang="en-US" sz="2000" dirty="0" err="1" smtClean="0">
                <a:solidFill>
                  <a:schemeClr val="tx1"/>
                </a:solidFill>
              </a:rPr>
              <a:t>Kahoot</a:t>
            </a:r>
            <a:r>
              <a:rPr lang="en-US" sz="2000" dirty="0" smtClean="0">
                <a:solidFill>
                  <a:schemeClr val="tx1"/>
                </a:solidFill>
              </a:rPr>
              <a:t>! add instructions; if not using a polling software, delete slide 4 </a:t>
            </a:r>
          </a:p>
          <a:p>
            <a:pPr>
              <a:buFont typeface="Wingdings" panose="05000000000000000000" pitchFamily="2" charset="2"/>
              <a:buChar char="q"/>
            </a:pPr>
            <a:r>
              <a:rPr lang="en-US" sz="2000" dirty="0" smtClean="0">
                <a:solidFill>
                  <a:schemeClr val="tx1"/>
                </a:solidFill>
              </a:rPr>
              <a:t>Select required Activities and adjust content (slides 22, 29, 43, 50, 57)</a:t>
            </a:r>
          </a:p>
          <a:p>
            <a:pPr>
              <a:buFont typeface="Wingdings" panose="05000000000000000000" pitchFamily="2" charset="2"/>
              <a:buChar char="q"/>
            </a:pPr>
            <a:r>
              <a:rPr lang="en-US" sz="2000" dirty="0" smtClean="0">
                <a:solidFill>
                  <a:schemeClr val="tx1"/>
                </a:solidFill>
              </a:rPr>
              <a:t>Customize your closing message and content (slide 59)</a:t>
            </a:r>
          </a:p>
          <a:p>
            <a:pPr marL="0" indent="0">
              <a:buNone/>
            </a:pPr>
            <a:endParaRPr lang="en-US" sz="2000" dirty="0" smtClean="0">
              <a:solidFill>
                <a:schemeClr val="tx1"/>
              </a:solidFill>
            </a:endParaRPr>
          </a:p>
          <a:p>
            <a:pPr marL="0" indent="0">
              <a:buNone/>
            </a:pPr>
            <a:endParaRPr lang="en-US" sz="2000" dirty="0">
              <a:solidFill>
                <a:schemeClr val="tx1"/>
              </a:solidFill>
            </a:endParaRPr>
          </a:p>
        </p:txBody>
      </p:sp>
      <p:pic>
        <p:nvPicPr>
          <p:cNvPr id="4" name="Picture 3"/>
          <p:cNvPicPr>
            <a:picLocks noChangeAspect="1"/>
          </p:cNvPicPr>
          <p:nvPr/>
        </p:nvPicPr>
        <p:blipFill>
          <a:blip r:embed="rId3"/>
          <a:stretch>
            <a:fillRect/>
          </a:stretch>
        </p:blipFill>
        <p:spPr>
          <a:xfrm>
            <a:off x="8077200" y="2419350"/>
            <a:ext cx="351361" cy="226219"/>
          </a:xfrm>
          <a:prstGeom prst="rect">
            <a:avLst/>
          </a:prstGeom>
        </p:spPr>
      </p:pic>
    </p:spTree>
    <p:extLst>
      <p:ext uri="{BB962C8B-B14F-4D97-AF65-F5344CB8AC3E}">
        <p14:creationId xmlns:p14="http://schemas.microsoft.com/office/powerpoint/2010/main" val="352332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991" y="91424"/>
            <a:ext cx="6130209" cy="461665"/>
          </a:xfrm>
          <a:prstGeom prst="rect">
            <a:avLst/>
          </a:prstGeom>
        </p:spPr>
        <p:txBody>
          <a:bodyPr wrap="square">
            <a:spAutoFit/>
          </a:bodyPr>
          <a:lstStyle/>
          <a:p>
            <a:r>
              <a:rPr lang="en-US" sz="2400" b="1" dirty="0">
                <a:solidFill>
                  <a:prstClr val="black"/>
                </a:solidFill>
              </a:rPr>
              <a:t> </a:t>
            </a:r>
            <a:endParaRPr lang="en-US" sz="2400" dirty="0"/>
          </a:p>
        </p:txBody>
      </p:sp>
      <p:sp>
        <p:nvSpPr>
          <p:cNvPr id="9" name="Slide Number Placeholder 8"/>
          <p:cNvSpPr>
            <a:spLocks noGrp="1"/>
          </p:cNvSpPr>
          <p:nvPr>
            <p:ph type="sldNum" sz="quarter" idx="12"/>
          </p:nvPr>
        </p:nvSpPr>
        <p:spPr/>
        <p:txBody>
          <a:bodyPr/>
          <a:lstStyle/>
          <a:p>
            <a:pPr>
              <a:defRPr/>
            </a:pPr>
            <a:fld id="{3E9C9FDC-FC42-4F2B-B2DB-F1B41CA703B5}" type="slidenum">
              <a:rPr lang="en-US" smtClean="0"/>
              <a:pPr>
                <a:defRPr/>
              </a:pPr>
              <a:t>10</a:t>
            </a:fld>
            <a:endParaRPr lang="en-US" dirty="0"/>
          </a:p>
        </p:txBody>
      </p:sp>
      <p:sp>
        <p:nvSpPr>
          <p:cNvPr id="8" name="Title 1"/>
          <p:cNvSpPr txBox="1">
            <a:spLocks/>
          </p:cNvSpPr>
          <p:nvPr/>
        </p:nvSpPr>
        <p:spPr>
          <a:xfrm>
            <a:off x="0" y="0"/>
            <a:ext cx="6553200" cy="56435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696969"/>
                </a:solidFill>
                <a:latin typeface="Arial Bold" pitchFamily="34" charset="0"/>
                <a:ea typeface="+mj-ea"/>
                <a:cs typeface="Arial Bold" pitchFamily="34" charset="0"/>
              </a:defRPr>
            </a:lvl1pPr>
          </a:lstStyle>
          <a:p>
            <a:pPr fontAlgn="auto">
              <a:spcAft>
                <a:spcPts val="0"/>
              </a:spcAft>
            </a:pPr>
            <a:r>
              <a:rPr lang="en-US" sz="2700" dirty="0">
                <a:solidFill>
                  <a:schemeClr val="tx1"/>
                </a:solidFill>
              </a:rPr>
              <a:t>The Structure Has Changed</a:t>
            </a:r>
          </a:p>
        </p:txBody>
      </p:sp>
      <p:graphicFrame>
        <p:nvGraphicFramePr>
          <p:cNvPr id="2" name="Table 1"/>
          <p:cNvGraphicFramePr>
            <a:graphicFrameLocks noGrp="1"/>
          </p:cNvGraphicFramePr>
          <p:nvPr>
            <p:extLst>
              <p:ext uri="{D42A27DB-BD31-4B8C-83A1-F6EECF244321}">
                <p14:modId xmlns:p14="http://schemas.microsoft.com/office/powerpoint/2010/main" val="3048696152"/>
              </p:ext>
            </p:extLst>
          </p:nvPr>
        </p:nvGraphicFramePr>
        <p:xfrm>
          <a:off x="228600" y="1123950"/>
          <a:ext cx="8382000" cy="3870960"/>
        </p:xfrm>
        <a:graphic>
          <a:graphicData uri="http://schemas.openxmlformats.org/drawingml/2006/table">
            <a:tbl>
              <a:tblPr firstRow="1" bandRow="1">
                <a:tableStyleId>{073A0DAA-6AF3-43AB-8588-CEC1D06C72B9}</a:tableStyleId>
              </a:tblPr>
              <a:tblGrid>
                <a:gridCol w="4191000">
                  <a:extLst>
                    <a:ext uri="{9D8B030D-6E8A-4147-A177-3AD203B41FA5}">
                      <a16:colId xmlns:a16="http://schemas.microsoft.com/office/drawing/2014/main" val="1188691368"/>
                    </a:ext>
                  </a:extLst>
                </a:gridCol>
                <a:gridCol w="4191000">
                  <a:extLst>
                    <a:ext uri="{9D8B030D-6E8A-4147-A177-3AD203B41FA5}">
                      <a16:colId xmlns:a16="http://schemas.microsoft.com/office/drawing/2014/main" val="90896175"/>
                    </a:ext>
                  </a:extLst>
                </a:gridCol>
              </a:tblGrid>
              <a:tr h="492629">
                <a:tc>
                  <a:txBody>
                    <a:bodyPr/>
                    <a:lstStyle/>
                    <a:p>
                      <a:pPr algn="ctr"/>
                      <a:r>
                        <a:rPr lang="en-US" sz="2400" dirty="0"/>
                        <a:t>Current Standards</a:t>
                      </a:r>
                    </a:p>
                    <a:p>
                      <a:pPr algn="ctr"/>
                      <a:r>
                        <a:rPr lang="en-US" sz="1800" dirty="0"/>
                        <a:t>(Effective Until </a:t>
                      </a:r>
                      <a:r>
                        <a:rPr lang="en-US" sz="1800" baseline="0" dirty="0" smtClean="0"/>
                        <a:t>September 30, </a:t>
                      </a:r>
                      <a:r>
                        <a:rPr lang="en-US" sz="1800" baseline="0" dirty="0"/>
                        <a:t>2019)</a:t>
                      </a:r>
                    </a:p>
                  </a:txBody>
                  <a:tcPr/>
                </a:tc>
                <a:tc>
                  <a:txBody>
                    <a:bodyPr/>
                    <a:lstStyle/>
                    <a:p>
                      <a:pPr algn="ctr"/>
                      <a:r>
                        <a:rPr lang="en-US" sz="2400" dirty="0"/>
                        <a:t>Revised Standards</a:t>
                      </a:r>
                    </a:p>
                    <a:p>
                      <a:pPr algn="ctr"/>
                      <a:r>
                        <a:rPr lang="en-US" sz="1800" dirty="0"/>
                        <a:t>(Effective October</a:t>
                      </a:r>
                      <a:r>
                        <a:rPr lang="en-US" sz="1800" baseline="0" dirty="0"/>
                        <a:t> 1, 2019)</a:t>
                      </a:r>
                      <a:endParaRPr lang="en-US" sz="1800" dirty="0"/>
                    </a:p>
                  </a:txBody>
                  <a:tcPr/>
                </a:tc>
                <a:extLst>
                  <a:ext uri="{0D108BD9-81ED-4DB2-BD59-A6C34878D82A}">
                    <a16:rowId xmlns:a16="http://schemas.microsoft.com/office/drawing/2014/main" val="64573877"/>
                  </a:ext>
                </a:extLst>
              </a:tr>
              <a:tr h="370205">
                <a:tc>
                  <a:txBody>
                    <a:bodyPr/>
                    <a:lstStyle/>
                    <a:p>
                      <a:r>
                        <a:rPr lang="en-US" sz="2200" dirty="0" smtClean="0"/>
                        <a:t>Introduction</a:t>
                      </a:r>
                      <a:endParaRPr lang="en-US" sz="2200" dirty="0"/>
                    </a:p>
                  </a:txBody>
                  <a:tcPr/>
                </a:tc>
                <a:tc>
                  <a:txBody>
                    <a:bodyPr/>
                    <a:lstStyle/>
                    <a:p>
                      <a:r>
                        <a:rPr lang="en-US" sz="2200" dirty="0"/>
                        <a:t>Preamble</a:t>
                      </a:r>
                    </a:p>
                  </a:txBody>
                  <a:tcPr/>
                </a:tc>
                <a:extLst>
                  <a:ext uri="{0D108BD9-81ED-4DB2-BD59-A6C34878D82A}">
                    <a16:rowId xmlns:a16="http://schemas.microsoft.com/office/drawing/2014/main" val="3203554940"/>
                  </a:ext>
                </a:extLst>
              </a:tr>
              <a:tr h="638984">
                <a:tc>
                  <a:txBody>
                    <a:bodyPr/>
                    <a:lstStyle/>
                    <a:p>
                      <a:r>
                        <a:rPr lang="en-US" sz="2200" dirty="0"/>
                        <a:t>Code of Ethics</a:t>
                      </a:r>
                      <a:r>
                        <a:rPr lang="en-US" sz="2200" baseline="0" dirty="0"/>
                        <a:t> and Professional Responsibility</a:t>
                      </a:r>
                      <a:endParaRPr lang="en-US" sz="2200" dirty="0"/>
                    </a:p>
                  </a:txBody>
                  <a:tcPr/>
                </a:tc>
                <a:tc>
                  <a:txBody>
                    <a:bodyPr/>
                    <a:lstStyle/>
                    <a:p>
                      <a:r>
                        <a:rPr lang="en-US" sz="2200" dirty="0"/>
                        <a:t>Code of Ethics</a:t>
                      </a:r>
                    </a:p>
                  </a:txBody>
                  <a:tcPr/>
                </a:tc>
                <a:extLst>
                  <a:ext uri="{0D108BD9-81ED-4DB2-BD59-A6C34878D82A}">
                    <a16:rowId xmlns:a16="http://schemas.microsoft.com/office/drawing/2014/main" val="954073597"/>
                  </a:ext>
                </a:extLst>
              </a:tr>
              <a:tr h="370205">
                <a:tc>
                  <a:txBody>
                    <a:bodyPr/>
                    <a:lstStyle/>
                    <a:p>
                      <a:r>
                        <a:rPr lang="en-US" sz="2200" dirty="0"/>
                        <a:t>Rules of Conduct</a:t>
                      </a:r>
                    </a:p>
                  </a:txBody>
                  <a:tcPr/>
                </a:tc>
                <a:tc>
                  <a:txBody>
                    <a:bodyPr/>
                    <a:lstStyle/>
                    <a:p>
                      <a:r>
                        <a:rPr lang="en-US" sz="2200" dirty="0"/>
                        <a:t>Standards of Conduct</a:t>
                      </a:r>
                      <a:endParaRPr lang="en-US" sz="2200" baseline="0" dirty="0"/>
                    </a:p>
                  </a:txBody>
                  <a:tcPr/>
                </a:tc>
                <a:extLst>
                  <a:ext uri="{0D108BD9-81ED-4DB2-BD59-A6C34878D82A}">
                    <a16:rowId xmlns:a16="http://schemas.microsoft.com/office/drawing/2014/main" val="653137640"/>
                  </a:ext>
                </a:extLst>
              </a:tr>
              <a:tr h="638984">
                <a:tc>
                  <a:txBody>
                    <a:bodyPr/>
                    <a:lstStyle/>
                    <a:p>
                      <a:r>
                        <a:rPr lang="en-US" sz="2200" dirty="0"/>
                        <a:t>Financial Planning Practice Standards</a:t>
                      </a:r>
                    </a:p>
                  </a:txBody>
                  <a:tcPr/>
                </a:tc>
                <a:tc>
                  <a:txBody>
                    <a:bodyPr/>
                    <a:lstStyle/>
                    <a:p>
                      <a:r>
                        <a:rPr lang="en-US" sz="2200" dirty="0" smtClean="0"/>
                        <a:t>Practice Standards for the Financial Planning Process</a:t>
                      </a:r>
                      <a:endParaRPr lang="en-US" sz="2200" dirty="0"/>
                    </a:p>
                  </a:txBody>
                  <a:tcPr/>
                </a:tc>
                <a:extLst>
                  <a:ext uri="{0D108BD9-81ED-4DB2-BD59-A6C34878D82A}">
                    <a16:rowId xmlns:a16="http://schemas.microsoft.com/office/drawing/2014/main" val="51151430"/>
                  </a:ext>
                </a:extLst>
              </a:tr>
              <a:tr h="6389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t>Terminology</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t>Glossary</a:t>
                      </a:r>
                    </a:p>
                    <a:p>
                      <a:endParaRPr lang="en-US" sz="2200" dirty="0"/>
                    </a:p>
                  </a:txBody>
                  <a:tcPr/>
                </a:tc>
                <a:extLst>
                  <a:ext uri="{0D108BD9-81ED-4DB2-BD59-A6C34878D82A}">
                    <a16:rowId xmlns:a16="http://schemas.microsoft.com/office/drawing/2014/main" val="446569980"/>
                  </a:ext>
                </a:extLst>
              </a:tr>
            </a:tbl>
          </a:graphicData>
        </a:graphic>
      </p:graphicFrame>
    </p:spTree>
    <p:extLst>
      <p:ext uri="{BB962C8B-B14F-4D97-AF65-F5344CB8AC3E}">
        <p14:creationId xmlns:p14="http://schemas.microsoft.com/office/powerpoint/2010/main" val="187864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xfrm>
            <a:off x="26773" y="8238"/>
            <a:ext cx="6858000" cy="606054"/>
          </a:xfrm>
          <a:prstGeom prst="rect">
            <a:avLst/>
          </a:prstGeom>
        </p:spPr>
        <p:txBody>
          <a:bodyPr>
            <a:normAutofit/>
          </a:bodyPr>
          <a:lstStyle>
            <a:lvl1pPr algn="ctr"/>
          </a:lstStyle>
          <a:p>
            <a:pPr algn="l" hangingPunct="0"/>
            <a:r>
              <a:rPr lang="en-US" sz="2700" dirty="0" smtClean="0">
                <a:solidFill>
                  <a:prstClr val="black"/>
                </a:solidFill>
                <a:sym typeface="Calibri"/>
              </a:rPr>
              <a:t>Code of Ethics</a:t>
            </a:r>
            <a:endParaRPr sz="2700" dirty="0">
              <a:solidFill>
                <a:prstClr val="black"/>
              </a:solidFill>
              <a:sym typeface="Calibri"/>
            </a:endParaRP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11</a:t>
            </a:fld>
            <a:endParaRPr lang="en-US" dirty="0"/>
          </a:p>
        </p:txBody>
      </p:sp>
      <p:sp>
        <p:nvSpPr>
          <p:cNvPr id="2" name="TextBox 1"/>
          <p:cNvSpPr txBox="1"/>
          <p:nvPr/>
        </p:nvSpPr>
        <p:spPr>
          <a:xfrm>
            <a:off x="477012" y="1290932"/>
            <a:ext cx="8382000" cy="3170099"/>
          </a:xfrm>
          <a:prstGeom prst="rect">
            <a:avLst/>
          </a:prstGeom>
          <a:noFill/>
        </p:spPr>
        <p:txBody>
          <a:bodyPr wrap="square" rtlCol="0">
            <a:spAutoFit/>
          </a:bodyPr>
          <a:lstStyle/>
          <a:p>
            <a:pPr marL="342900" indent="-342900">
              <a:buFont typeface="+mj-lt"/>
              <a:buAutoNum type="arabicPeriod"/>
            </a:pPr>
            <a:r>
              <a:rPr lang="en-US" sz="2500" dirty="0" smtClean="0"/>
              <a:t>Act with honesty, integrity, competence, and diligence.</a:t>
            </a:r>
            <a:endParaRPr lang="en-US" sz="2500" dirty="0"/>
          </a:p>
          <a:p>
            <a:pPr marL="342900" indent="-342900">
              <a:buFont typeface="+mj-lt"/>
              <a:buAutoNum type="arabicPeriod"/>
            </a:pPr>
            <a:r>
              <a:rPr lang="en-US" sz="2500" dirty="0" smtClean="0"/>
              <a:t>Act in the client’s best interests. </a:t>
            </a:r>
            <a:endParaRPr lang="en-US" sz="2500" dirty="0"/>
          </a:p>
          <a:p>
            <a:pPr marL="342900" indent="-342900">
              <a:buFont typeface="+mj-lt"/>
              <a:buAutoNum type="arabicPeriod"/>
            </a:pPr>
            <a:r>
              <a:rPr lang="en-US" sz="2500" dirty="0" smtClean="0"/>
              <a:t>Exercise due care.  </a:t>
            </a:r>
            <a:endParaRPr lang="en-US" sz="2500" dirty="0"/>
          </a:p>
          <a:p>
            <a:pPr marL="342900" indent="-342900">
              <a:buFont typeface="+mj-lt"/>
              <a:buAutoNum type="arabicPeriod"/>
            </a:pPr>
            <a:r>
              <a:rPr lang="en-US" sz="2500" dirty="0" smtClean="0"/>
              <a:t>Avoid or disclose and manage conflicts of interest.  </a:t>
            </a:r>
            <a:endParaRPr lang="en-US" sz="2500" dirty="0"/>
          </a:p>
          <a:p>
            <a:pPr marL="342900" indent="-342900">
              <a:buFont typeface="+mj-lt"/>
              <a:buAutoNum type="arabicPeriod"/>
            </a:pPr>
            <a:r>
              <a:rPr lang="en-US" sz="2500" dirty="0" smtClean="0"/>
              <a:t>Maintain the confidentiality and protect the privacy of client information. </a:t>
            </a:r>
          </a:p>
          <a:p>
            <a:pPr marL="342900" indent="-342900">
              <a:buFont typeface="+mj-lt"/>
              <a:buAutoNum type="arabicPeriod"/>
            </a:pPr>
            <a:r>
              <a:rPr lang="en-US" sz="2500" dirty="0" smtClean="0"/>
              <a:t>Act in a manner that reflects positively on the financial planning profession and CFP</a:t>
            </a:r>
            <a:r>
              <a:rPr lang="en-US" sz="2500" baseline="30000" dirty="0" smtClean="0"/>
              <a:t>®</a:t>
            </a:r>
            <a:r>
              <a:rPr lang="en-US" sz="2500" dirty="0" smtClean="0"/>
              <a:t> certification.   </a:t>
            </a:r>
            <a:endParaRPr lang="en-US" sz="2500" dirty="0"/>
          </a:p>
        </p:txBody>
      </p:sp>
      <p:sp>
        <p:nvSpPr>
          <p:cNvPr id="5" name="TextBox 4"/>
          <p:cNvSpPr txBox="1"/>
          <p:nvPr/>
        </p:nvSpPr>
        <p:spPr>
          <a:xfrm>
            <a:off x="228600" y="767712"/>
            <a:ext cx="5943600" cy="523220"/>
          </a:xfrm>
          <a:prstGeom prst="rect">
            <a:avLst/>
          </a:prstGeom>
          <a:noFill/>
        </p:spPr>
        <p:txBody>
          <a:bodyPr wrap="square" rtlCol="0">
            <a:spAutoFit/>
          </a:bodyPr>
          <a:lstStyle/>
          <a:p>
            <a:r>
              <a:rPr lang="en-US" sz="2800" dirty="0" smtClean="0"/>
              <a:t>A CFP</a:t>
            </a:r>
            <a:r>
              <a:rPr lang="en-US" sz="2800" baseline="30000" dirty="0" smtClean="0"/>
              <a:t>® </a:t>
            </a:r>
            <a:r>
              <a:rPr lang="en-US" sz="2800" dirty="0" smtClean="0"/>
              <a:t>professional must:</a:t>
            </a:r>
            <a:endParaRPr lang="en-US" sz="2800" dirty="0"/>
          </a:p>
        </p:txBody>
      </p:sp>
    </p:spTree>
    <p:extLst>
      <p:ext uri="{BB962C8B-B14F-4D97-AF65-F5344CB8AC3E}">
        <p14:creationId xmlns:p14="http://schemas.microsoft.com/office/powerpoint/2010/main" val="2986545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xfrm>
            <a:off x="0" y="0"/>
            <a:ext cx="6858000" cy="606054"/>
          </a:xfrm>
          <a:prstGeom prst="rect">
            <a:avLst/>
          </a:prstGeom>
        </p:spPr>
        <p:txBody>
          <a:bodyPr>
            <a:normAutofit/>
          </a:bodyPr>
          <a:lstStyle>
            <a:lvl1pPr algn="ctr"/>
          </a:lstStyle>
          <a:p>
            <a:pPr algn="l" hangingPunct="0"/>
            <a:r>
              <a:rPr lang="en-US" sz="2700" dirty="0">
                <a:solidFill>
                  <a:prstClr val="black"/>
                </a:solidFill>
                <a:sym typeface="Calibri"/>
              </a:rPr>
              <a:t>Standards of Conduct – </a:t>
            </a:r>
            <a:r>
              <a:rPr lang="en-US" sz="2700" dirty="0" smtClean="0">
                <a:solidFill>
                  <a:prstClr val="black"/>
                </a:solidFill>
                <a:sym typeface="Calibri"/>
              </a:rPr>
              <a:t>Six </a:t>
            </a:r>
            <a:r>
              <a:rPr lang="en-US" sz="2700" dirty="0">
                <a:solidFill>
                  <a:prstClr val="black"/>
                </a:solidFill>
                <a:sym typeface="Calibri"/>
              </a:rPr>
              <a:t>Sections</a:t>
            </a:r>
            <a:endParaRPr sz="2700" dirty="0">
              <a:solidFill>
                <a:prstClr val="black"/>
              </a:solidFill>
              <a:sym typeface="Calibri"/>
            </a:endParaRP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12</a:t>
            </a:fld>
            <a:endParaRPr lang="en-US" dirty="0"/>
          </a:p>
        </p:txBody>
      </p:sp>
      <p:sp>
        <p:nvSpPr>
          <p:cNvPr id="16" name="Rectangle 15"/>
          <p:cNvSpPr/>
          <p:nvPr/>
        </p:nvSpPr>
        <p:spPr>
          <a:xfrm>
            <a:off x="228600" y="732165"/>
            <a:ext cx="3733800" cy="1219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Duties Owed to Clients</a:t>
            </a:r>
            <a:endParaRPr lang="en-US" sz="2800" b="1" dirty="0"/>
          </a:p>
        </p:txBody>
      </p:sp>
      <p:sp>
        <p:nvSpPr>
          <p:cNvPr id="18" name="Rectangle 17"/>
          <p:cNvSpPr/>
          <p:nvPr/>
        </p:nvSpPr>
        <p:spPr>
          <a:xfrm>
            <a:off x="4343400" y="732165"/>
            <a:ext cx="4114800" cy="1219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Financial Planning and Application of Practice Standards</a:t>
            </a:r>
            <a:endParaRPr lang="en-US" sz="2800" b="1" dirty="0"/>
          </a:p>
        </p:txBody>
      </p:sp>
      <p:sp>
        <p:nvSpPr>
          <p:cNvPr id="19" name="Rectangle 18"/>
          <p:cNvSpPr/>
          <p:nvPr/>
        </p:nvSpPr>
        <p:spPr>
          <a:xfrm>
            <a:off x="304800" y="2192596"/>
            <a:ext cx="3657600" cy="914400"/>
          </a:xfrm>
          <a:prstGeom prst="rect">
            <a:avLst/>
          </a:prstGeom>
          <a:solidFill>
            <a:srgbClr val="FDC8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Practice Standards</a:t>
            </a:r>
            <a:endParaRPr lang="en-US" sz="2800" b="1" dirty="0"/>
          </a:p>
        </p:txBody>
      </p:sp>
      <p:sp>
        <p:nvSpPr>
          <p:cNvPr id="20" name="Rectangle 19"/>
          <p:cNvSpPr/>
          <p:nvPr/>
        </p:nvSpPr>
        <p:spPr>
          <a:xfrm>
            <a:off x="304800" y="3333750"/>
            <a:ext cx="3733800" cy="13716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Duties Owed to Firms and Subordinates</a:t>
            </a:r>
            <a:endParaRPr lang="en-US" sz="2800" b="1" dirty="0"/>
          </a:p>
        </p:txBody>
      </p:sp>
      <p:sp>
        <p:nvSpPr>
          <p:cNvPr id="21" name="Rectangle 20"/>
          <p:cNvSpPr/>
          <p:nvPr/>
        </p:nvSpPr>
        <p:spPr>
          <a:xfrm>
            <a:off x="4343400" y="3348228"/>
            <a:ext cx="4114800" cy="13716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Duties Owed to CFP Board</a:t>
            </a:r>
            <a:endParaRPr lang="en-US" sz="2800" b="1" dirty="0"/>
          </a:p>
        </p:txBody>
      </p:sp>
      <p:sp>
        <p:nvSpPr>
          <p:cNvPr id="2" name="Rectangle 1"/>
          <p:cNvSpPr/>
          <p:nvPr/>
        </p:nvSpPr>
        <p:spPr>
          <a:xfrm>
            <a:off x="4343400" y="2221171"/>
            <a:ext cx="4114800" cy="9144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Circumvention</a:t>
            </a:r>
            <a:endParaRPr lang="en-US" sz="2800" b="1" dirty="0"/>
          </a:p>
        </p:txBody>
      </p:sp>
    </p:spTree>
    <p:extLst>
      <p:ext uri="{BB962C8B-B14F-4D97-AF65-F5344CB8AC3E}">
        <p14:creationId xmlns:p14="http://schemas.microsoft.com/office/powerpoint/2010/main" val="103502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57" y="0"/>
            <a:ext cx="5615773" cy="507831"/>
          </a:xfrm>
          <a:prstGeom prst="rect">
            <a:avLst/>
          </a:prstGeom>
        </p:spPr>
        <p:txBody>
          <a:bodyPr wrap="square">
            <a:spAutoFit/>
          </a:bodyPr>
          <a:lstStyle/>
          <a:p>
            <a:r>
              <a:rPr lang="en-US" sz="2700" b="1" dirty="0">
                <a:solidFill>
                  <a:prstClr val="black"/>
                </a:solidFill>
              </a:rPr>
              <a:t>Integrity, Competence, Diligence</a:t>
            </a:r>
            <a:endParaRPr lang="en-US" sz="2700" b="1" dirty="0"/>
          </a:p>
        </p:txBody>
      </p:sp>
      <p:sp>
        <p:nvSpPr>
          <p:cNvPr id="10" name="Slide Number Placeholder 9"/>
          <p:cNvSpPr>
            <a:spLocks noGrp="1"/>
          </p:cNvSpPr>
          <p:nvPr>
            <p:ph type="sldNum" sz="quarter" idx="12"/>
          </p:nvPr>
        </p:nvSpPr>
        <p:spPr/>
        <p:txBody>
          <a:bodyPr/>
          <a:lstStyle/>
          <a:p>
            <a:pPr>
              <a:defRPr/>
            </a:pPr>
            <a:fld id="{3E9C9FDC-FC42-4F2B-B2DB-F1B41CA703B5}" type="slidenum">
              <a:rPr lang="en-US" smtClean="0"/>
              <a:pPr>
                <a:defRPr/>
              </a:pPr>
              <a:t>13</a:t>
            </a:fld>
            <a:endParaRPr lang="en-US" dirty="0"/>
          </a:p>
        </p:txBody>
      </p:sp>
      <p:sp>
        <p:nvSpPr>
          <p:cNvPr id="9" name="TextBox 8"/>
          <p:cNvSpPr txBox="1"/>
          <p:nvPr/>
        </p:nvSpPr>
        <p:spPr>
          <a:xfrm>
            <a:off x="480227" y="666750"/>
            <a:ext cx="8458200" cy="4093428"/>
          </a:xfrm>
          <a:prstGeom prst="rect">
            <a:avLst/>
          </a:prstGeom>
          <a:noFill/>
        </p:spPr>
        <p:txBody>
          <a:bodyPr wrap="square" rtlCol="0">
            <a:spAutoFit/>
          </a:bodyPr>
          <a:lstStyle/>
          <a:p>
            <a:r>
              <a:rPr lang="en-US" sz="2400" b="1" dirty="0"/>
              <a:t>Integrity</a:t>
            </a:r>
          </a:p>
          <a:p>
            <a:pPr marL="285750" indent="-285750">
              <a:buClr>
                <a:srgbClr val="FFC000"/>
              </a:buClr>
              <a:buFont typeface="Arial" panose="020B0604020202020204" pitchFamily="34" charset="0"/>
              <a:buChar char="•"/>
            </a:pPr>
            <a:r>
              <a:rPr lang="en-US" sz="2400" dirty="0"/>
              <a:t>Honesty and candor that is not </a:t>
            </a:r>
            <a:r>
              <a:rPr lang="en-US" sz="2400" dirty="0" smtClean="0"/>
              <a:t>subordinated to personal gain or advantage</a:t>
            </a:r>
            <a:endParaRPr lang="en-US" sz="2400" dirty="0"/>
          </a:p>
          <a:p>
            <a:pPr marL="285750" indent="-285750">
              <a:buClr>
                <a:srgbClr val="FFC000"/>
              </a:buClr>
              <a:buFont typeface="Arial" panose="020B0604020202020204" pitchFamily="34" charset="0"/>
              <a:buChar char="•"/>
            </a:pPr>
            <a:r>
              <a:rPr lang="en-US" sz="2400" dirty="0"/>
              <a:t>Standard anti-fraud language</a:t>
            </a:r>
          </a:p>
          <a:p>
            <a:endParaRPr lang="en-US" sz="1000" dirty="0"/>
          </a:p>
          <a:p>
            <a:r>
              <a:rPr lang="en-US" sz="2400" b="1" dirty="0"/>
              <a:t>Competence</a:t>
            </a:r>
          </a:p>
          <a:p>
            <a:pPr marL="285750" indent="-285750">
              <a:buClr>
                <a:srgbClr val="FFC000"/>
              </a:buClr>
              <a:buFont typeface="Arial" panose="020B0604020202020204" pitchFamily="34" charset="0"/>
              <a:buChar char="•"/>
            </a:pPr>
            <a:r>
              <a:rPr lang="en-US" sz="2400" dirty="0"/>
              <a:t>Relevant knowledge and skill</a:t>
            </a:r>
          </a:p>
          <a:p>
            <a:pPr marL="285750" indent="-285750">
              <a:buClr>
                <a:srgbClr val="FFC000"/>
              </a:buClr>
              <a:buFont typeface="Arial" panose="020B0604020202020204" pitchFamily="34" charset="0"/>
              <a:buChar char="•"/>
            </a:pPr>
            <a:r>
              <a:rPr lang="en-US" sz="2400" dirty="0"/>
              <a:t>Gain competence, obtain assistance, limit or terminate engagement, and/or refer the </a:t>
            </a:r>
            <a:r>
              <a:rPr lang="en-US" sz="2400" dirty="0" smtClean="0"/>
              <a:t>Client</a:t>
            </a:r>
            <a:endParaRPr lang="en-US" sz="2400" dirty="0"/>
          </a:p>
          <a:p>
            <a:endParaRPr lang="en-US" sz="1000" dirty="0"/>
          </a:p>
          <a:p>
            <a:r>
              <a:rPr lang="en-US" sz="2400" b="1" dirty="0"/>
              <a:t>Diligence</a:t>
            </a:r>
          </a:p>
          <a:p>
            <a:pPr marL="285750" indent="-285750">
              <a:buClr>
                <a:srgbClr val="FFC000"/>
              </a:buClr>
              <a:buFont typeface="Arial" panose="020B0604020202020204" pitchFamily="34" charset="0"/>
              <a:buChar char="•"/>
            </a:pPr>
            <a:r>
              <a:rPr lang="en-US" sz="2400" dirty="0"/>
              <a:t>Timely and thorough</a:t>
            </a:r>
          </a:p>
        </p:txBody>
      </p:sp>
    </p:spTree>
    <p:extLst>
      <p:ext uri="{BB962C8B-B14F-4D97-AF65-F5344CB8AC3E}">
        <p14:creationId xmlns:p14="http://schemas.microsoft.com/office/powerpoint/2010/main" val="333701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Grp="1"/>
          </p:cNvSpPr>
          <p:nvPr>
            <p:ph type="title"/>
          </p:nvPr>
        </p:nvSpPr>
        <p:spPr>
          <a:xfrm>
            <a:off x="0" y="-8238"/>
            <a:ext cx="7886700" cy="590550"/>
          </a:xfrm>
          <a:prstGeom prst="rect">
            <a:avLst/>
          </a:prstGeom>
        </p:spPr>
        <p:txBody>
          <a:bodyPr>
            <a:normAutofit/>
          </a:bodyPr>
          <a:lstStyle/>
          <a:p>
            <a:pPr hangingPunct="0"/>
            <a:r>
              <a:rPr lang="en-US" sz="2400" dirty="0">
                <a:solidFill>
                  <a:prstClr val="black"/>
                </a:solidFill>
              </a:rPr>
              <a:t>Objectivity, Professionalism, Communications</a:t>
            </a:r>
            <a:endParaRPr sz="2400" dirty="0">
              <a:solidFill>
                <a:prstClr val="black"/>
              </a:solidFill>
            </a:endParaRP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14</a:t>
            </a:fld>
            <a:endParaRPr lang="en-US" dirty="0"/>
          </a:p>
        </p:txBody>
      </p:sp>
      <p:sp>
        <p:nvSpPr>
          <p:cNvPr id="2" name="TextBox 1"/>
          <p:cNvSpPr txBox="1"/>
          <p:nvPr/>
        </p:nvSpPr>
        <p:spPr>
          <a:xfrm>
            <a:off x="342900" y="742950"/>
            <a:ext cx="8534400" cy="3877985"/>
          </a:xfrm>
          <a:prstGeom prst="rect">
            <a:avLst/>
          </a:prstGeom>
          <a:noFill/>
        </p:spPr>
        <p:txBody>
          <a:bodyPr wrap="square" rtlCol="0">
            <a:spAutoFit/>
          </a:bodyPr>
          <a:lstStyle/>
          <a:p>
            <a:r>
              <a:rPr lang="en-US" sz="2400" b="1" dirty="0"/>
              <a:t>Sound and Objective Professional </a:t>
            </a:r>
            <a:r>
              <a:rPr lang="en-US" sz="2400" b="1" dirty="0" smtClean="0"/>
              <a:t>Judgment</a:t>
            </a:r>
          </a:p>
          <a:p>
            <a:pPr marL="342900" indent="-342900">
              <a:buClr>
                <a:srgbClr val="FFC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Exercise </a:t>
            </a:r>
            <a:r>
              <a:rPr lang="en-US" sz="2400" dirty="0">
                <a:latin typeface="Arial" panose="020B0604020202020204" pitchFamily="34" charset="0"/>
                <a:cs typeface="Arial" panose="020B0604020202020204" pitchFamily="34" charset="0"/>
              </a:rPr>
              <a:t>professional judgment that is not </a:t>
            </a:r>
            <a:r>
              <a:rPr lang="en-US" sz="2400" dirty="0" smtClean="0">
                <a:latin typeface="Arial" panose="020B0604020202020204" pitchFamily="34" charset="0"/>
                <a:cs typeface="Arial" panose="020B0604020202020204" pitchFamily="34" charset="0"/>
              </a:rPr>
              <a:t>subordinated.</a:t>
            </a:r>
            <a:endParaRPr lang="en-US" sz="2400" dirty="0"/>
          </a:p>
          <a:p>
            <a:pPr marL="342900" lvl="0" indent="-342900">
              <a:buClr>
                <a:srgbClr val="FFC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Avoid considerations </a:t>
            </a:r>
            <a:r>
              <a:rPr lang="en-US" sz="2400" dirty="0">
                <a:latin typeface="Arial" panose="020B0604020202020204" pitchFamily="34" charset="0"/>
                <a:cs typeface="Arial" panose="020B0604020202020204" pitchFamily="34" charset="0"/>
              </a:rPr>
              <a:t>that could </a:t>
            </a:r>
            <a:r>
              <a:rPr lang="en-US" sz="2400" dirty="0" smtClean="0">
                <a:latin typeface="Arial" panose="020B0604020202020204" pitchFamily="34" charset="0"/>
                <a:cs typeface="Arial" panose="020B0604020202020204" pitchFamily="34" charset="0"/>
              </a:rPr>
              <a:t>compromise objectivity.</a:t>
            </a:r>
            <a:endParaRPr lang="en-US" sz="2400" dirty="0">
              <a:latin typeface="Arial" panose="020B0604020202020204" pitchFamily="34" charset="0"/>
              <a:cs typeface="Arial" panose="020B0604020202020204" pitchFamily="34" charset="0"/>
            </a:endParaRPr>
          </a:p>
          <a:p>
            <a:endParaRPr lang="en-US" sz="1000" b="1" dirty="0" smtClean="0"/>
          </a:p>
          <a:p>
            <a:r>
              <a:rPr lang="en-US" sz="2400" b="1" dirty="0" smtClean="0"/>
              <a:t>Professionalism</a:t>
            </a:r>
            <a:endParaRPr lang="en-US" sz="2400" b="1" dirty="0"/>
          </a:p>
          <a:p>
            <a:pPr marL="342900" indent="-34290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reat </a:t>
            </a:r>
            <a:r>
              <a:rPr lang="en-US" sz="2400" dirty="0">
                <a:latin typeface="Arial" panose="020B0604020202020204" pitchFamily="34" charset="0"/>
                <a:cs typeface="Arial" panose="020B0604020202020204" pitchFamily="34" charset="0"/>
              </a:rPr>
              <a:t>Clients and others with dignity, courtesy, and respect. </a:t>
            </a:r>
            <a:endParaRPr lang="en-US" sz="2400" dirty="0"/>
          </a:p>
          <a:p>
            <a:endParaRPr lang="en-US" sz="1000" b="1" dirty="0" smtClean="0"/>
          </a:p>
          <a:p>
            <a:r>
              <a:rPr lang="en-US" sz="2400" b="1" dirty="0" smtClean="0"/>
              <a:t>Client </a:t>
            </a:r>
            <a:r>
              <a:rPr lang="en-US" sz="2400" b="1" dirty="0"/>
              <a:t>Communications</a:t>
            </a:r>
          </a:p>
          <a:p>
            <a:pPr marL="342900" indent="-34290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P</a:t>
            </a:r>
            <a:r>
              <a:rPr lang="en-US" sz="2400" dirty="0" smtClean="0">
                <a:latin typeface="Arial" panose="020B0604020202020204" pitchFamily="34" charset="0"/>
                <a:cs typeface="Arial" panose="020B0604020202020204" pitchFamily="34" charset="0"/>
              </a:rPr>
              <a:t>rovide </a:t>
            </a:r>
            <a:r>
              <a:rPr lang="en-US" sz="2400" dirty="0">
                <a:latin typeface="Arial" panose="020B0604020202020204" pitchFamily="34" charset="0"/>
                <a:cs typeface="Arial" panose="020B0604020202020204" pitchFamily="34" charset="0"/>
              </a:rPr>
              <a:t>accurate information in an understandable manner and </a:t>
            </a:r>
            <a:r>
              <a:rPr lang="en-US" sz="2400" dirty="0" smtClean="0">
                <a:latin typeface="Arial" panose="020B0604020202020204" pitchFamily="34" charset="0"/>
                <a:cs typeface="Arial" panose="020B0604020202020204" pitchFamily="34" charset="0"/>
              </a:rPr>
              <a:t>format.</a:t>
            </a:r>
            <a:endParaRPr lang="en-US" sz="2400" dirty="0"/>
          </a:p>
          <a:p>
            <a:endParaRPr lang="en-US" sz="1000" b="1" dirty="0" smtClean="0"/>
          </a:p>
          <a:p>
            <a:r>
              <a:rPr lang="en-US" sz="2400" b="1" dirty="0" smtClean="0"/>
              <a:t>Comply </a:t>
            </a:r>
            <a:r>
              <a:rPr lang="en-US" sz="2400" b="1" dirty="0"/>
              <a:t>With the </a:t>
            </a:r>
            <a:r>
              <a:rPr lang="en-US" sz="2400" b="1" dirty="0" smtClean="0"/>
              <a:t>Law</a:t>
            </a:r>
            <a:endParaRPr lang="en-US" sz="2400" b="1" dirty="0"/>
          </a:p>
        </p:txBody>
      </p:sp>
    </p:spTree>
    <p:extLst>
      <p:ext uri="{BB962C8B-B14F-4D97-AF65-F5344CB8AC3E}">
        <p14:creationId xmlns:p14="http://schemas.microsoft.com/office/powerpoint/2010/main" val="279052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886700" cy="590549"/>
          </a:xfrm>
        </p:spPr>
        <p:txBody>
          <a:bodyPr>
            <a:normAutofit/>
          </a:bodyPr>
          <a:lstStyle/>
          <a:p>
            <a:r>
              <a:rPr lang="en-US" sz="2700" dirty="0">
                <a:solidFill>
                  <a:schemeClr val="tx1"/>
                </a:solidFill>
              </a:rPr>
              <a:t>Confidentiality/Privacy and Technology</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15</a:t>
            </a:fld>
            <a:endParaRPr lang="en-US" dirty="0"/>
          </a:p>
        </p:txBody>
      </p:sp>
      <p:sp>
        <p:nvSpPr>
          <p:cNvPr id="4" name="TextBox 3"/>
          <p:cNvSpPr txBox="1"/>
          <p:nvPr/>
        </p:nvSpPr>
        <p:spPr>
          <a:xfrm>
            <a:off x="304800" y="742950"/>
            <a:ext cx="8686800" cy="4401205"/>
          </a:xfrm>
          <a:prstGeom prst="rect">
            <a:avLst/>
          </a:prstGeom>
          <a:noFill/>
        </p:spPr>
        <p:txBody>
          <a:bodyPr wrap="square" rtlCol="0">
            <a:spAutoFit/>
          </a:bodyPr>
          <a:lstStyle/>
          <a:p>
            <a:r>
              <a:rPr lang="en-US" sz="2000" b="1" dirty="0"/>
              <a:t>Confidentiality/Privacy</a:t>
            </a:r>
          </a:p>
          <a:p>
            <a:pPr marL="28575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Applies to non-public personal information (NPPI) </a:t>
            </a:r>
          </a:p>
          <a:p>
            <a:pPr marL="28575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Exceptions for ordinary business (four) and legal/enforcement (seven)</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Can’t benefit from NPPI</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Must protect security and adopt, implement, and </a:t>
            </a:r>
            <a:r>
              <a:rPr lang="en-US" sz="2000" dirty="0" smtClean="0">
                <a:solidFill>
                  <a:srgbClr val="FF0000"/>
                </a:solidFill>
                <a:latin typeface="Arial" panose="020B0604020202020204" pitchFamily="34" charset="0"/>
                <a:cs typeface="Arial" panose="020B0604020202020204" pitchFamily="34" charset="0"/>
              </a:rPr>
              <a:t>provide written notice of policies </a:t>
            </a:r>
            <a:r>
              <a:rPr lang="en-US" sz="2000" strike="sngStrike" dirty="0" smtClean="0">
                <a:solidFill>
                  <a:srgbClr val="FF0000"/>
                </a:solidFill>
                <a:latin typeface="Arial" panose="020B0604020202020204" pitchFamily="34" charset="0"/>
                <a:cs typeface="Arial" panose="020B0604020202020204" pitchFamily="34" charset="0"/>
              </a:rPr>
              <a:t>share </a:t>
            </a:r>
            <a:r>
              <a:rPr lang="en-US" sz="2000" strike="sngStrike" dirty="0">
                <a:solidFill>
                  <a:srgbClr val="FF0000"/>
                </a:solidFill>
                <a:latin typeface="Arial" panose="020B0604020202020204" pitchFamily="34" charset="0"/>
                <a:cs typeface="Arial" panose="020B0604020202020204" pitchFamily="34" charset="0"/>
              </a:rPr>
              <a:t>written policies</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Safe Harbor for Reg S-P (or equivalent)</a:t>
            </a:r>
          </a:p>
          <a:p>
            <a:pPr lvl="0">
              <a:buClr>
                <a:srgbClr val="FFC000"/>
              </a:buClr>
            </a:pPr>
            <a:endParaRPr lang="en-US" sz="1000" dirty="0">
              <a:latin typeface="Arial" panose="020B0604020202020204" pitchFamily="34" charset="0"/>
              <a:cs typeface="Arial" panose="020B0604020202020204" pitchFamily="34" charset="0"/>
            </a:endParaRPr>
          </a:p>
          <a:p>
            <a:pPr>
              <a:buClr>
                <a:srgbClr val="FFC000"/>
              </a:buClr>
            </a:pPr>
            <a:r>
              <a:rPr lang="en-US" sz="2000" b="1" dirty="0"/>
              <a:t>Technology</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Use reasonable care in selecting, using and recommending</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Have a reasonable understanding of assumptions and outcomes</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Have a reasonable basis for believing outcomes will be reliable, objective, and appropriate</a:t>
            </a:r>
          </a:p>
          <a:p>
            <a:pPr marL="285750" lvl="0" indent="-285750">
              <a:buClr>
                <a:srgbClr val="FFC000"/>
              </a:buClr>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a:buClr>
                <a:srgbClr val="FFC000"/>
              </a:buClr>
            </a:pPr>
            <a:r>
              <a:rPr lang="en-US" sz="2000" b="1" dirty="0" smtClean="0"/>
              <a:t>Refrain </a:t>
            </a:r>
            <a:r>
              <a:rPr lang="en-US" sz="2000" b="1" dirty="0"/>
              <a:t>from Borrowing, Lending, and Commingling Financial Assets</a:t>
            </a:r>
            <a:endParaRPr lang="en-US" sz="2000" dirty="0"/>
          </a:p>
        </p:txBody>
      </p:sp>
    </p:spTree>
    <p:extLst>
      <p:ext uri="{BB962C8B-B14F-4D97-AF65-F5344CB8AC3E}">
        <p14:creationId xmlns:p14="http://schemas.microsoft.com/office/powerpoint/2010/main" val="354206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8077200" cy="507831"/>
          </a:xfrm>
          <a:prstGeom prst="rect">
            <a:avLst/>
          </a:prstGeom>
          <a:noFill/>
        </p:spPr>
        <p:txBody>
          <a:bodyPr wrap="square" rtlCol="0">
            <a:spAutoFit/>
          </a:bodyPr>
          <a:lstStyle/>
          <a:p>
            <a:r>
              <a:rPr lang="en-US" sz="2700" b="1" dirty="0">
                <a:latin typeface="Arial Bold" panose="020B0704020202020204" pitchFamily="34" charset="0"/>
                <a:cs typeface="Arial Bold" panose="020B0704020202020204" pitchFamily="34" charset="0"/>
              </a:rPr>
              <a:t>Representation of Compensation Method</a:t>
            </a: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16</a:t>
            </a:fld>
            <a:endParaRPr lang="en-US" dirty="0"/>
          </a:p>
        </p:txBody>
      </p:sp>
      <p:graphicFrame>
        <p:nvGraphicFramePr>
          <p:cNvPr id="9" name="Diagram 8"/>
          <p:cNvGraphicFramePr/>
          <p:nvPr>
            <p:extLst>
              <p:ext uri="{D42A27DB-BD31-4B8C-83A1-F6EECF244321}">
                <p14:modId xmlns:p14="http://schemas.microsoft.com/office/powerpoint/2010/main" val="1298763449"/>
              </p:ext>
            </p:extLst>
          </p:nvPr>
        </p:nvGraphicFramePr>
        <p:xfrm>
          <a:off x="1143000" y="1885950"/>
          <a:ext cx="69342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438400" y="1047750"/>
            <a:ext cx="4343400" cy="492443"/>
          </a:xfrm>
          <a:prstGeom prst="rect">
            <a:avLst/>
          </a:prstGeom>
          <a:noFill/>
        </p:spPr>
        <p:txBody>
          <a:bodyPr wrap="square" rtlCol="0">
            <a:spAutoFit/>
          </a:bodyPr>
          <a:lstStyle/>
          <a:p>
            <a:r>
              <a:rPr lang="en-US" sz="2600" dirty="0"/>
              <a:t>Key </a:t>
            </a:r>
            <a:r>
              <a:rPr lang="en-US" sz="2600" dirty="0" smtClean="0"/>
              <a:t>Terms and Concepts</a:t>
            </a:r>
            <a:r>
              <a:rPr lang="en-US" sz="2200" dirty="0" smtClean="0"/>
              <a:t>:</a:t>
            </a:r>
            <a:endParaRPr lang="en-US" sz="2200" dirty="0"/>
          </a:p>
        </p:txBody>
      </p:sp>
    </p:spTree>
    <p:extLst>
      <p:ext uri="{BB962C8B-B14F-4D97-AF65-F5344CB8AC3E}">
        <p14:creationId xmlns:p14="http://schemas.microsoft.com/office/powerpoint/2010/main" val="3920650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66"/>
            <a:ext cx="6915150" cy="590550"/>
          </a:xfrm>
        </p:spPr>
        <p:txBody>
          <a:bodyPr>
            <a:normAutofit fontScale="90000"/>
          </a:bodyPr>
          <a:lstStyle/>
          <a:p>
            <a:r>
              <a:rPr lang="en-US" dirty="0" smtClean="0"/>
              <a:t/>
            </a:r>
            <a:br>
              <a:rPr lang="en-US" dirty="0" smtClean="0"/>
            </a:br>
            <a:r>
              <a:rPr lang="en-US" sz="3000" dirty="0" smtClean="0">
                <a:solidFill>
                  <a:schemeClr val="tx1"/>
                </a:solidFill>
              </a:rPr>
              <a:t>Fee-Only </a:t>
            </a:r>
            <a:r>
              <a:rPr lang="en-US" sz="3000" dirty="0">
                <a:solidFill>
                  <a:schemeClr val="tx1"/>
                </a:solidFill>
              </a:rPr>
              <a:t>Application</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17</a:t>
            </a:fld>
            <a:endParaRPr lang="en-US" dirty="0"/>
          </a:p>
        </p:txBody>
      </p:sp>
      <p:sp>
        <p:nvSpPr>
          <p:cNvPr id="5" name="Right Arrow 4"/>
          <p:cNvSpPr/>
          <p:nvPr/>
        </p:nvSpPr>
        <p:spPr>
          <a:xfrm>
            <a:off x="1398270" y="1162631"/>
            <a:ext cx="6347460" cy="2818238"/>
          </a:xfrm>
          <a:prstGeom prst="rightArrow">
            <a:avLst/>
          </a:prstGeom>
          <a:solidFill>
            <a:srgbClr val="FFC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6" name="Picture 5"/>
          <p:cNvPicPr>
            <a:picLocks noChangeAspect="1"/>
          </p:cNvPicPr>
          <p:nvPr/>
        </p:nvPicPr>
        <p:blipFill>
          <a:blip r:embed="rId3"/>
          <a:stretch>
            <a:fillRect/>
          </a:stretch>
        </p:blipFill>
        <p:spPr>
          <a:xfrm>
            <a:off x="837876" y="2007821"/>
            <a:ext cx="7468247" cy="1127858"/>
          </a:xfrm>
          <a:prstGeom prst="rect">
            <a:avLst/>
          </a:prstGeom>
        </p:spPr>
      </p:pic>
    </p:spTree>
    <p:extLst>
      <p:ext uri="{BB962C8B-B14F-4D97-AF65-F5344CB8AC3E}">
        <p14:creationId xmlns:p14="http://schemas.microsoft.com/office/powerpoint/2010/main" val="2876441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886700" cy="590549"/>
          </a:xfrm>
        </p:spPr>
        <p:txBody>
          <a:bodyPr>
            <a:normAutofit/>
          </a:bodyPr>
          <a:lstStyle/>
          <a:p>
            <a:r>
              <a:rPr lang="en-US" sz="2700" dirty="0" smtClean="0">
                <a:solidFill>
                  <a:schemeClr val="tx1"/>
                </a:solidFill>
              </a:rPr>
              <a:t>Working With Additional Persons</a:t>
            </a:r>
            <a:endParaRPr lang="en-US" sz="27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18</a:t>
            </a:fld>
            <a:endParaRPr lang="en-US" dirty="0"/>
          </a:p>
        </p:txBody>
      </p:sp>
      <p:sp>
        <p:nvSpPr>
          <p:cNvPr id="4" name="TextBox 3"/>
          <p:cNvSpPr txBox="1"/>
          <p:nvPr/>
        </p:nvSpPr>
        <p:spPr>
          <a:xfrm>
            <a:off x="419100" y="716938"/>
            <a:ext cx="8572500" cy="3847207"/>
          </a:xfrm>
          <a:prstGeom prst="rect">
            <a:avLst/>
          </a:prstGeom>
          <a:noFill/>
        </p:spPr>
        <p:txBody>
          <a:bodyPr wrap="square" rtlCol="0">
            <a:spAutoFit/>
          </a:bodyPr>
          <a:lstStyle/>
          <a:p>
            <a:r>
              <a:rPr lang="en-US" sz="2400" b="1" dirty="0" smtClean="0"/>
              <a:t>Duties When Engaging or Recommending</a:t>
            </a:r>
          </a:p>
          <a:p>
            <a:pPr marL="285750" lvl="0" indent="-285750">
              <a:buClr>
                <a:srgbClr val="FFC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Develop reasonable basis</a:t>
            </a:r>
          </a:p>
          <a:p>
            <a:pPr marL="285750" lvl="0" indent="-285750">
              <a:buClr>
                <a:srgbClr val="FFC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Disclose compensation arrangements</a:t>
            </a:r>
          </a:p>
          <a:p>
            <a:endParaRPr lang="en-US" sz="1000" dirty="0" smtClean="0"/>
          </a:p>
          <a:p>
            <a:r>
              <a:rPr lang="en-US" sz="2400" b="1" dirty="0" smtClean="0"/>
              <a:t>Duties When Engaging</a:t>
            </a:r>
          </a:p>
          <a:p>
            <a:pPr marL="285750" indent="-285750">
              <a:buClr>
                <a:srgbClr val="FFC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Exercise reasonable care</a:t>
            </a:r>
          </a:p>
          <a:p>
            <a:endParaRPr lang="en-US" sz="1000" dirty="0" smtClean="0"/>
          </a:p>
          <a:p>
            <a:r>
              <a:rPr lang="en-US" sz="2400" b="1" dirty="0" smtClean="0"/>
              <a:t>Duties When Working With Additional Persons</a:t>
            </a:r>
          </a:p>
          <a:p>
            <a:pPr marL="285750" lvl="0" indent="-285750">
              <a:buClr>
                <a:srgbClr val="FFC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Communicate about services and responsibilities</a:t>
            </a:r>
          </a:p>
          <a:p>
            <a:pPr marL="285750" lvl="0" indent="-285750">
              <a:buClr>
                <a:srgbClr val="FFC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Inform client if the other provider did not perform or uphold responsibilities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90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086600" cy="507831"/>
          </a:xfrm>
          <a:prstGeom prst="rect">
            <a:avLst/>
          </a:prstGeom>
          <a:noFill/>
        </p:spPr>
        <p:txBody>
          <a:bodyPr wrap="square" rtlCol="0">
            <a:spAutoFit/>
          </a:bodyPr>
          <a:lstStyle/>
          <a:p>
            <a:pPr fontAlgn="base">
              <a:spcBef>
                <a:spcPct val="0"/>
              </a:spcBef>
              <a:spcAft>
                <a:spcPct val="0"/>
              </a:spcAft>
            </a:pPr>
            <a:r>
              <a:rPr lang="en-US" sz="2700" b="1" dirty="0">
                <a:solidFill>
                  <a:prstClr val="black"/>
                </a:solidFill>
              </a:rPr>
              <a:t>Duties Owed to Firms and Subordinates</a:t>
            </a:r>
          </a:p>
        </p:txBody>
      </p:sp>
      <p:sp>
        <p:nvSpPr>
          <p:cNvPr id="2" name="Slide Number Placeholder 1"/>
          <p:cNvSpPr>
            <a:spLocks noGrp="1"/>
          </p:cNvSpPr>
          <p:nvPr>
            <p:ph type="sldNum" sz="quarter" idx="12"/>
          </p:nvPr>
        </p:nvSpPr>
        <p:spPr/>
        <p:txBody>
          <a:bodyPr/>
          <a:lstStyle/>
          <a:p>
            <a:pPr>
              <a:defRPr/>
            </a:pPr>
            <a:fld id="{3E9C9FDC-FC42-4F2B-B2DB-F1B41CA703B5}" type="slidenum">
              <a:rPr lang="en-US" smtClean="0"/>
              <a:pPr>
                <a:defRPr/>
              </a:pPr>
              <a:t>19</a:t>
            </a:fld>
            <a:endParaRPr lang="en-US" dirty="0"/>
          </a:p>
        </p:txBody>
      </p:sp>
      <p:sp>
        <p:nvSpPr>
          <p:cNvPr id="3" name="TextBox 2"/>
          <p:cNvSpPr txBox="1"/>
          <p:nvPr/>
        </p:nvSpPr>
        <p:spPr>
          <a:xfrm>
            <a:off x="533400" y="1047750"/>
            <a:ext cx="7315200" cy="1508105"/>
          </a:xfrm>
          <a:prstGeom prst="rect">
            <a:avLst/>
          </a:prstGeom>
          <a:noFill/>
        </p:spPr>
        <p:txBody>
          <a:bodyPr wrap="square" rtlCol="0">
            <a:spAutoFit/>
          </a:bodyPr>
          <a:lstStyle/>
          <a:p>
            <a:pPr marL="285750" lvl="0" indent="-285750">
              <a:buClr>
                <a:srgbClr val="FFC000"/>
              </a:buClr>
              <a:buFont typeface="Arial" panose="020B0604020202020204" pitchFamily="34" charset="0"/>
              <a:buChar char="•"/>
            </a:pPr>
            <a:r>
              <a:rPr lang="en-US" sz="2400" dirty="0"/>
              <a:t>Use Reasonable Care When Supervising</a:t>
            </a:r>
          </a:p>
          <a:p>
            <a:pPr lvl="0">
              <a:buClr>
                <a:srgbClr val="FFC000"/>
              </a:buClr>
            </a:pPr>
            <a:endParaRPr lang="en-US" sz="1000" dirty="0"/>
          </a:p>
          <a:p>
            <a:pPr marL="285750" lvl="0" indent="-285750">
              <a:buClr>
                <a:srgbClr val="FFC000"/>
              </a:buClr>
              <a:buFont typeface="Arial" panose="020B0604020202020204" pitchFamily="34" charset="0"/>
              <a:buChar char="•"/>
            </a:pPr>
            <a:r>
              <a:rPr lang="en-US" sz="2400" dirty="0"/>
              <a:t>Comply with Lawful Objectives of Firm</a:t>
            </a:r>
          </a:p>
          <a:p>
            <a:pPr lvl="0">
              <a:buClr>
                <a:srgbClr val="FFC000"/>
              </a:buClr>
            </a:pPr>
            <a:endParaRPr lang="en-US" sz="1000" dirty="0"/>
          </a:p>
          <a:p>
            <a:pPr marL="285750" lvl="0" indent="-285750">
              <a:buClr>
                <a:srgbClr val="FFC000"/>
              </a:buClr>
              <a:buFont typeface="Arial" panose="020B0604020202020204" pitchFamily="34" charset="0"/>
              <a:buChar char="•"/>
            </a:pPr>
            <a:r>
              <a:rPr lang="en-US" sz="2400" dirty="0"/>
              <a:t>Provide Notice of Public Discipline</a:t>
            </a:r>
          </a:p>
        </p:txBody>
      </p:sp>
    </p:spTree>
    <p:extLst>
      <p:ext uri="{BB962C8B-B14F-4D97-AF65-F5344CB8AC3E}">
        <p14:creationId xmlns:p14="http://schemas.microsoft.com/office/powerpoint/2010/main" val="149085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09750"/>
            <a:ext cx="8610600" cy="978729"/>
          </a:xfrm>
          <a:prstGeom prst="rect">
            <a:avLst/>
          </a:prstGeom>
        </p:spPr>
        <p:txBody>
          <a:bodyPr wrap="square">
            <a:spAutoFit/>
          </a:bodyPr>
          <a:lstStyle/>
          <a:p>
            <a:pPr>
              <a:lnSpc>
                <a:spcPct val="80000"/>
              </a:lnSpc>
            </a:pPr>
            <a:r>
              <a:rPr lang="en-US" sz="3600" b="1" cap="all" dirty="0">
                <a:solidFill>
                  <a:srgbClr val="FDC82F"/>
                </a:solidFill>
              </a:rPr>
              <a:t>ETHICS </a:t>
            </a:r>
            <a:r>
              <a:rPr lang="en-US" sz="3600" b="1" cap="all" dirty="0" smtClean="0">
                <a:solidFill>
                  <a:srgbClr val="FDC82F"/>
                </a:solidFill>
              </a:rPr>
              <a:t>CE: </a:t>
            </a:r>
            <a:r>
              <a:rPr lang="en-US" sz="3600" b="1" i="0" cap="all" dirty="0" smtClean="0">
                <a:solidFill>
                  <a:srgbClr val="FDC82F"/>
                </a:solidFill>
              </a:rPr>
              <a:t>CFP </a:t>
            </a:r>
            <a:r>
              <a:rPr lang="en-US" sz="3600" b="1" i="0" cap="all" dirty="0">
                <a:solidFill>
                  <a:srgbClr val="FDC82F"/>
                </a:solidFill>
              </a:rPr>
              <a:t>Board’s Revised</a:t>
            </a:r>
          </a:p>
          <a:p>
            <a:pPr>
              <a:lnSpc>
                <a:spcPct val="80000"/>
              </a:lnSpc>
            </a:pPr>
            <a:r>
              <a:rPr lang="en-US" sz="3600" b="1" i="1" cap="all" dirty="0">
                <a:solidFill>
                  <a:srgbClr val="FDC82F"/>
                </a:solidFill>
              </a:rPr>
              <a:t>Code and Standards</a:t>
            </a:r>
          </a:p>
        </p:txBody>
      </p:sp>
      <p:sp>
        <p:nvSpPr>
          <p:cNvPr id="6" name="Rectangle 5"/>
          <p:cNvSpPr/>
          <p:nvPr/>
        </p:nvSpPr>
        <p:spPr>
          <a:xfrm>
            <a:off x="649224" y="3572235"/>
            <a:ext cx="7162800" cy="923330"/>
          </a:xfrm>
          <a:prstGeom prst="rect">
            <a:avLst/>
          </a:prstGeom>
        </p:spPr>
        <p:txBody>
          <a:bodyPr wrap="square">
            <a:spAutoFit/>
          </a:bodyPr>
          <a:lstStyle/>
          <a:p>
            <a:r>
              <a:rPr lang="en-US" b="1" cap="all" dirty="0" smtClean="0">
                <a:solidFill>
                  <a:schemeClr val="bg1">
                    <a:lumMod val="85000"/>
                  </a:schemeClr>
                </a:solidFill>
              </a:rPr>
              <a:t>Program sub-title (if applicable)</a:t>
            </a:r>
          </a:p>
          <a:p>
            <a:r>
              <a:rPr lang="en-US" b="1" cap="all" dirty="0" smtClean="0">
                <a:solidFill>
                  <a:schemeClr val="bg1">
                    <a:lumMod val="85000"/>
                  </a:schemeClr>
                </a:solidFill>
              </a:rPr>
              <a:t>Presenting Organization</a:t>
            </a:r>
          </a:p>
          <a:p>
            <a:r>
              <a:rPr lang="en-US" b="1" cap="all" dirty="0" smtClean="0">
                <a:solidFill>
                  <a:schemeClr val="bg1">
                    <a:lumMod val="85000"/>
                  </a:schemeClr>
                </a:solidFill>
              </a:rPr>
              <a:t>Date of presentation</a:t>
            </a:r>
            <a:endParaRPr lang="en-US" b="1" cap="all" dirty="0">
              <a:solidFill>
                <a:schemeClr val="bg1">
                  <a:lumMod val="85000"/>
                </a:schemeClr>
              </a:solidFill>
            </a:endParaRPr>
          </a:p>
        </p:txBody>
      </p:sp>
      <p:cxnSp>
        <p:nvCxnSpPr>
          <p:cNvPr id="7" name="Straight Connector 6"/>
          <p:cNvCxnSpPr/>
          <p:nvPr/>
        </p:nvCxnSpPr>
        <p:spPr>
          <a:xfrm>
            <a:off x="685800" y="35811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85800" y="44955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9902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086600" cy="466281"/>
          </a:xfrm>
          <a:prstGeom prst="rect">
            <a:avLst/>
          </a:prstGeom>
          <a:noFill/>
        </p:spPr>
        <p:txBody>
          <a:bodyPr wrap="square" rtlCol="0">
            <a:spAutoFit/>
          </a:bodyPr>
          <a:lstStyle/>
          <a:p>
            <a:pPr fontAlgn="base">
              <a:lnSpc>
                <a:spcPct val="90000"/>
              </a:lnSpc>
              <a:defRPr sz="4180"/>
            </a:pPr>
            <a:r>
              <a:rPr lang="en-US" sz="2700" dirty="0">
                <a:solidFill>
                  <a:prstClr val="black"/>
                </a:solidFill>
                <a:latin typeface="Arial Bold" pitchFamily="34" charset="0"/>
                <a:ea typeface="+mj-ea"/>
                <a:cs typeface="Arial Bold" pitchFamily="34" charset="0"/>
              </a:rPr>
              <a:t>Duties Owed to CFP Board</a:t>
            </a:r>
          </a:p>
        </p:txBody>
      </p:sp>
      <p:sp>
        <p:nvSpPr>
          <p:cNvPr id="2" name="Slide Number Placeholder 1"/>
          <p:cNvSpPr>
            <a:spLocks noGrp="1"/>
          </p:cNvSpPr>
          <p:nvPr>
            <p:ph type="sldNum" sz="quarter" idx="12"/>
          </p:nvPr>
        </p:nvSpPr>
        <p:spPr/>
        <p:txBody>
          <a:bodyPr/>
          <a:lstStyle/>
          <a:p>
            <a:pPr>
              <a:defRPr/>
            </a:pPr>
            <a:fld id="{3E9C9FDC-FC42-4F2B-B2DB-F1B41CA703B5}" type="slidenum">
              <a:rPr lang="en-US" smtClean="0"/>
              <a:pPr>
                <a:defRPr/>
              </a:pPr>
              <a:t>20</a:t>
            </a:fld>
            <a:endParaRPr lang="en-US" dirty="0"/>
          </a:p>
        </p:txBody>
      </p:sp>
      <p:sp>
        <p:nvSpPr>
          <p:cNvPr id="3" name="TextBox 2"/>
          <p:cNvSpPr txBox="1"/>
          <p:nvPr/>
        </p:nvSpPr>
        <p:spPr>
          <a:xfrm>
            <a:off x="544068" y="895350"/>
            <a:ext cx="8305800" cy="3293209"/>
          </a:xfrm>
          <a:prstGeom prst="rect">
            <a:avLst/>
          </a:prstGeom>
          <a:noFill/>
        </p:spPr>
        <p:txBody>
          <a:bodyPr wrap="square" rtlCol="0">
            <a:spAutoFit/>
          </a:bodyPr>
          <a:lstStyle/>
          <a:p>
            <a:pPr marL="285750" lvl="0" indent="-285750">
              <a:buClr>
                <a:srgbClr val="FFC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Avoid Adverse Conduct</a:t>
            </a:r>
          </a:p>
          <a:p>
            <a:pPr lvl="0">
              <a:buClr>
                <a:srgbClr val="FFC000"/>
              </a:buClr>
            </a:pPr>
            <a:endParaRPr lang="en-US" sz="1000" dirty="0" smtClean="0">
              <a:latin typeface="Arial" panose="020B0604020202020204" pitchFamily="34" charset="0"/>
              <a:cs typeface="Arial" panose="020B0604020202020204" pitchFamily="34" charset="0"/>
            </a:endParaRPr>
          </a:p>
          <a:p>
            <a:pPr marL="285750" lvl="0" indent="-285750">
              <a:buClr>
                <a:srgbClr val="FFC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Report Incidents of Apparent Adverse Conduct Within Thirty Days</a:t>
            </a:r>
          </a:p>
          <a:p>
            <a:pPr lvl="0">
              <a:buClr>
                <a:srgbClr val="FFC000"/>
              </a:buClr>
            </a:pPr>
            <a:endParaRPr lang="en-US" sz="1000" dirty="0" smtClean="0">
              <a:latin typeface="Arial" panose="020B0604020202020204" pitchFamily="34" charset="0"/>
              <a:cs typeface="Arial" panose="020B0604020202020204" pitchFamily="34" charset="0"/>
            </a:endParaRPr>
          </a:p>
          <a:p>
            <a:pPr marL="285750" lvl="0" indent="-285750">
              <a:buClr>
                <a:srgbClr val="FFC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Provide a Narrative Statement</a:t>
            </a:r>
          </a:p>
          <a:p>
            <a:pPr lvl="0">
              <a:buClr>
                <a:srgbClr val="FFC000"/>
              </a:buClr>
            </a:pPr>
            <a:endParaRPr lang="en-US" sz="1000" dirty="0">
              <a:latin typeface="Arial" panose="020B0604020202020204" pitchFamily="34" charset="0"/>
              <a:cs typeface="Arial" panose="020B0604020202020204" pitchFamily="34" charset="0"/>
            </a:endParaRPr>
          </a:p>
          <a:p>
            <a:pPr marL="285750" lvl="0" indent="-285750">
              <a:buClr>
                <a:srgbClr val="FFC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Cooperate with CFP Board</a:t>
            </a:r>
          </a:p>
          <a:p>
            <a:pPr lvl="0">
              <a:buClr>
                <a:srgbClr val="FFC000"/>
              </a:buClr>
            </a:pPr>
            <a:endParaRPr lang="en-US" sz="1000" dirty="0">
              <a:latin typeface="Arial" panose="020B0604020202020204" pitchFamily="34" charset="0"/>
              <a:cs typeface="Arial" panose="020B0604020202020204" pitchFamily="34" charset="0"/>
            </a:endParaRPr>
          </a:p>
          <a:p>
            <a:pPr marL="285750" lvl="0" indent="-285750">
              <a:buClr>
                <a:srgbClr val="FFC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Comply with the </a:t>
            </a:r>
            <a:r>
              <a:rPr lang="en-US" sz="2400" i="1" dirty="0" smtClean="0">
                <a:latin typeface="Arial" panose="020B0604020202020204" pitchFamily="34" charset="0"/>
                <a:cs typeface="Arial" panose="020B0604020202020204" pitchFamily="34" charset="0"/>
              </a:rPr>
              <a:t>Terms and Conditions of Certification and License</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479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xfrm>
            <a:off x="0" y="0"/>
            <a:ext cx="6858000" cy="606054"/>
          </a:xfrm>
          <a:prstGeom prst="rect">
            <a:avLst/>
          </a:prstGeom>
        </p:spPr>
        <p:txBody>
          <a:bodyPr>
            <a:normAutofit/>
          </a:bodyPr>
          <a:lstStyle>
            <a:lvl1pPr algn="ctr"/>
          </a:lstStyle>
          <a:p>
            <a:pPr algn="l" hangingPunct="0"/>
            <a:r>
              <a:rPr lang="en-US" sz="2700" dirty="0" smtClean="0">
                <a:solidFill>
                  <a:prstClr val="black"/>
                </a:solidFill>
                <a:sym typeface="Calibri"/>
              </a:rPr>
              <a:t>Quick Review</a:t>
            </a:r>
            <a:r>
              <a:rPr lang="en-US" sz="2700" dirty="0">
                <a:solidFill>
                  <a:prstClr val="black"/>
                </a:solidFill>
                <a:sym typeface="Calibri"/>
              </a:rPr>
              <a:t>	</a:t>
            </a:r>
            <a:endParaRPr sz="2700" dirty="0">
              <a:solidFill>
                <a:prstClr val="black"/>
              </a:solidFill>
              <a:sym typeface="Calibri"/>
            </a:endParaRP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21</a:t>
            </a:fld>
            <a:endParaRPr lang="en-US" dirty="0"/>
          </a:p>
        </p:txBody>
      </p:sp>
      <p:sp>
        <p:nvSpPr>
          <p:cNvPr id="4" name="Rounded Rectangle 3"/>
          <p:cNvSpPr/>
          <p:nvPr/>
        </p:nvSpPr>
        <p:spPr>
          <a:xfrm>
            <a:off x="685800" y="1352550"/>
            <a:ext cx="7467600" cy="251460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Clr>
                <a:srgbClr val="FFC000"/>
              </a:buClr>
              <a:buFont typeface="Wingdings" panose="05000000000000000000" pitchFamily="2" charset="2"/>
              <a:buChar char="ü"/>
            </a:pPr>
            <a:r>
              <a:rPr lang="en-US" sz="3000" dirty="0" smtClean="0">
                <a:ln w="0">
                  <a:solidFill>
                    <a:srgbClr val="86702C"/>
                  </a:solidFill>
                </a:ln>
                <a:solidFill>
                  <a:schemeClr val="tx1"/>
                </a:solidFill>
                <a:effectLst>
                  <a:outerShdw blurRad="38100" dist="19050" dir="2700000" algn="tl" rotWithShape="0">
                    <a:schemeClr val="dk1">
                      <a:alpha val="40000"/>
                    </a:schemeClr>
                  </a:outerShdw>
                </a:effectLst>
              </a:rPr>
              <a:t>New </a:t>
            </a:r>
            <a:r>
              <a:rPr lang="en-US" sz="3000" b="1" dirty="0">
                <a:ln w="0">
                  <a:solidFill>
                    <a:srgbClr val="86702C"/>
                  </a:solidFill>
                </a:ln>
                <a:solidFill>
                  <a:schemeClr val="tx1"/>
                </a:solidFill>
                <a:effectLst>
                  <a:outerShdw blurRad="38100" dist="19050" dir="2700000" algn="tl" rotWithShape="0">
                    <a:schemeClr val="dk1">
                      <a:alpha val="40000"/>
                    </a:schemeClr>
                  </a:outerShdw>
                </a:effectLst>
              </a:rPr>
              <a:t>Structure</a:t>
            </a:r>
            <a:r>
              <a:rPr lang="en-US" sz="3000" dirty="0">
                <a:ln w="0">
                  <a:solidFill>
                    <a:srgbClr val="86702C"/>
                  </a:solidFill>
                </a:ln>
                <a:solidFill>
                  <a:schemeClr val="tx1"/>
                </a:solidFill>
                <a:effectLst>
                  <a:outerShdw blurRad="38100" dist="19050" dir="2700000" algn="tl" rotWithShape="0">
                    <a:schemeClr val="dk1">
                      <a:alpha val="40000"/>
                    </a:schemeClr>
                  </a:outerShdw>
                </a:effectLst>
              </a:rPr>
              <a:t> and </a:t>
            </a:r>
            <a:r>
              <a:rPr lang="en-US" sz="3000" b="1" dirty="0">
                <a:ln w="0">
                  <a:solidFill>
                    <a:srgbClr val="86702C"/>
                  </a:solidFill>
                </a:ln>
                <a:solidFill>
                  <a:schemeClr val="tx1"/>
                </a:solidFill>
                <a:effectLst>
                  <a:outerShdw blurRad="38100" dist="19050" dir="2700000" algn="tl" rotWithShape="0">
                    <a:schemeClr val="dk1">
                      <a:alpha val="40000"/>
                    </a:schemeClr>
                  </a:outerShdw>
                </a:effectLst>
              </a:rPr>
              <a:t>Organization</a:t>
            </a:r>
          </a:p>
          <a:p>
            <a:pPr marL="457200" indent="-457200">
              <a:buClr>
                <a:srgbClr val="FFC000"/>
              </a:buClr>
              <a:buFont typeface="Wingdings" panose="05000000000000000000" pitchFamily="2" charset="2"/>
              <a:buChar char="ü"/>
            </a:pPr>
            <a:r>
              <a:rPr lang="en-US" sz="3000" dirty="0">
                <a:ln w="0">
                  <a:solidFill>
                    <a:srgbClr val="86702C"/>
                  </a:solidFill>
                </a:ln>
                <a:solidFill>
                  <a:schemeClr val="tx1"/>
                </a:solidFill>
                <a:effectLst>
                  <a:outerShdw blurRad="38100" dist="19050" dir="2700000" algn="tl" rotWithShape="0">
                    <a:schemeClr val="dk1">
                      <a:alpha val="40000"/>
                    </a:schemeClr>
                  </a:outerShdw>
                </a:effectLst>
              </a:rPr>
              <a:t>Duties to:</a:t>
            </a:r>
          </a:p>
          <a:p>
            <a:pPr marL="914400" lvl="1" indent="-457200">
              <a:buClr>
                <a:srgbClr val="FFC000"/>
              </a:buClr>
              <a:buFont typeface="Wingdings" panose="05000000000000000000" pitchFamily="2" charset="2"/>
              <a:buChar char="Ø"/>
            </a:pPr>
            <a:r>
              <a:rPr lang="en-US" sz="3000" b="1" dirty="0">
                <a:ln w="0">
                  <a:solidFill>
                    <a:srgbClr val="86702C"/>
                  </a:solidFill>
                </a:ln>
                <a:solidFill>
                  <a:schemeClr val="tx1"/>
                </a:solidFill>
                <a:effectLst>
                  <a:outerShdw blurRad="38100" dist="19050" dir="2700000" algn="tl" rotWithShape="0">
                    <a:schemeClr val="dk1">
                      <a:alpha val="40000"/>
                    </a:schemeClr>
                  </a:outerShdw>
                </a:effectLst>
              </a:rPr>
              <a:t>Clients</a:t>
            </a:r>
          </a:p>
          <a:p>
            <a:pPr marL="914400" lvl="1" indent="-457200">
              <a:buClr>
                <a:srgbClr val="FFC000"/>
              </a:buClr>
              <a:buFont typeface="Wingdings" panose="05000000000000000000" pitchFamily="2" charset="2"/>
              <a:buChar char="Ø"/>
            </a:pPr>
            <a:r>
              <a:rPr lang="en-US" sz="3000" b="1" dirty="0">
                <a:ln w="0">
                  <a:solidFill>
                    <a:srgbClr val="86702C"/>
                  </a:solidFill>
                </a:ln>
                <a:solidFill>
                  <a:schemeClr val="tx1"/>
                </a:solidFill>
                <a:effectLst>
                  <a:outerShdw blurRad="38100" dist="19050" dir="2700000" algn="tl" rotWithShape="0">
                    <a:schemeClr val="dk1">
                      <a:alpha val="40000"/>
                    </a:schemeClr>
                  </a:outerShdw>
                </a:effectLst>
              </a:rPr>
              <a:t>Firms and Subordinates</a:t>
            </a:r>
          </a:p>
          <a:p>
            <a:pPr marL="914400" lvl="1" indent="-457200">
              <a:buClr>
                <a:srgbClr val="FFC000"/>
              </a:buClr>
              <a:buFont typeface="Wingdings" panose="05000000000000000000" pitchFamily="2" charset="2"/>
              <a:buChar char="Ø"/>
            </a:pPr>
            <a:r>
              <a:rPr lang="en-US" sz="3000" b="1" dirty="0">
                <a:ln w="0">
                  <a:solidFill>
                    <a:srgbClr val="86702C"/>
                  </a:solidFill>
                </a:ln>
                <a:solidFill>
                  <a:schemeClr val="tx1"/>
                </a:solidFill>
                <a:effectLst>
                  <a:outerShdw blurRad="38100" dist="19050" dir="2700000" algn="tl" rotWithShape="0">
                    <a:schemeClr val="dk1">
                      <a:alpha val="40000"/>
                    </a:schemeClr>
                  </a:outerShdw>
                </a:effectLst>
              </a:rPr>
              <a:t>CFP Board</a:t>
            </a:r>
          </a:p>
        </p:txBody>
      </p:sp>
    </p:spTree>
    <p:extLst>
      <p:ext uri="{BB962C8B-B14F-4D97-AF65-F5344CB8AC3E}">
        <p14:creationId xmlns:p14="http://schemas.microsoft.com/office/powerpoint/2010/main" val="3827828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6477000" cy="488156"/>
          </a:xfrm>
        </p:spPr>
        <p:txBody>
          <a:bodyPr>
            <a:noAutofit/>
          </a:bodyPr>
          <a:lstStyle/>
          <a:p>
            <a:r>
              <a:rPr lang="en-US" sz="2700" dirty="0" smtClean="0">
                <a:solidFill>
                  <a:schemeClr val="tx1"/>
                </a:solidFill>
              </a:rPr>
              <a:t>Apply the New </a:t>
            </a:r>
            <a:r>
              <a:rPr lang="en-US" sz="2700" i="1" dirty="0" smtClean="0">
                <a:solidFill>
                  <a:schemeClr val="tx1"/>
                </a:solidFill>
              </a:rPr>
              <a:t>Code &amp; Standard</a:t>
            </a:r>
            <a:r>
              <a:rPr lang="en-US" sz="2700" b="1" i="1" u="sng" dirty="0" smtClean="0">
                <a:solidFill>
                  <a:srgbClr val="FF0000"/>
                </a:solidFill>
              </a:rPr>
              <a:t>s</a:t>
            </a:r>
            <a:endParaRPr lang="en-US" sz="2700" b="1" i="1" u="sng" dirty="0">
              <a:solidFill>
                <a:srgbClr val="FF0000"/>
              </a:solidFill>
            </a:endParaRPr>
          </a:p>
        </p:txBody>
      </p:sp>
      <p:sp>
        <p:nvSpPr>
          <p:cNvPr id="3" name="Text Placeholder 2"/>
          <p:cNvSpPr>
            <a:spLocks noGrp="1"/>
          </p:cNvSpPr>
          <p:nvPr>
            <p:ph type="body" idx="1"/>
          </p:nvPr>
        </p:nvSpPr>
        <p:spPr>
          <a:xfrm>
            <a:off x="533400" y="1123950"/>
            <a:ext cx="7848600" cy="3200400"/>
          </a:xfrm>
        </p:spPr>
        <p:txBody>
          <a:bodyPr>
            <a:normAutofit lnSpcReduction="10000"/>
          </a:bodyPr>
          <a:lstStyle/>
          <a:p>
            <a:pPr>
              <a:buFont typeface="Arial" panose="020B0604020202020204" pitchFamily="34" charset="0"/>
              <a:buChar char="•"/>
            </a:pPr>
            <a:r>
              <a:rPr lang="en-US" sz="2200" dirty="0" smtClean="0">
                <a:solidFill>
                  <a:schemeClr val="tx1"/>
                </a:solidFill>
              </a:rPr>
              <a:t>Insert several Polling Questions</a:t>
            </a:r>
            <a:endParaRPr lang="en-US" sz="2200" dirty="0">
              <a:solidFill>
                <a:schemeClr val="tx1"/>
              </a:solidFill>
            </a:endParaRPr>
          </a:p>
          <a:p>
            <a:pPr marL="0" indent="0">
              <a:buNone/>
            </a:pPr>
            <a:endParaRPr lang="en-US" sz="1100" dirty="0" smtClean="0">
              <a:solidFill>
                <a:schemeClr val="tx1"/>
              </a:solidFill>
            </a:endParaRPr>
          </a:p>
          <a:p>
            <a:pPr>
              <a:buFont typeface="Arial" panose="020B0604020202020204" pitchFamily="34" charset="0"/>
              <a:buChar char="•"/>
            </a:pPr>
            <a:r>
              <a:rPr lang="en-US" sz="2200" dirty="0" smtClean="0">
                <a:solidFill>
                  <a:schemeClr val="tx1"/>
                </a:solidFill>
              </a:rPr>
              <a:t>Select a Vignette </a:t>
            </a:r>
            <a:r>
              <a:rPr lang="en-US" sz="2200" dirty="0">
                <a:solidFill>
                  <a:schemeClr val="tx1"/>
                </a:solidFill>
              </a:rPr>
              <a:t>(pick </a:t>
            </a:r>
            <a:r>
              <a:rPr lang="en-US" sz="2200" dirty="0" smtClean="0">
                <a:solidFill>
                  <a:schemeClr val="tx1"/>
                </a:solidFill>
              </a:rPr>
              <a:t>one </a:t>
            </a:r>
            <a:r>
              <a:rPr lang="en-US" sz="2200" dirty="0">
                <a:solidFill>
                  <a:schemeClr val="tx1"/>
                </a:solidFill>
              </a:rPr>
              <a:t>of four): </a:t>
            </a:r>
          </a:p>
          <a:p>
            <a:pPr lvl="1">
              <a:buFont typeface="Arial" panose="020B0604020202020204" pitchFamily="34" charset="0"/>
              <a:buChar char="•"/>
            </a:pPr>
            <a:r>
              <a:rPr lang="en-US" dirty="0">
                <a:solidFill>
                  <a:schemeClr val="tx1"/>
                </a:solidFill>
              </a:rPr>
              <a:t>Maintaining Confidentiality</a:t>
            </a:r>
          </a:p>
          <a:p>
            <a:pPr lvl="1">
              <a:buFont typeface="Arial" panose="020B0604020202020204" pitchFamily="34" charset="0"/>
              <a:buChar char="•"/>
            </a:pPr>
            <a:r>
              <a:rPr lang="en-US" dirty="0">
                <a:solidFill>
                  <a:schemeClr val="tx1"/>
                </a:solidFill>
              </a:rPr>
              <a:t>Duties When Representing Fee-Only Compensation Method</a:t>
            </a:r>
          </a:p>
          <a:p>
            <a:pPr lvl="1">
              <a:buFont typeface="Arial" panose="020B0604020202020204" pitchFamily="34" charset="0"/>
              <a:buChar char="•"/>
            </a:pPr>
            <a:r>
              <a:rPr lang="en-US" dirty="0">
                <a:solidFill>
                  <a:schemeClr val="tx1"/>
                </a:solidFill>
              </a:rPr>
              <a:t>Duties When Representing Fee-Based Compensation Method</a:t>
            </a:r>
          </a:p>
          <a:p>
            <a:pPr lvl="1">
              <a:buFont typeface="Arial" panose="020B0604020202020204" pitchFamily="34" charset="0"/>
              <a:buChar char="•"/>
            </a:pPr>
            <a:r>
              <a:rPr lang="en-US" dirty="0">
                <a:solidFill>
                  <a:schemeClr val="tx1"/>
                </a:solidFill>
              </a:rPr>
              <a:t>Working With Others</a:t>
            </a:r>
          </a:p>
          <a:p>
            <a:pPr>
              <a:buFont typeface="Arial" panose="020B0604020202020204" pitchFamily="34" charset="0"/>
              <a:buChar char="•"/>
            </a:pP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22</a:t>
            </a:fld>
            <a:endParaRPr lang="en-US" dirty="0"/>
          </a:p>
        </p:txBody>
      </p:sp>
    </p:spTree>
    <p:extLst>
      <p:ext uri="{BB962C8B-B14F-4D97-AF65-F5344CB8AC3E}">
        <p14:creationId xmlns:p14="http://schemas.microsoft.com/office/powerpoint/2010/main" val="363395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57350"/>
            <a:ext cx="7848600" cy="1274195"/>
          </a:xfrm>
          <a:prstGeom prst="rect">
            <a:avLst/>
          </a:prstGeom>
        </p:spPr>
        <p:txBody>
          <a:bodyPr wrap="square">
            <a:spAutoFit/>
          </a:bodyPr>
          <a:lstStyle/>
          <a:p>
            <a:pPr>
              <a:lnSpc>
                <a:spcPct val="80000"/>
              </a:lnSpc>
            </a:pPr>
            <a:r>
              <a:rPr lang="en-US" sz="4800" b="1" cap="all" dirty="0">
                <a:solidFill>
                  <a:srgbClr val="FDC82F"/>
                </a:solidFill>
              </a:rPr>
              <a:t>cfp board’s </a:t>
            </a:r>
          </a:p>
          <a:p>
            <a:pPr>
              <a:lnSpc>
                <a:spcPct val="80000"/>
              </a:lnSpc>
            </a:pPr>
            <a:r>
              <a:rPr lang="en-US" sz="4800" b="1" cap="all" dirty="0">
                <a:solidFill>
                  <a:srgbClr val="FDC82F"/>
                </a:solidFill>
              </a:rPr>
              <a:t>fiduciary duty</a:t>
            </a:r>
            <a:endParaRPr lang="en-US" sz="4800" b="1" i="0" cap="all" dirty="0">
              <a:solidFill>
                <a:srgbClr val="FDC82F"/>
              </a:solidFill>
            </a:endParaRPr>
          </a:p>
        </p:txBody>
      </p:sp>
      <p:sp>
        <p:nvSpPr>
          <p:cNvPr id="6" name="Rectangle 5"/>
          <p:cNvSpPr/>
          <p:nvPr/>
        </p:nvSpPr>
        <p:spPr>
          <a:xfrm>
            <a:off x="685800" y="3708661"/>
            <a:ext cx="7162800" cy="369332"/>
          </a:xfrm>
          <a:prstGeom prst="rect">
            <a:avLst/>
          </a:prstGeom>
        </p:spPr>
        <p:txBody>
          <a:bodyPr wrap="square">
            <a:spAutoFit/>
          </a:bodyPr>
          <a:lstStyle/>
          <a:p>
            <a:r>
              <a:rPr lang="en-US" b="1" cap="all" dirty="0">
                <a:solidFill>
                  <a:schemeClr val="bg1">
                    <a:lumMod val="85000"/>
                  </a:schemeClr>
                </a:solidFill>
              </a:rPr>
              <a:t>Learning objective 2</a:t>
            </a:r>
          </a:p>
        </p:txBody>
      </p:sp>
      <p:cxnSp>
        <p:nvCxnSpPr>
          <p:cNvPr id="7" name="Straight Connector 6"/>
          <p:cNvCxnSpPr/>
          <p:nvPr/>
        </p:nvCxnSpPr>
        <p:spPr>
          <a:xfrm>
            <a:off x="685800" y="35811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85800" y="44955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2137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xfrm>
            <a:off x="0" y="0"/>
            <a:ext cx="6858000" cy="606054"/>
          </a:xfrm>
          <a:prstGeom prst="rect">
            <a:avLst/>
          </a:prstGeom>
        </p:spPr>
        <p:txBody>
          <a:bodyPr>
            <a:normAutofit/>
          </a:bodyPr>
          <a:lstStyle>
            <a:lvl1pPr algn="ctr"/>
          </a:lstStyle>
          <a:p>
            <a:pPr algn="l" hangingPunct="0"/>
            <a:r>
              <a:rPr lang="en-US" sz="2700" dirty="0">
                <a:solidFill>
                  <a:prstClr val="black"/>
                </a:solidFill>
                <a:sym typeface="Calibri"/>
              </a:rPr>
              <a:t>The Fiduciary Duty</a:t>
            </a:r>
            <a:endParaRPr sz="2700" dirty="0">
              <a:solidFill>
                <a:prstClr val="black"/>
              </a:solidFill>
              <a:sym typeface="Calibri"/>
            </a:endParaRP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24</a:t>
            </a:fld>
            <a:endParaRPr lang="en-US" dirty="0"/>
          </a:p>
        </p:txBody>
      </p:sp>
      <p:sp>
        <p:nvSpPr>
          <p:cNvPr id="2" name="TextBox 1"/>
          <p:cNvSpPr txBox="1"/>
          <p:nvPr/>
        </p:nvSpPr>
        <p:spPr>
          <a:xfrm>
            <a:off x="609600" y="1200150"/>
            <a:ext cx="6705600" cy="2109295"/>
          </a:xfrm>
          <a:prstGeom prst="rect">
            <a:avLst/>
          </a:prstGeom>
          <a:noFill/>
        </p:spPr>
        <p:txBody>
          <a:bodyPr wrap="square" rtlCol="0">
            <a:spAutoFit/>
          </a:bodyPr>
          <a:lstStyle/>
          <a:p>
            <a:pPr marL="171450" indent="-171450">
              <a:lnSpc>
                <a:spcPct val="90000"/>
              </a:lnSpc>
              <a:spcBef>
                <a:spcPts val="750"/>
              </a:spcBef>
              <a:buClr>
                <a:srgbClr val="FFC000"/>
              </a:buClr>
              <a:buSzPct val="100000"/>
              <a:buFont typeface="Arial"/>
              <a:buChar char="•"/>
            </a:pPr>
            <a:r>
              <a:rPr lang="en-US" sz="2400" dirty="0"/>
              <a:t>Includes a Duty of Loyalty, a Duty of Care, and a Duty to Follow Client Instructions</a:t>
            </a:r>
          </a:p>
          <a:p>
            <a:pPr>
              <a:lnSpc>
                <a:spcPct val="90000"/>
              </a:lnSpc>
              <a:spcBef>
                <a:spcPts val="750"/>
              </a:spcBef>
              <a:buClr>
                <a:srgbClr val="FFC000"/>
              </a:buClr>
              <a:buSzPct val="100000"/>
            </a:pPr>
            <a:endParaRPr lang="en-US" sz="1000" dirty="0"/>
          </a:p>
          <a:p>
            <a:pPr marL="171450" indent="-171450">
              <a:lnSpc>
                <a:spcPct val="90000"/>
              </a:lnSpc>
              <a:spcBef>
                <a:spcPts val="750"/>
              </a:spcBef>
              <a:buClr>
                <a:srgbClr val="FFC000"/>
              </a:buClr>
              <a:buSzPct val="100000"/>
              <a:buFont typeface="Arial"/>
              <a:buChar char="•"/>
            </a:pPr>
            <a:r>
              <a:rPr lang="en-US" sz="2400" dirty="0"/>
              <a:t>Applies to all Financial Advice to a Client</a:t>
            </a:r>
          </a:p>
          <a:p>
            <a:pPr>
              <a:lnSpc>
                <a:spcPct val="90000"/>
              </a:lnSpc>
              <a:spcBef>
                <a:spcPts val="750"/>
              </a:spcBef>
              <a:buClr>
                <a:srgbClr val="FFC000"/>
              </a:buClr>
              <a:buSzPct val="100000"/>
            </a:pPr>
            <a:endParaRPr lang="en-US" sz="1000" dirty="0"/>
          </a:p>
          <a:p>
            <a:pPr marL="171450" indent="-171450">
              <a:lnSpc>
                <a:spcPct val="90000"/>
              </a:lnSpc>
              <a:spcBef>
                <a:spcPts val="750"/>
              </a:spcBef>
              <a:buClr>
                <a:srgbClr val="FFC000"/>
              </a:buClr>
              <a:buSzPct val="100000"/>
              <a:buFont typeface="Arial"/>
              <a:buChar char="•"/>
            </a:pPr>
            <a:r>
              <a:rPr lang="en-US" sz="2400" dirty="0"/>
              <a:t>Defines Financial Advice Broadly</a:t>
            </a:r>
          </a:p>
        </p:txBody>
      </p:sp>
    </p:spTree>
    <p:extLst>
      <p:ext uri="{BB962C8B-B14F-4D97-AF65-F5344CB8AC3E}">
        <p14:creationId xmlns:p14="http://schemas.microsoft.com/office/powerpoint/2010/main" val="2687111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 y="-8238"/>
            <a:ext cx="8239130" cy="590549"/>
          </a:xfrm>
        </p:spPr>
        <p:txBody>
          <a:bodyPr>
            <a:normAutofit/>
          </a:bodyPr>
          <a:lstStyle/>
          <a:p>
            <a:r>
              <a:rPr lang="en-US" sz="2500" dirty="0">
                <a:solidFill>
                  <a:schemeClr val="tx1"/>
                </a:solidFill>
              </a:rPr>
              <a:t>Fiduciary: Act in the Client’s Best Interests</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25</a:t>
            </a:fld>
            <a:endParaRPr lang="en-US" dirty="0"/>
          </a:p>
        </p:txBody>
      </p:sp>
      <p:sp>
        <p:nvSpPr>
          <p:cNvPr id="3" name="TextBox 2"/>
          <p:cNvSpPr txBox="1"/>
          <p:nvPr/>
        </p:nvSpPr>
        <p:spPr>
          <a:xfrm>
            <a:off x="218690" y="590549"/>
            <a:ext cx="8849110" cy="4462760"/>
          </a:xfrm>
          <a:prstGeom prst="rect">
            <a:avLst/>
          </a:prstGeom>
          <a:noFill/>
        </p:spPr>
        <p:txBody>
          <a:bodyPr wrap="square" rtlCol="0">
            <a:spAutoFit/>
          </a:bodyPr>
          <a:lstStyle/>
          <a:p>
            <a:r>
              <a:rPr lang="en-US" sz="2200" b="1" dirty="0"/>
              <a:t>Duty of Loyalty</a:t>
            </a:r>
          </a:p>
          <a:p>
            <a:pPr marL="285750" indent="-285750">
              <a:buClr>
                <a:srgbClr val="FFC000"/>
              </a:buClr>
              <a:buFont typeface="Arial" panose="020B0604020202020204" pitchFamily="34" charset="0"/>
              <a:buChar char="•"/>
            </a:pPr>
            <a:r>
              <a:rPr lang="en-US" sz="2200" dirty="0"/>
              <a:t>Place Client’s interests ahead of your own</a:t>
            </a:r>
          </a:p>
          <a:p>
            <a:pPr marL="285750" indent="-285750">
              <a:buClr>
                <a:srgbClr val="FFC000"/>
              </a:buClr>
              <a:buFont typeface="Arial" panose="020B0604020202020204" pitchFamily="34" charset="0"/>
              <a:buChar char="•"/>
            </a:pPr>
            <a:r>
              <a:rPr lang="en-US" sz="2200" dirty="0" smtClean="0">
                <a:solidFill>
                  <a:srgbClr val="FF0000"/>
                </a:solidFill>
              </a:rPr>
              <a:t>Material</a:t>
            </a:r>
            <a:r>
              <a:rPr lang="en-US" sz="2200" dirty="0" smtClean="0"/>
              <a:t> Conflicts</a:t>
            </a:r>
            <a:r>
              <a:rPr lang="en-US" sz="2200" dirty="0"/>
              <a:t>: </a:t>
            </a:r>
            <a:r>
              <a:rPr lang="en-US" sz="2200" dirty="0" smtClean="0"/>
              <a:t>avoid </a:t>
            </a:r>
            <a:r>
              <a:rPr lang="en-US" sz="2200" dirty="0"/>
              <a:t>or </a:t>
            </a:r>
            <a:r>
              <a:rPr lang="en-US" sz="2200" dirty="0" smtClean="0"/>
              <a:t>fully </a:t>
            </a:r>
            <a:r>
              <a:rPr lang="en-US" sz="2200" dirty="0"/>
              <a:t>disclose, obtain consent, &amp;</a:t>
            </a:r>
            <a:r>
              <a:rPr lang="en-US" sz="2200" dirty="0" smtClean="0"/>
              <a:t> </a:t>
            </a:r>
            <a:r>
              <a:rPr lang="en-US" sz="2200" dirty="0"/>
              <a:t>properly manage</a:t>
            </a:r>
          </a:p>
          <a:p>
            <a:pPr marL="285750" indent="-285750">
              <a:buClr>
                <a:srgbClr val="FFC000"/>
              </a:buClr>
              <a:buFont typeface="Arial" panose="020B0604020202020204" pitchFamily="34" charset="0"/>
              <a:buChar char="•"/>
            </a:pPr>
            <a:r>
              <a:rPr lang="en-US" sz="2200" dirty="0"/>
              <a:t>Act without regard to interests of others</a:t>
            </a:r>
          </a:p>
          <a:p>
            <a:endParaRPr lang="en-US" sz="1000" dirty="0"/>
          </a:p>
          <a:p>
            <a:r>
              <a:rPr lang="en-US" sz="2200" b="1" dirty="0"/>
              <a:t>Duty of Care</a:t>
            </a:r>
          </a:p>
          <a:p>
            <a:pPr marL="285750" indent="-285750">
              <a:buClr>
                <a:srgbClr val="FFC000"/>
              </a:buClr>
              <a:buFont typeface="Arial" panose="020B0604020202020204" pitchFamily="34" charset="0"/>
              <a:buChar char="•"/>
            </a:pPr>
            <a:r>
              <a:rPr lang="en-US" sz="2200" dirty="0"/>
              <a:t>Act with care, skill, prudence, and diligence</a:t>
            </a:r>
          </a:p>
          <a:p>
            <a:pPr marL="285750" indent="-285750">
              <a:buClr>
                <a:srgbClr val="FFC000"/>
              </a:buClr>
              <a:buFont typeface="Arial" panose="020B0604020202020204" pitchFamily="34" charset="0"/>
              <a:buChar char="•"/>
            </a:pPr>
            <a:r>
              <a:rPr lang="en-US" sz="2200" dirty="0"/>
              <a:t>Consider Client’s goals, risk tolerance, objectives, and circumstances</a:t>
            </a:r>
          </a:p>
          <a:p>
            <a:endParaRPr lang="en-US" sz="1000" dirty="0"/>
          </a:p>
          <a:p>
            <a:r>
              <a:rPr lang="en-US" sz="2200" b="1" dirty="0"/>
              <a:t>Duty to Follow Client’s Instructions</a:t>
            </a:r>
          </a:p>
          <a:p>
            <a:pPr marL="285750" indent="-285750">
              <a:buClr>
                <a:srgbClr val="FFC000"/>
              </a:buClr>
              <a:buFont typeface="Arial" panose="020B0604020202020204" pitchFamily="34" charset="0"/>
              <a:buChar char="•"/>
            </a:pPr>
            <a:r>
              <a:rPr lang="en-US" sz="2200" dirty="0"/>
              <a:t>Comply with Terms of Engagement</a:t>
            </a:r>
          </a:p>
          <a:p>
            <a:pPr marL="285750" indent="-285750">
              <a:buClr>
                <a:srgbClr val="FFC000"/>
              </a:buClr>
              <a:buFont typeface="Arial" panose="020B0604020202020204" pitchFamily="34" charset="0"/>
              <a:buChar char="•"/>
            </a:pPr>
            <a:r>
              <a:rPr lang="en-US" sz="2200" dirty="0"/>
              <a:t>Follow Client’s reasonable and lawful directions</a:t>
            </a:r>
          </a:p>
        </p:txBody>
      </p:sp>
    </p:spTree>
    <p:extLst>
      <p:ext uri="{BB962C8B-B14F-4D97-AF65-F5344CB8AC3E}">
        <p14:creationId xmlns:p14="http://schemas.microsoft.com/office/powerpoint/2010/main" val="192443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39130" cy="590549"/>
          </a:xfrm>
        </p:spPr>
        <p:txBody>
          <a:bodyPr>
            <a:normAutofit/>
          </a:bodyPr>
          <a:lstStyle/>
          <a:p>
            <a:r>
              <a:rPr lang="en-US" sz="2700" dirty="0">
                <a:solidFill>
                  <a:schemeClr val="tx1"/>
                </a:solidFill>
              </a:rPr>
              <a:t>Applies to All Financial Advice</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26</a:t>
            </a:fld>
            <a:endParaRPr lang="en-US" dirty="0"/>
          </a:p>
        </p:txBody>
      </p:sp>
      <p:sp>
        <p:nvSpPr>
          <p:cNvPr id="3" name="TextBox 2"/>
          <p:cNvSpPr txBox="1"/>
          <p:nvPr/>
        </p:nvSpPr>
        <p:spPr>
          <a:xfrm>
            <a:off x="204898" y="971550"/>
            <a:ext cx="8277782" cy="3693319"/>
          </a:xfrm>
          <a:prstGeom prst="rect">
            <a:avLst/>
          </a:prstGeom>
          <a:noFill/>
        </p:spPr>
        <p:txBody>
          <a:bodyPr wrap="square" rtlCol="0">
            <a:spAutoFit/>
          </a:bodyPr>
          <a:lstStyle/>
          <a:p>
            <a:r>
              <a:rPr lang="en-US" sz="2400" b="1" dirty="0"/>
              <a:t>Application</a:t>
            </a:r>
          </a:p>
          <a:p>
            <a:pPr marL="285750" indent="-285750">
              <a:buClr>
                <a:srgbClr val="FFC000"/>
              </a:buClr>
              <a:buFont typeface="Arial" panose="020B0604020202020204" pitchFamily="34" charset="0"/>
              <a:buChar char="•"/>
            </a:pPr>
            <a:r>
              <a:rPr lang="en-US" sz="2400" dirty="0"/>
              <a:t>“At all times when providing Financial Advice to a Client”</a:t>
            </a:r>
          </a:p>
          <a:p>
            <a:pPr marL="285750" indent="-285750">
              <a:buClr>
                <a:srgbClr val="FFC000"/>
              </a:buClr>
              <a:buFont typeface="Arial" panose="020B0604020202020204" pitchFamily="34" charset="0"/>
              <a:buChar char="•"/>
            </a:pPr>
            <a:r>
              <a:rPr lang="en-US" sz="2400" dirty="0"/>
              <a:t>More expansive than when providing </a:t>
            </a:r>
            <a:r>
              <a:rPr lang="en-US" sz="2400" dirty="0">
                <a:latin typeface="Arial" panose="020B0604020202020204" pitchFamily="34" charset="0"/>
                <a:cs typeface="Arial" panose="020B0604020202020204" pitchFamily="34" charset="0"/>
              </a:rPr>
              <a:t>Financial Planning</a:t>
            </a:r>
            <a:endParaRPr lang="en-US" sz="2400" dirty="0"/>
          </a:p>
          <a:p>
            <a:endParaRPr lang="en-US" b="1" dirty="0"/>
          </a:p>
          <a:p>
            <a:r>
              <a:rPr lang="en-US" sz="2400" b="1" dirty="0"/>
              <a:t>Who is a “Client”?</a:t>
            </a:r>
          </a:p>
          <a:p>
            <a:pPr marL="285750" lvl="0" indent="-285750">
              <a:buClr>
                <a:srgbClr val="FFC000"/>
              </a:buClr>
              <a:buFont typeface="Arial" panose="020B0604020202020204" pitchFamily="34" charset="0"/>
              <a:buChar char="•"/>
            </a:pPr>
            <a:r>
              <a:rPr lang="en-US" sz="2400" dirty="0"/>
              <a:t>Any person, including a natural person, business organization or legal entity </a:t>
            </a:r>
          </a:p>
          <a:p>
            <a:pPr marL="285750" lvl="0" indent="-285750">
              <a:buClr>
                <a:srgbClr val="FFC000"/>
              </a:buClr>
              <a:buFont typeface="Arial" panose="020B0604020202020204" pitchFamily="34" charset="0"/>
              <a:buChar char="•"/>
            </a:pPr>
            <a:r>
              <a:rPr lang="en-US" sz="2400" dirty="0"/>
              <a:t>To whom the CFP</a:t>
            </a:r>
            <a:r>
              <a:rPr lang="en-US" sz="2400" baseline="30000" dirty="0"/>
              <a:t>®</a:t>
            </a:r>
            <a:r>
              <a:rPr lang="en-US" sz="2400" dirty="0"/>
              <a:t> professional provides or agrees to provide “Professional Services”</a:t>
            </a:r>
          </a:p>
          <a:p>
            <a:pPr marL="285750" lvl="0" indent="-285750">
              <a:buClr>
                <a:srgbClr val="FFC000"/>
              </a:buClr>
              <a:buFont typeface="Arial" panose="020B0604020202020204" pitchFamily="34" charset="0"/>
              <a:buChar char="•"/>
            </a:pPr>
            <a:r>
              <a:rPr lang="en-US" sz="2400" dirty="0"/>
              <a:t>Pursuant to an “Engagement”</a:t>
            </a:r>
          </a:p>
        </p:txBody>
      </p:sp>
    </p:spTree>
    <p:extLst>
      <p:ext uri="{BB962C8B-B14F-4D97-AF65-F5344CB8AC3E}">
        <p14:creationId xmlns:p14="http://schemas.microsoft.com/office/powerpoint/2010/main" val="3346712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itle 1"/>
          <p:cNvSpPr txBox="1">
            <a:spLocks noGrp="1"/>
          </p:cNvSpPr>
          <p:nvPr>
            <p:ph type="title"/>
          </p:nvPr>
        </p:nvSpPr>
        <p:spPr>
          <a:xfrm>
            <a:off x="10297" y="0"/>
            <a:ext cx="8227895" cy="590549"/>
          </a:xfrm>
          <a:prstGeom prst="rect">
            <a:avLst/>
          </a:prstGeom>
        </p:spPr>
        <p:txBody>
          <a:bodyPr>
            <a:normAutofit/>
          </a:bodyPr>
          <a:lstStyle/>
          <a:p>
            <a:pPr hangingPunct="0"/>
            <a:r>
              <a:rPr lang="en-US" sz="2700" dirty="0">
                <a:solidFill>
                  <a:schemeClr val="tx1"/>
                </a:solidFill>
              </a:rPr>
              <a:t>Financial Advice </a:t>
            </a:r>
            <a:r>
              <a:rPr lang="en-US" sz="2700" dirty="0" smtClean="0">
                <a:solidFill>
                  <a:schemeClr val="tx1"/>
                </a:solidFill>
              </a:rPr>
              <a:t>Broadly Defined</a:t>
            </a:r>
            <a:endParaRPr sz="2700" dirty="0">
              <a:solidFill>
                <a:schemeClr val="tx1"/>
              </a:solidFill>
            </a:endParaRP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27</a:t>
            </a:fld>
            <a:endParaRPr lang="en-US" dirty="0"/>
          </a:p>
        </p:txBody>
      </p:sp>
      <p:sp>
        <p:nvSpPr>
          <p:cNvPr id="2" name="TextBox 1"/>
          <p:cNvSpPr txBox="1"/>
          <p:nvPr/>
        </p:nvSpPr>
        <p:spPr>
          <a:xfrm>
            <a:off x="304800" y="742950"/>
            <a:ext cx="8229600" cy="4062651"/>
          </a:xfrm>
          <a:prstGeom prst="rect">
            <a:avLst/>
          </a:prstGeom>
          <a:noFill/>
        </p:spPr>
        <p:txBody>
          <a:bodyPr wrap="square" rtlCol="0">
            <a:spAutoFit/>
          </a:bodyPr>
          <a:lstStyle/>
          <a:p>
            <a:pPr>
              <a:buClr>
                <a:srgbClr val="FFC000"/>
              </a:buClr>
            </a:pPr>
            <a:r>
              <a:rPr lang="en-US" b="1" dirty="0"/>
              <a:t>Financial Advice:</a:t>
            </a:r>
          </a:p>
          <a:p>
            <a:pPr marL="457200" indent="-457200">
              <a:buClr>
                <a:srgbClr val="FFC000"/>
              </a:buClr>
              <a:buFont typeface="+mj-lt"/>
              <a:buAutoNum type="alphaUcPeriod"/>
            </a:pPr>
            <a:r>
              <a:rPr lang="en-US" sz="2000" dirty="0"/>
              <a:t>A communication that, based on its content, context, and presentation, would reasonably be viewed as a recommendation that the Client take a particular </a:t>
            </a:r>
            <a:r>
              <a:rPr lang="en-US" sz="2000" dirty="0" smtClean="0"/>
              <a:t>course </a:t>
            </a:r>
            <a:r>
              <a:rPr lang="en-US" sz="2000" dirty="0"/>
              <a:t>of action with respect to</a:t>
            </a:r>
            <a:r>
              <a:rPr lang="en-US" sz="2000" dirty="0" smtClean="0"/>
              <a:t>:</a:t>
            </a:r>
          </a:p>
          <a:p>
            <a:pPr>
              <a:buClr>
                <a:srgbClr val="FFC000"/>
              </a:buClr>
            </a:pPr>
            <a:endParaRPr lang="en-US" sz="1000" dirty="0"/>
          </a:p>
          <a:p>
            <a:pPr marL="914400" lvl="1" indent="-457200">
              <a:spcAft>
                <a:spcPts val="0"/>
              </a:spcAft>
              <a:buClr>
                <a:srgbClr val="FFC000"/>
              </a:buClr>
              <a:buFont typeface="+mj-lt"/>
              <a:buAutoNum type="arabicPeriod"/>
              <a:defRPr sz="2400"/>
            </a:pPr>
            <a:r>
              <a:rPr lang="en-US" sz="2000" dirty="0"/>
              <a:t>The development or implementation of a financial plan</a:t>
            </a:r>
          </a:p>
          <a:p>
            <a:pPr marL="914400" lvl="1" indent="-457200">
              <a:spcAft>
                <a:spcPts val="0"/>
              </a:spcAft>
              <a:buClr>
                <a:srgbClr val="FFC000"/>
              </a:buClr>
              <a:buFont typeface="+mj-lt"/>
              <a:buAutoNum type="arabicPeriod"/>
              <a:defRPr sz="2400"/>
            </a:pPr>
            <a:r>
              <a:rPr lang="en-US" sz="2000" dirty="0"/>
              <a:t>The value of or the advisability of investing in, purchasing, holding</a:t>
            </a:r>
            <a:r>
              <a:rPr lang="en-US" sz="2000" dirty="0" smtClean="0"/>
              <a:t>, </a:t>
            </a:r>
            <a:r>
              <a:rPr lang="en-US" sz="2000" u="sng" dirty="0" smtClean="0">
                <a:solidFill>
                  <a:srgbClr val="FF0000"/>
                </a:solidFill>
              </a:rPr>
              <a:t>gifting, </a:t>
            </a:r>
            <a:r>
              <a:rPr lang="en-US" sz="2000" dirty="0" smtClean="0"/>
              <a:t> </a:t>
            </a:r>
            <a:r>
              <a:rPr lang="en-US" sz="2000" dirty="0"/>
              <a:t>or selling Financial Assets</a:t>
            </a:r>
          </a:p>
          <a:p>
            <a:pPr marL="914400" lvl="1" indent="-457200">
              <a:spcAft>
                <a:spcPts val="0"/>
              </a:spcAft>
              <a:buClr>
                <a:srgbClr val="FFC000"/>
              </a:buClr>
              <a:buFont typeface="+mj-lt"/>
              <a:buAutoNum type="arabicPeriod"/>
              <a:defRPr sz="2400"/>
            </a:pPr>
            <a:r>
              <a:rPr lang="en-US" sz="2000" dirty="0"/>
              <a:t>Investment policies or strategies, portfolio composition, or asset management</a:t>
            </a:r>
          </a:p>
          <a:p>
            <a:pPr marL="914400" lvl="1" indent="-457200">
              <a:spcAft>
                <a:spcPts val="0"/>
              </a:spcAft>
              <a:buClr>
                <a:srgbClr val="FFC000"/>
              </a:buClr>
              <a:buFont typeface="+mj-lt"/>
              <a:buAutoNum type="arabicPeriod"/>
              <a:defRPr sz="2400"/>
            </a:pPr>
            <a:r>
              <a:rPr lang="en-US" sz="2000" dirty="0"/>
              <a:t>The selection and retention of other persons to provide financial or Professional Services to the Client, </a:t>
            </a:r>
            <a:r>
              <a:rPr lang="en-US" sz="2000" dirty="0" smtClean="0"/>
              <a:t>or</a:t>
            </a:r>
          </a:p>
          <a:p>
            <a:pPr lvl="1">
              <a:spcAft>
                <a:spcPts val="0"/>
              </a:spcAft>
              <a:buClr>
                <a:srgbClr val="FFC000"/>
              </a:buClr>
              <a:defRPr sz="2400"/>
            </a:pPr>
            <a:endParaRPr lang="en-US" sz="1000" dirty="0"/>
          </a:p>
          <a:p>
            <a:pPr marL="457200" indent="-457200">
              <a:buClr>
                <a:srgbClr val="FFC000"/>
              </a:buClr>
              <a:buFont typeface="+mj-lt"/>
              <a:buAutoNum type="alphaUcPeriod" startAt="2"/>
            </a:pPr>
            <a:r>
              <a:rPr lang="en-US" sz="2000" dirty="0"/>
              <a:t>The exercise of discretionary authority over Financial Assets.</a:t>
            </a:r>
            <a:endParaRPr lang="en-US" sz="2000" b="1" dirty="0"/>
          </a:p>
        </p:txBody>
      </p:sp>
    </p:spTree>
    <p:extLst>
      <p:ext uri="{BB962C8B-B14F-4D97-AF65-F5344CB8AC3E}">
        <p14:creationId xmlns:p14="http://schemas.microsoft.com/office/powerpoint/2010/main" val="3942863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15150" cy="590550"/>
          </a:xfrm>
        </p:spPr>
        <p:txBody>
          <a:bodyPr>
            <a:normAutofit/>
          </a:bodyPr>
          <a:lstStyle/>
          <a:p>
            <a:r>
              <a:rPr lang="en-US" sz="2700" dirty="0" smtClean="0">
                <a:solidFill>
                  <a:schemeClr val="tx1"/>
                </a:solidFill>
              </a:rPr>
              <a:t>Quick Review</a:t>
            </a:r>
            <a:endParaRPr lang="en-US" sz="2700" dirty="0">
              <a:solidFill>
                <a:schemeClr val="tx1"/>
              </a:solidFill>
            </a:endParaRPr>
          </a:p>
        </p:txBody>
      </p:sp>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28</a:t>
            </a:fld>
            <a:endParaRPr lang="en-US" dirty="0"/>
          </a:p>
        </p:txBody>
      </p:sp>
      <p:sp>
        <p:nvSpPr>
          <p:cNvPr id="3" name="Rounded Rectangle 2"/>
          <p:cNvSpPr/>
          <p:nvPr/>
        </p:nvSpPr>
        <p:spPr>
          <a:xfrm>
            <a:off x="609600" y="1352550"/>
            <a:ext cx="8001000" cy="2667000"/>
          </a:xfrm>
          <a:prstGeom prst="roundRect">
            <a:avLst/>
          </a:prstGeom>
          <a:solidFill>
            <a:srgbClr val="FFCE34"/>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90000"/>
              </a:lnSpc>
              <a:spcBef>
                <a:spcPts val="750"/>
              </a:spcBef>
              <a:buClr>
                <a:srgbClr val="FFC000"/>
              </a:buClr>
              <a:buSzPct val="100000"/>
              <a:buFont typeface="Wingdings" panose="05000000000000000000" pitchFamily="2" charset="2"/>
              <a:buChar char="ü"/>
            </a:pPr>
            <a:r>
              <a:rPr lang="en-US" sz="2800" dirty="0" smtClean="0">
                <a:ln w="0">
                  <a:solidFill>
                    <a:srgbClr val="86702C"/>
                  </a:solidFill>
                </a:ln>
                <a:solidFill>
                  <a:schemeClr val="tx1"/>
                </a:solidFill>
                <a:effectLst>
                  <a:outerShdw blurRad="38100" dist="19050" dir="2700000" algn="tl" rotWithShape="0">
                    <a:schemeClr val="dk1">
                      <a:alpha val="40000"/>
                    </a:schemeClr>
                  </a:outerShdw>
                </a:effectLst>
              </a:rPr>
              <a:t> Duty </a:t>
            </a:r>
            <a:r>
              <a:rPr lang="en-US" sz="2800" dirty="0">
                <a:ln w="0">
                  <a:solidFill>
                    <a:srgbClr val="86702C"/>
                  </a:solidFill>
                </a:ln>
                <a:solidFill>
                  <a:schemeClr val="tx1"/>
                </a:solidFill>
                <a:effectLst>
                  <a:outerShdw blurRad="38100" dist="19050" dir="2700000" algn="tl" rotWithShape="0">
                    <a:schemeClr val="dk1">
                      <a:alpha val="40000"/>
                    </a:schemeClr>
                  </a:outerShdw>
                </a:effectLst>
              </a:rPr>
              <a:t>of </a:t>
            </a:r>
            <a:r>
              <a:rPr lang="en-US" sz="2800" b="1" dirty="0" smtClean="0">
                <a:ln w="0">
                  <a:solidFill>
                    <a:srgbClr val="86702C"/>
                  </a:solidFill>
                </a:ln>
                <a:solidFill>
                  <a:schemeClr val="tx1"/>
                </a:solidFill>
                <a:effectLst>
                  <a:outerShdw blurRad="38100" dist="19050" dir="2700000" algn="tl" rotWithShape="0">
                    <a:schemeClr val="dk1">
                      <a:alpha val="40000"/>
                    </a:schemeClr>
                  </a:outerShdw>
                </a:effectLst>
              </a:rPr>
              <a:t>Loyalty</a:t>
            </a:r>
          </a:p>
          <a:p>
            <a:pPr marL="285750" indent="-285750">
              <a:lnSpc>
                <a:spcPct val="90000"/>
              </a:lnSpc>
              <a:spcBef>
                <a:spcPts val="750"/>
              </a:spcBef>
              <a:buClr>
                <a:srgbClr val="FFC000"/>
              </a:buClr>
              <a:buSzPct val="100000"/>
              <a:buFont typeface="Wingdings" panose="05000000000000000000" pitchFamily="2" charset="2"/>
              <a:buChar char="ü"/>
            </a:pPr>
            <a:r>
              <a:rPr lang="en-US" sz="2800" dirty="0" smtClean="0">
                <a:ln w="0">
                  <a:solidFill>
                    <a:srgbClr val="86702C"/>
                  </a:solidFill>
                </a:ln>
                <a:solidFill>
                  <a:schemeClr val="tx1"/>
                </a:solidFill>
                <a:effectLst>
                  <a:outerShdw blurRad="38100" dist="19050" dir="2700000" algn="tl" rotWithShape="0">
                    <a:schemeClr val="dk1">
                      <a:alpha val="40000"/>
                    </a:schemeClr>
                  </a:outerShdw>
                </a:effectLst>
              </a:rPr>
              <a:t> Duty </a:t>
            </a:r>
            <a:r>
              <a:rPr lang="en-US" sz="2800" dirty="0">
                <a:ln w="0">
                  <a:solidFill>
                    <a:srgbClr val="86702C"/>
                  </a:solidFill>
                </a:ln>
                <a:solidFill>
                  <a:schemeClr val="tx1"/>
                </a:solidFill>
                <a:effectLst>
                  <a:outerShdw blurRad="38100" dist="19050" dir="2700000" algn="tl" rotWithShape="0">
                    <a:schemeClr val="dk1">
                      <a:alpha val="40000"/>
                    </a:schemeClr>
                  </a:outerShdw>
                </a:effectLst>
              </a:rPr>
              <a:t>of </a:t>
            </a:r>
            <a:r>
              <a:rPr lang="en-US" sz="2800" b="1" dirty="0" smtClean="0">
                <a:ln w="0">
                  <a:solidFill>
                    <a:srgbClr val="86702C"/>
                  </a:solidFill>
                </a:ln>
                <a:solidFill>
                  <a:schemeClr val="tx1"/>
                </a:solidFill>
                <a:effectLst>
                  <a:outerShdw blurRad="38100" dist="19050" dir="2700000" algn="tl" rotWithShape="0">
                    <a:schemeClr val="dk1">
                      <a:alpha val="40000"/>
                    </a:schemeClr>
                  </a:outerShdw>
                </a:effectLst>
              </a:rPr>
              <a:t>Care</a:t>
            </a:r>
          </a:p>
          <a:p>
            <a:pPr marL="285750" indent="-285750">
              <a:lnSpc>
                <a:spcPct val="90000"/>
              </a:lnSpc>
              <a:spcBef>
                <a:spcPts val="750"/>
              </a:spcBef>
              <a:buClr>
                <a:srgbClr val="FFC000"/>
              </a:buClr>
              <a:buSzPct val="100000"/>
              <a:buFont typeface="Wingdings" panose="05000000000000000000" pitchFamily="2" charset="2"/>
              <a:buChar char="ü"/>
            </a:pPr>
            <a:r>
              <a:rPr lang="en-US" sz="2800" dirty="0" smtClean="0">
                <a:ln w="0">
                  <a:solidFill>
                    <a:srgbClr val="86702C"/>
                  </a:solidFill>
                </a:ln>
                <a:solidFill>
                  <a:schemeClr val="tx1"/>
                </a:solidFill>
                <a:effectLst>
                  <a:outerShdw blurRad="38100" dist="19050" dir="2700000" algn="tl" rotWithShape="0">
                    <a:schemeClr val="dk1">
                      <a:alpha val="40000"/>
                    </a:schemeClr>
                  </a:outerShdw>
                </a:effectLst>
              </a:rPr>
              <a:t> Duty </a:t>
            </a:r>
            <a:r>
              <a:rPr lang="en-US" sz="2800" dirty="0">
                <a:ln w="0">
                  <a:solidFill>
                    <a:srgbClr val="86702C"/>
                  </a:solidFill>
                </a:ln>
                <a:solidFill>
                  <a:schemeClr val="tx1"/>
                </a:solidFill>
                <a:effectLst>
                  <a:outerShdw blurRad="38100" dist="19050" dir="2700000" algn="tl" rotWithShape="0">
                    <a:schemeClr val="dk1">
                      <a:alpha val="40000"/>
                    </a:schemeClr>
                  </a:outerShdw>
                </a:effectLst>
              </a:rPr>
              <a:t>to </a:t>
            </a:r>
            <a:r>
              <a:rPr lang="en-US" sz="2800" b="1" dirty="0">
                <a:ln w="0">
                  <a:solidFill>
                    <a:srgbClr val="86702C"/>
                  </a:solidFill>
                </a:ln>
                <a:solidFill>
                  <a:schemeClr val="tx1"/>
                </a:solidFill>
                <a:effectLst>
                  <a:outerShdw blurRad="38100" dist="19050" dir="2700000" algn="tl" rotWithShape="0">
                    <a:schemeClr val="dk1">
                      <a:alpha val="40000"/>
                    </a:schemeClr>
                  </a:outerShdw>
                </a:effectLst>
              </a:rPr>
              <a:t>Follow Client Instructions</a:t>
            </a:r>
          </a:p>
          <a:p>
            <a:pPr marL="285750" indent="-285750">
              <a:lnSpc>
                <a:spcPct val="90000"/>
              </a:lnSpc>
              <a:spcBef>
                <a:spcPts val="750"/>
              </a:spcBef>
              <a:buClr>
                <a:srgbClr val="FFC000"/>
              </a:buClr>
              <a:buSzPct val="100000"/>
              <a:buFont typeface="Wingdings" panose="05000000000000000000" pitchFamily="2" charset="2"/>
              <a:buChar char="ü"/>
            </a:pPr>
            <a:r>
              <a:rPr lang="en-US" sz="2800" dirty="0" smtClean="0">
                <a:ln w="0">
                  <a:solidFill>
                    <a:srgbClr val="86702C"/>
                  </a:solidFill>
                </a:ln>
                <a:solidFill>
                  <a:schemeClr val="tx1"/>
                </a:solidFill>
                <a:effectLst>
                  <a:outerShdw blurRad="38100" dist="19050" dir="2700000" algn="tl" rotWithShape="0">
                    <a:schemeClr val="dk1">
                      <a:alpha val="40000"/>
                    </a:schemeClr>
                  </a:outerShdw>
                </a:effectLst>
              </a:rPr>
              <a:t> Fiduciary </a:t>
            </a:r>
            <a:r>
              <a:rPr lang="en-US" sz="2800" dirty="0">
                <a:ln w="0">
                  <a:solidFill>
                    <a:srgbClr val="86702C"/>
                  </a:solidFill>
                </a:ln>
                <a:solidFill>
                  <a:schemeClr val="tx1"/>
                </a:solidFill>
                <a:effectLst>
                  <a:outerShdw blurRad="38100" dist="19050" dir="2700000" algn="tl" rotWithShape="0">
                    <a:schemeClr val="dk1">
                      <a:alpha val="40000"/>
                    </a:schemeClr>
                  </a:outerShdw>
                </a:effectLst>
              </a:rPr>
              <a:t>Duty Applies to </a:t>
            </a:r>
            <a:r>
              <a:rPr lang="en-US" sz="2800" b="1" dirty="0" smtClean="0">
                <a:ln w="0">
                  <a:solidFill>
                    <a:srgbClr val="86702C"/>
                  </a:solidFill>
                </a:ln>
                <a:solidFill>
                  <a:schemeClr val="tx1"/>
                </a:solidFill>
                <a:effectLst>
                  <a:outerShdw blurRad="38100" dist="19050" dir="2700000" algn="tl" rotWithShape="0">
                    <a:schemeClr val="dk1">
                      <a:alpha val="40000"/>
                    </a:schemeClr>
                  </a:outerShdw>
                </a:effectLst>
              </a:rPr>
              <a:t>All</a:t>
            </a:r>
            <a:r>
              <a:rPr lang="en-US" sz="2800" dirty="0" smtClean="0">
                <a:ln w="0">
                  <a:solidFill>
                    <a:srgbClr val="86702C"/>
                  </a:solidFill>
                </a:ln>
                <a:solidFill>
                  <a:schemeClr val="tx1"/>
                </a:solidFill>
                <a:effectLst>
                  <a:outerShdw blurRad="38100" dist="19050" dir="2700000" algn="tl" rotWithShape="0">
                    <a:schemeClr val="dk1">
                      <a:alpha val="40000"/>
                    </a:schemeClr>
                  </a:outerShdw>
                </a:effectLst>
              </a:rPr>
              <a:t> </a:t>
            </a:r>
            <a:r>
              <a:rPr lang="en-US" sz="2800" dirty="0">
                <a:ln w="0">
                  <a:solidFill>
                    <a:srgbClr val="86702C"/>
                  </a:solidFill>
                </a:ln>
                <a:solidFill>
                  <a:schemeClr val="tx1"/>
                </a:solidFill>
                <a:effectLst>
                  <a:outerShdw blurRad="38100" dist="19050" dir="2700000" algn="tl" rotWithShape="0">
                    <a:schemeClr val="dk1">
                      <a:alpha val="40000"/>
                    </a:schemeClr>
                  </a:outerShdw>
                </a:effectLst>
              </a:rPr>
              <a:t>Financial Advice </a:t>
            </a:r>
          </a:p>
          <a:p>
            <a:pPr marL="285750" indent="-285750">
              <a:lnSpc>
                <a:spcPct val="90000"/>
              </a:lnSpc>
              <a:spcBef>
                <a:spcPts val="750"/>
              </a:spcBef>
              <a:buClr>
                <a:srgbClr val="FFC000"/>
              </a:buClr>
              <a:buSzPct val="100000"/>
              <a:buFont typeface="Wingdings" panose="05000000000000000000" pitchFamily="2" charset="2"/>
              <a:buChar char="ü"/>
            </a:pPr>
            <a:r>
              <a:rPr lang="en-US" sz="2800" dirty="0" smtClean="0">
                <a:ln w="0">
                  <a:solidFill>
                    <a:srgbClr val="86702C"/>
                  </a:solidFill>
                </a:ln>
                <a:solidFill>
                  <a:schemeClr val="tx1"/>
                </a:solidFill>
                <a:effectLst>
                  <a:outerShdw blurRad="38100" dist="19050" dir="2700000" algn="tl" rotWithShape="0">
                    <a:schemeClr val="dk1">
                      <a:alpha val="40000"/>
                    </a:schemeClr>
                  </a:outerShdw>
                </a:effectLst>
              </a:rPr>
              <a:t> Financial </a:t>
            </a:r>
            <a:r>
              <a:rPr lang="en-US" sz="2800" dirty="0">
                <a:ln w="0">
                  <a:solidFill>
                    <a:srgbClr val="86702C"/>
                  </a:solidFill>
                </a:ln>
                <a:solidFill>
                  <a:schemeClr val="tx1"/>
                </a:solidFill>
                <a:effectLst>
                  <a:outerShdw blurRad="38100" dist="19050" dir="2700000" algn="tl" rotWithShape="0">
                    <a:schemeClr val="dk1">
                      <a:alpha val="40000"/>
                    </a:schemeClr>
                  </a:outerShdw>
                </a:effectLst>
              </a:rPr>
              <a:t>Advice </a:t>
            </a:r>
            <a:r>
              <a:rPr lang="en-US" sz="2800" b="1" dirty="0" smtClean="0">
                <a:ln w="0">
                  <a:solidFill>
                    <a:srgbClr val="86702C"/>
                  </a:solidFill>
                </a:ln>
                <a:solidFill>
                  <a:schemeClr val="tx1"/>
                </a:solidFill>
                <a:effectLst>
                  <a:outerShdw blurRad="38100" dist="19050" dir="2700000" algn="tl" rotWithShape="0">
                    <a:schemeClr val="dk1">
                      <a:alpha val="40000"/>
                    </a:schemeClr>
                  </a:outerShdw>
                </a:effectLst>
              </a:rPr>
              <a:t>Broadly</a:t>
            </a:r>
            <a:r>
              <a:rPr lang="en-US" sz="2800" dirty="0" smtClean="0">
                <a:ln w="0">
                  <a:solidFill>
                    <a:srgbClr val="86702C"/>
                  </a:solidFill>
                </a:ln>
                <a:solidFill>
                  <a:schemeClr val="tx1"/>
                </a:solidFill>
                <a:effectLst>
                  <a:outerShdw blurRad="38100" dist="19050" dir="2700000" algn="tl" rotWithShape="0">
                    <a:schemeClr val="dk1">
                      <a:alpha val="40000"/>
                    </a:schemeClr>
                  </a:outerShdw>
                </a:effectLst>
              </a:rPr>
              <a:t> Defined </a:t>
            </a:r>
            <a:endParaRPr lang="en-US" sz="2800" dirty="0">
              <a:ln w="0">
                <a:solidFill>
                  <a:srgbClr val="86702C"/>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46431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6" y="32951"/>
            <a:ext cx="6915150" cy="590550"/>
          </a:xfrm>
        </p:spPr>
        <p:txBody>
          <a:bodyPr>
            <a:normAutofit/>
          </a:bodyPr>
          <a:lstStyle/>
          <a:p>
            <a:r>
              <a:rPr lang="en-US" sz="2700" dirty="0" smtClean="0">
                <a:solidFill>
                  <a:schemeClr val="tx1"/>
                </a:solidFill>
              </a:rPr>
              <a:t>Apply </a:t>
            </a:r>
            <a:r>
              <a:rPr lang="en-US" sz="2700" dirty="0">
                <a:solidFill>
                  <a:schemeClr val="tx1"/>
                </a:solidFill>
              </a:rPr>
              <a:t>the New </a:t>
            </a:r>
            <a:r>
              <a:rPr lang="en-US" sz="2700" i="1" dirty="0">
                <a:solidFill>
                  <a:schemeClr val="tx1"/>
                </a:solidFill>
              </a:rPr>
              <a:t>Code &amp; </a:t>
            </a:r>
            <a:r>
              <a:rPr lang="en-US" sz="2700" i="1" dirty="0" smtClean="0">
                <a:solidFill>
                  <a:schemeClr val="tx1"/>
                </a:solidFill>
              </a:rPr>
              <a:t>Standard</a:t>
            </a:r>
            <a:r>
              <a:rPr lang="en-US" sz="2700" b="1" i="1" u="sng" dirty="0" smtClean="0">
                <a:solidFill>
                  <a:srgbClr val="FF0000"/>
                </a:solidFill>
              </a:rPr>
              <a:t>s</a:t>
            </a:r>
            <a:endParaRPr lang="en-US" sz="2700" b="1" u="sng" dirty="0">
              <a:solidFill>
                <a:srgbClr val="FF0000"/>
              </a:solidFill>
            </a:endParaRPr>
          </a:p>
        </p:txBody>
      </p:sp>
      <p:sp>
        <p:nvSpPr>
          <p:cNvPr id="3" name="Text Placeholder 2"/>
          <p:cNvSpPr>
            <a:spLocks noGrp="1"/>
          </p:cNvSpPr>
          <p:nvPr>
            <p:ph type="body" idx="1"/>
          </p:nvPr>
        </p:nvSpPr>
        <p:spPr>
          <a:xfrm>
            <a:off x="487235" y="1276350"/>
            <a:ext cx="6915150" cy="2667000"/>
          </a:xfrm>
        </p:spPr>
        <p:txBody>
          <a:bodyPr>
            <a:normAutofit/>
          </a:bodyPr>
          <a:lstStyle/>
          <a:p>
            <a:pPr>
              <a:buFont typeface="Arial" panose="020B0604020202020204" pitchFamily="34" charset="0"/>
              <a:buChar char="•"/>
            </a:pPr>
            <a:r>
              <a:rPr lang="en-US" dirty="0" smtClean="0">
                <a:solidFill>
                  <a:schemeClr val="tx1"/>
                </a:solidFill>
              </a:rPr>
              <a:t>Insert several Polling Questions</a:t>
            </a:r>
            <a:endParaRPr lang="en-US" dirty="0">
              <a:solidFill>
                <a:schemeClr val="tx1"/>
              </a:solidFill>
            </a:endParaRPr>
          </a:p>
          <a:p>
            <a:pPr>
              <a:buFont typeface="Arial" panose="020B0604020202020204" pitchFamily="34" charset="0"/>
              <a:buChar char="•"/>
            </a:pPr>
            <a:r>
              <a:rPr lang="en-US" dirty="0" smtClean="0">
                <a:solidFill>
                  <a:schemeClr val="tx1"/>
                </a:solidFill>
              </a:rPr>
              <a:t>Select a Vignette (</a:t>
            </a:r>
            <a:r>
              <a:rPr lang="en-US" dirty="0">
                <a:solidFill>
                  <a:schemeClr val="tx1"/>
                </a:solidFill>
              </a:rPr>
              <a:t>p</a:t>
            </a:r>
            <a:r>
              <a:rPr lang="en-US" dirty="0" smtClean="0">
                <a:solidFill>
                  <a:schemeClr val="tx1"/>
                </a:solidFill>
              </a:rPr>
              <a:t>ick one of three): </a:t>
            </a:r>
            <a:endParaRPr lang="en-US" dirty="0">
              <a:solidFill>
                <a:schemeClr val="tx1"/>
              </a:solidFill>
            </a:endParaRPr>
          </a:p>
          <a:p>
            <a:pPr lvl="1">
              <a:buFont typeface="Arial" panose="020B0604020202020204" pitchFamily="34" charset="0"/>
              <a:buChar char="•"/>
            </a:pPr>
            <a:r>
              <a:rPr lang="en-US" sz="2400" dirty="0">
                <a:solidFill>
                  <a:schemeClr val="tx1"/>
                </a:solidFill>
              </a:rPr>
              <a:t>Duty of Care</a:t>
            </a:r>
          </a:p>
          <a:p>
            <a:pPr lvl="1">
              <a:buFont typeface="Arial" panose="020B0604020202020204" pitchFamily="34" charset="0"/>
              <a:buChar char="•"/>
            </a:pPr>
            <a:r>
              <a:rPr lang="en-US" sz="2400" dirty="0">
                <a:solidFill>
                  <a:schemeClr val="tx1"/>
                </a:solidFill>
              </a:rPr>
              <a:t>Financial Advice</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29</a:t>
            </a:fld>
            <a:endParaRPr lang="en-US" dirty="0"/>
          </a:p>
        </p:txBody>
      </p:sp>
    </p:spTree>
    <p:extLst>
      <p:ext uri="{BB962C8B-B14F-4D97-AF65-F5344CB8AC3E}">
        <p14:creationId xmlns:p14="http://schemas.microsoft.com/office/powerpoint/2010/main" val="3198802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7" y="0"/>
            <a:ext cx="6915150" cy="590550"/>
          </a:xfrm>
        </p:spPr>
        <p:txBody>
          <a:bodyPr>
            <a:normAutofit fontScale="90000"/>
          </a:bodyPr>
          <a:lstStyle/>
          <a:p>
            <a:r>
              <a:rPr lang="en-US" dirty="0" smtClean="0">
                <a:solidFill>
                  <a:schemeClr val="tx1"/>
                </a:solidFill>
              </a:rPr>
              <a:t>About Your Instructor</a:t>
            </a:r>
            <a:endParaRPr lang="en-US" dirty="0">
              <a:solidFill>
                <a:schemeClr val="tx1"/>
              </a:solidFill>
            </a:endParaRPr>
          </a:p>
        </p:txBody>
      </p:sp>
      <p:sp>
        <p:nvSpPr>
          <p:cNvPr id="3" name="Content Placeholder 2"/>
          <p:cNvSpPr>
            <a:spLocks noGrp="1"/>
          </p:cNvSpPr>
          <p:nvPr>
            <p:ph idx="1"/>
          </p:nvPr>
        </p:nvSpPr>
        <p:spPr>
          <a:xfrm>
            <a:off x="609600" y="971550"/>
            <a:ext cx="6915150" cy="2765822"/>
          </a:xfrm>
        </p:spPr>
        <p:txBody>
          <a:bodyPr/>
          <a:lstStyle/>
          <a:p>
            <a:r>
              <a:rPr lang="en-US" dirty="0" smtClean="0">
                <a:solidFill>
                  <a:schemeClr val="tx1"/>
                </a:solidFill>
              </a:rPr>
              <a:t>Instructor Name &amp; Credentials</a:t>
            </a:r>
          </a:p>
          <a:p>
            <a:r>
              <a:rPr lang="en-US" dirty="0" smtClean="0">
                <a:solidFill>
                  <a:schemeClr val="tx1"/>
                </a:solidFill>
              </a:rPr>
              <a:t>Title, Place of Business</a:t>
            </a:r>
          </a:p>
          <a:p>
            <a:r>
              <a:rPr lang="en-US" dirty="0" smtClean="0">
                <a:solidFill>
                  <a:schemeClr val="tx1"/>
                </a:solidFill>
              </a:rPr>
              <a:t>Short bio (2-3 bullet </a:t>
            </a:r>
            <a:r>
              <a:rPr lang="en-US" dirty="0" smtClean="0">
                <a:solidFill>
                  <a:schemeClr val="tx1"/>
                </a:solidFill>
              </a:rPr>
              <a:t>points</a:t>
            </a:r>
            <a:r>
              <a:rPr lang="en-US" dirty="0" smtClean="0">
                <a:solidFill>
                  <a:srgbClr val="FF0000"/>
                </a:solidFill>
              </a:rPr>
              <a:t>)</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3</a:t>
            </a:fld>
            <a:endParaRPr lang="en-US" dirty="0"/>
          </a:p>
        </p:txBody>
      </p:sp>
    </p:spTree>
    <p:extLst>
      <p:ext uri="{BB962C8B-B14F-4D97-AF65-F5344CB8AC3E}">
        <p14:creationId xmlns:p14="http://schemas.microsoft.com/office/powerpoint/2010/main" val="1187428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733621"/>
            <a:ext cx="7848600" cy="1274195"/>
          </a:xfrm>
          <a:prstGeom prst="rect">
            <a:avLst/>
          </a:prstGeom>
        </p:spPr>
        <p:txBody>
          <a:bodyPr wrap="square">
            <a:spAutoFit/>
          </a:bodyPr>
          <a:lstStyle/>
          <a:p>
            <a:pPr>
              <a:lnSpc>
                <a:spcPct val="80000"/>
              </a:lnSpc>
            </a:pPr>
            <a:r>
              <a:rPr lang="en-US" sz="4800" b="1" cap="all" dirty="0">
                <a:solidFill>
                  <a:srgbClr val="FDC82F"/>
                </a:solidFill>
              </a:rPr>
              <a:t>Applying the practice standards</a:t>
            </a:r>
            <a:endParaRPr lang="en-US" sz="4800" b="1" i="0" cap="all" dirty="0">
              <a:solidFill>
                <a:srgbClr val="FDC82F"/>
              </a:solidFill>
            </a:endParaRPr>
          </a:p>
        </p:txBody>
      </p:sp>
      <p:sp>
        <p:nvSpPr>
          <p:cNvPr id="6" name="Rectangle 5"/>
          <p:cNvSpPr/>
          <p:nvPr/>
        </p:nvSpPr>
        <p:spPr>
          <a:xfrm>
            <a:off x="685800" y="3708661"/>
            <a:ext cx="7162800" cy="369332"/>
          </a:xfrm>
          <a:prstGeom prst="rect">
            <a:avLst/>
          </a:prstGeom>
        </p:spPr>
        <p:txBody>
          <a:bodyPr wrap="square">
            <a:spAutoFit/>
          </a:bodyPr>
          <a:lstStyle/>
          <a:p>
            <a:r>
              <a:rPr lang="en-US" b="1" cap="all" dirty="0">
                <a:solidFill>
                  <a:schemeClr val="bg1">
                    <a:lumMod val="85000"/>
                  </a:schemeClr>
                </a:solidFill>
              </a:rPr>
              <a:t>Learning objective 3</a:t>
            </a:r>
          </a:p>
        </p:txBody>
      </p:sp>
      <p:cxnSp>
        <p:nvCxnSpPr>
          <p:cNvPr id="7" name="Straight Connector 6"/>
          <p:cNvCxnSpPr/>
          <p:nvPr/>
        </p:nvCxnSpPr>
        <p:spPr>
          <a:xfrm>
            <a:off x="685800" y="35811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85800" y="44955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83791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xfrm>
            <a:off x="0" y="0"/>
            <a:ext cx="6858000" cy="606054"/>
          </a:xfrm>
          <a:prstGeom prst="rect">
            <a:avLst/>
          </a:prstGeom>
        </p:spPr>
        <p:txBody>
          <a:bodyPr>
            <a:normAutofit/>
          </a:bodyPr>
          <a:lstStyle>
            <a:lvl1pPr algn="ctr"/>
          </a:lstStyle>
          <a:p>
            <a:pPr algn="l" hangingPunct="0"/>
            <a:r>
              <a:rPr lang="en-US" sz="2700" dirty="0">
                <a:solidFill>
                  <a:prstClr val="black"/>
                </a:solidFill>
                <a:sym typeface="Calibri"/>
              </a:rPr>
              <a:t>Updated Practice Standards</a:t>
            </a:r>
            <a:endParaRPr sz="2700" dirty="0">
              <a:solidFill>
                <a:prstClr val="black"/>
              </a:solidFill>
              <a:sym typeface="Calibri"/>
            </a:endParaRP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31</a:t>
            </a:fld>
            <a:endParaRPr lang="en-US" dirty="0"/>
          </a:p>
        </p:txBody>
      </p:sp>
      <p:sp>
        <p:nvSpPr>
          <p:cNvPr id="2" name="TextBox 1"/>
          <p:cNvSpPr txBox="1"/>
          <p:nvPr/>
        </p:nvSpPr>
        <p:spPr>
          <a:xfrm>
            <a:off x="533400" y="1047750"/>
            <a:ext cx="8077200" cy="3046988"/>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sz="2400" dirty="0"/>
              <a:t>Updated Financial Planning Definition</a:t>
            </a:r>
          </a:p>
          <a:p>
            <a:pPr marL="285750" indent="-285750">
              <a:buClr>
                <a:srgbClr val="FFC000"/>
              </a:buClr>
              <a:buFont typeface="Arial" panose="020B0604020202020204" pitchFamily="34" charset="0"/>
              <a:buChar char="•"/>
            </a:pPr>
            <a:r>
              <a:rPr lang="en-US" sz="2400" dirty="0" smtClean="0"/>
              <a:t>A </a:t>
            </a:r>
            <a:r>
              <a:rPr lang="en-US" sz="2400" dirty="0"/>
              <a:t>Revised Standard for Determining Whether the Practice Standards Apply</a:t>
            </a:r>
          </a:p>
          <a:p>
            <a:pPr marL="285750" indent="-285750">
              <a:buClr>
                <a:srgbClr val="FFC000"/>
              </a:buClr>
              <a:buFont typeface="Arial" panose="020B0604020202020204" pitchFamily="34" charset="0"/>
              <a:buChar char="•"/>
            </a:pPr>
            <a:r>
              <a:rPr lang="en-US" sz="2400" dirty="0" smtClean="0"/>
              <a:t>Options </a:t>
            </a:r>
            <a:r>
              <a:rPr lang="en-US" sz="2400" dirty="0"/>
              <a:t>When Required to Comply with the Practice Standards but the Client Does Not Want Financial Planning</a:t>
            </a:r>
          </a:p>
          <a:p>
            <a:pPr marL="285750" indent="-285750">
              <a:buClr>
                <a:srgbClr val="FFC000"/>
              </a:buClr>
              <a:buFont typeface="Arial" panose="020B0604020202020204" pitchFamily="34" charset="0"/>
              <a:buChar char="•"/>
            </a:pPr>
            <a:r>
              <a:rPr lang="en-US" sz="2400" dirty="0" smtClean="0"/>
              <a:t>Documentation</a:t>
            </a:r>
            <a:endParaRPr lang="en-US" sz="2400" dirty="0"/>
          </a:p>
          <a:p>
            <a:pPr marL="285750" indent="-285750">
              <a:buClr>
                <a:srgbClr val="FFC000"/>
              </a:buClr>
              <a:buFont typeface="Arial" panose="020B0604020202020204" pitchFamily="34" charset="0"/>
              <a:buChar char="•"/>
            </a:pPr>
            <a:r>
              <a:rPr lang="en-US" sz="2400" dirty="0" smtClean="0"/>
              <a:t>Updates </a:t>
            </a:r>
            <a:r>
              <a:rPr lang="en-US" sz="2400" dirty="0"/>
              <a:t>to Steps in the Financial Planning Process</a:t>
            </a:r>
          </a:p>
        </p:txBody>
      </p:sp>
    </p:spTree>
    <p:extLst>
      <p:ext uri="{BB962C8B-B14F-4D97-AF65-F5344CB8AC3E}">
        <p14:creationId xmlns:p14="http://schemas.microsoft.com/office/powerpoint/2010/main" val="2726390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itle 1"/>
          <p:cNvSpPr txBox="1">
            <a:spLocks noGrp="1"/>
          </p:cNvSpPr>
          <p:nvPr>
            <p:ph type="title"/>
          </p:nvPr>
        </p:nvSpPr>
        <p:spPr>
          <a:xfrm>
            <a:off x="0" y="0"/>
            <a:ext cx="8032283" cy="569412"/>
          </a:xfrm>
          <a:prstGeom prst="rect">
            <a:avLst/>
          </a:prstGeom>
          <a:ln>
            <a:noFill/>
          </a:ln>
        </p:spPr>
        <p:txBody>
          <a:bodyPr>
            <a:normAutofit/>
          </a:bodyPr>
          <a:lstStyle>
            <a:lvl1pPr defTabSz="868680">
              <a:defRPr sz="4180"/>
            </a:lvl1pPr>
          </a:lstStyle>
          <a:p>
            <a:pPr defTabSz="685800" hangingPunct="0"/>
            <a:r>
              <a:rPr lang="en-US" sz="2500" b="1" dirty="0">
                <a:solidFill>
                  <a:prstClr val="black"/>
                </a:solidFill>
              </a:rPr>
              <a:t>An Updated </a:t>
            </a:r>
            <a:r>
              <a:rPr sz="2500" dirty="0">
                <a:solidFill>
                  <a:prstClr val="black"/>
                </a:solidFill>
              </a:rPr>
              <a:t>Financial Planning</a:t>
            </a:r>
            <a:r>
              <a:rPr lang="en-US" sz="2500" dirty="0">
                <a:solidFill>
                  <a:prstClr val="black"/>
                </a:solidFill>
              </a:rPr>
              <a:t> Definition</a:t>
            </a:r>
            <a:endParaRPr sz="2500" dirty="0">
              <a:solidFill>
                <a:prstClr val="black"/>
              </a:solidFill>
            </a:endParaRPr>
          </a:p>
        </p:txBody>
      </p:sp>
      <p:sp>
        <p:nvSpPr>
          <p:cNvPr id="383" name="Content Placeholder 2"/>
          <p:cNvSpPr txBox="1"/>
          <p:nvPr/>
        </p:nvSpPr>
        <p:spPr>
          <a:xfrm>
            <a:off x="4918416" y="1369219"/>
            <a:ext cx="3596935" cy="3263504"/>
          </a:xfrm>
          <a:prstGeom prst="rect">
            <a:avLst/>
          </a:prstGeom>
          <a:ln w="12700">
            <a:miter lim="400000"/>
          </a:ln>
          <a:extLst>
            <a:ext uri="{C572A759-6A51-4108-AA02-DFA0A04FC94B}">
              <ma14:wrappingTextBoxFlag xmlns:ma14="http://schemas.microsoft.com/office/mac/drawingml/2011/main" xmlns="" val="1"/>
            </a:ext>
          </a:extLst>
        </p:spPr>
        <p:txBody>
          <a:bodyPr lIns="34289" rIns="34289">
            <a:normAutofit/>
          </a:bodyPr>
          <a:lstStyle>
            <a:lvl1pPr marL="228600" indent="-228600">
              <a:lnSpc>
                <a:spcPct val="90000"/>
              </a:lnSpc>
              <a:spcBef>
                <a:spcPts val="1000"/>
              </a:spcBef>
              <a:buSzPct val="100000"/>
              <a:buFont typeface="Arial"/>
              <a:buChar char="•"/>
              <a:defRPr sz="2800"/>
            </a:lvl1pPr>
          </a:lstStyle>
          <a:p>
            <a:endParaRPr sz="2100"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32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05926849"/>
              </p:ext>
            </p:extLst>
          </p:nvPr>
        </p:nvGraphicFramePr>
        <p:xfrm>
          <a:off x="228600" y="742950"/>
          <a:ext cx="8763000" cy="3810000"/>
        </p:xfrm>
        <a:graphic>
          <a:graphicData uri="http://schemas.openxmlformats.org/drawingml/2006/table">
            <a:tbl>
              <a:tblPr firstRow="1" bandRow="1">
                <a:tableStyleId>{073A0DAA-6AF3-43AB-8588-CEC1D06C72B9}</a:tableStyleId>
              </a:tblPr>
              <a:tblGrid>
                <a:gridCol w="4381500">
                  <a:extLst>
                    <a:ext uri="{9D8B030D-6E8A-4147-A177-3AD203B41FA5}">
                      <a16:colId xmlns:a16="http://schemas.microsoft.com/office/drawing/2014/main" val="2235070716"/>
                    </a:ext>
                  </a:extLst>
                </a:gridCol>
                <a:gridCol w="4381500">
                  <a:extLst>
                    <a:ext uri="{9D8B030D-6E8A-4147-A177-3AD203B41FA5}">
                      <a16:colId xmlns:a16="http://schemas.microsoft.com/office/drawing/2014/main" val="2973816417"/>
                    </a:ext>
                  </a:extLst>
                </a:gridCol>
              </a:tblGrid>
              <a:tr h="701040">
                <a:tc>
                  <a:txBody>
                    <a:bodyPr/>
                    <a:lstStyle/>
                    <a:p>
                      <a:pPr algn="ctr"/>
                      <a:r>
                        <a:rPr lang="en-US" sz="2000" dirty="0"/>
                        <a:t>Current</a:t>
                      </a:r>
                      <a:r>
                        <a:rPr lang="en-US" sz="2000" baseline="0" dirty="0"/>
                        <a:t> Standards </a:t>
                      </a:r>
                    </a:p>
                    <a:p>
                      <a:pPr algn="ctr"/>
                      <a:r>
                        <a:rPr lang="en-US" baseline="0" dirty="0"/>
                        <a:t>(Effective Until </a:t>
                      </a:r>
                      <a:r>
                        <a:rPr lang="en-US" baseline="0" dirty="0" smtClean="0"/>
                        <a:t>September 30, </a:t>
                      </a:r>
                      <a:r>
                        <a:rPr lang="en-US" baseline="0" dirty="0"/>
                        <a:t>2019)</a:t>
                      </a:r>
                      <a:endParaRPr lang="en-US" dirty="0"/>
                    </a:p>
                  </a:txBody>
                  <a:tcPr/>
                </a:tc>
                <a:tc>
                  <a:txBody>
                    <a:bodyPr/>
                    <a:lstStyle/>
                    <a:p>
                      <a:pPr algn="ctr"/>
                      <a:r>
                        <a:rPr lang="en-US" sz="2000" dirty="0"/>
                        <a:t>Revised</a:t>
                      </a:r>
                      <a:r>
                        <a:rPr lang="en-US" sz="2000" baseline="0" dirty="0"/>
                        <a:t> Standards </a:t>
                      </a:r>
                    </a:p>
                    <a:p>
                      <a:pPr algn="ctr"/>
                      <a:r>
                        <a:rPr lang="en-US" baseline="0" dirty="0"/>
                        <a:t>(Effective October 1, 2019)</a:t>
                      </a:r>
                      <a:endParaRPr lang="en-US" dirty="0"/>
                    </a:p>
                  </a:txBody>
                  <a:tcPr/>
                </a:tc>
                <a:extLst>
                  <a:ext uri="{0D108BD9-81ED-4DB2-BD59-A6C34878D82A}">
                    <a16:rowId xmlns:a16="http://schemas.microsoft.com/office/drawing/2014/main" val="857336020"/>
                  </a:ext>
                </a:extLst>
              </a:tr>
              <a:tr h="2804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“Personal financial planning” or “financial planning” denotes the process of determining whether and how an individual can meet life goals through the proper management of financial resources. Financial planning integrates the financial planning process with the financial planning subject areas. </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Financial Planning is a collaborative process that helps maximize a Client’s potential for meeting life goals through Financial Advice that integrates relevant elements of the Client’s personal and financial circumstances.</a:t>
                      </a:r>
                    </a:p>
                    <a:p>
                      <a:endParaRPr lang="en-US" dirty="0"/>
                    </a:p>
                  </a:txBody>
                  <a:tcPr/>
                </a:tc>
                <a:extLst>
                  <a:ext uri="{0D108BD9-81ED-4DB2-BD59-A6C34878D82A}">
                    <a16:rowId xmlns:a16="http://schemas.microsoft.com/office/drawing/2014/main" val="1155204149"/>
                  </a:ext>
                </a:extLst>
              </a:tr>
            </a:tbl>
          </a:graphicData>
        </a:graphic>
      </p:graphicFrame>
    </p:spTree>
    <p:extLst>
      <p:ext uri="{BB962C8B-B14F-4D97-AF65-F5344CB8AC3E}">
        <p14:creationId xmlns:p14="http://schemas.microsoft.com/office/powerpoint/2010/main" val="3842655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Title 1"/>
          <p:cNvSpPr txBox="1">
            <a:spLocks noGrp="1"/>
          </p:cNvSpPr>
          <p:nvPr>
            <p:ph type="title"/>
          </p:nvPr>
        </p:nvSpPr>
        <p:spPr>
          <a:xfrm>
            <a:off x="0" y="-24714"/>
            <a:ext cx="7886700" cy="590549"/>
          </a:xfrm>
          <a:prstGeom prst="rect">
            <a:avLst/>
          </a:prstGeom>
        </p:spPr>
        <p:txBody>
          <a:bodyPr>
            <a:normAutofit/>
          </a:bodyPr>
          <a:lstStyle/>
          <a:p>
            <a:pPr hangingPunct="0"/>
            <a:r>
              <a:rPr lang="en-US" sz="2700" dirty="0">
                <a:solidFill>
                  <a:prstClr val="black"/>
                </a:solidFill>
                <a:sym typeface="Calibri"/>
              </a:rPr>
              <a:t>Application of the </a:t>
            </a:r>
            <a:r>
              <a:rPr sz="2700" dirty="0">
                <a:solidFill>
                  <a:prstClr val="black"/>
                </a:solidFill>
                <a:sym typeface="Calibri"/>
              </a:rPr>
              <a:t>Practice Standards</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33</a:t>
            </a:fld>
            <a:endParaRPr lang="en-US" dirty="0"/>
          </a:p>
        </p:txBody>
      </p:sp>
      <p:sp>
        <p:nvSpPr>
          <p:cNvPr id="2" name="TextBox 1"/>
          <p:cNvSpPr txBox="1"/>
          <p:nvPr/>
        </p:nvSpPr>
        <p:spPr>
          <a:xfrm>
            <a:off x="457200" y="757717"/>
            <a:ext cx="8382000" cy="4370427"/>
          </a:xfrm>
          <a:prstGeom prst="rect">
            <a:avLst/>
          </a:prstGeom>
          <a:noFill/>
        </p:spPr>
        <p:txBody>
          <a:bodyPr wrap="square" rtlCol="0">
            <a:spAutoFit/>
          </a:bodyPr>
          <a:lstStyle/>
          <a:p>
            <a:pPr>
              <a:buClr>
                <a:srgbClr val="FFC000"/>
              </a:buClr>
            </a:pPr>
            <a:r>
              <a:rPr lang="en-US" sz="2400" b="1" dirty="0"/>
              <a:t>The Practice Standards Apply When:</a:t>
            </a:r>
          </a:p>
          <a:p>
            <a:pPr>
              <a:buClr>
                <a:srgbClr val="FFC000"/>
              </a:buClr>
            </a:pPr>
            <a:endParaRPr lang="en-US" b="1" dirty="0"/>
          </a:p>
          <a:p>
            <a:pPr marL="285750" indent="-285750">
              <a:buClr>
                <a:srgbClr val="FFC000"/>
              </a:buClr>
              <a:buFont typeface="Arial" panose="020B0604020202020204" pitchFamily="34" charset="0"/>
              <a:buChar char="•"/>
            </a:pPr>
            <a:r>
              <a:rPr lang="en-US" sz="2400" dirty="0"/>
              <a:t>The CFP</a:t>
            </a:r>
            <a:r>
              <a:rPr lang="en-US" sz="2400" baseline="30000" dirty="0"/>
              <a:t>®</a:t>
            </a:r>
            <a:r>
              <a:rPr lang="en-US" sz="2400" dirty="0"/>
              <a:t> professional agrees to provide or provides Financial Planning</a:t>
            </a:r>
          </a:p>
          <a:p>
            <a:pPr>
              <a:buClr>
                <a:srgbClr val="FFC000"/>
              </a:buClr>
            </a:pPr>
            <a:endParaRPr lang="en-US" sz="1000" dirty="0"/>
          </a:p>
          <a:p>
            <a:pPr marL="285750" indent="-285750">
              <a:buClr>
                <a:srgbClr val="FFC000"/>
              </a:buClr>
              <a:buFont typeface="Arial" panose="020B0604020202020204" pitchFamily="34" charset="0"/>
              <a:buChar char="•"/>
            </a:pPr>
            <a:r>
              <a:rPr lang="en-US" sz="2400" dirty="0"/>
              <a:t>The CFP</a:t>
            </a:r>
            <a:r>
              <a:rPr lang="en-US" sz="2400" baseline="30000" dirty="0"/>
              <a:t>®</a:t>
            </a:r>
            <a:r>
              <a:rPr lang="en-US" sz="2400" dirty="0"/>
              <a:t> professional agrees to provide or provides Financial Advice that requires integration of relevant elements to act in Client’s best interests</a:t>
            </a:r>
          </a:p>
          <a:p>
            <a:pPr>
              <a:buClr>
                <a:srgbClr val="FFC000"/>
              </a:buClr>
            </a:pPr>
            <a:endParaRPr lang="en-US" sz="1000" dirty="0"/>
          </a:p>
          <a:p>
            <a:pPr marL="285750" indent="-285750">
              <a:buClr>
                <a:srgbClr val="FFC000"/>
              </a:buClr>
              <a:buFont typeface="Arial" panose="020B0604020202020204" pitchFamily="34" charset="0"/>
              <a:buChar char="•"/>
            </a:pPr>
            <a:r>
              <a:rPr lang="en-US" sz="2400" dirty="0"/>
              <a:t>The Client has a reasonable basis to believe the CFP</a:t>
            </a:r>
            <a:r>
              <a:rPr lang="en-US" sz="2400" baseline="30000" dirty="0"/>
              <a:t>® </a:t>
            </a:r>
            <a:r>
              <a:rPr lang="en-US" sz="2400" dirty="0"/>
              <a:t> professional will provide or has provided Financial Planning</a:t>
            </a:r>
          </a:p>
          <a:p>
            <a:endParaRPr lang="en-US" sz="2400" dirty="0"/>
          </a:p>
        </p:txBody>
      </p:sp>
    </p:spTree>
    <p:extLst>
      <p:ext uri="{BB962C8B-B14F-4D97-AF65-F5344CB8AC3E}">
        <p14:creationId xmlns:p14="http://schemas.microsoft.com/office/powerpoint/2010/main" val="1571008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txBox="1">
            <a:spLocks noGrp="1"/>
          </p:cNvSpPr>
          <p:nvPr>
            <p:ph type="title"/>
          </p:nvPr>
        </p:nvSpPr>
        <p:spPr>
          <a:xfrm>
            <a:off x="0" y="0"/>
            <a:ext cx="6629400" cy="590550"/>
          </a:xfrm>
          <a:prstGeom prst="rect">
            <a:avLst/>
          </a:prstGeom>
        </p:spPr>
        <p:txBody>
          <a:bodyPr>
            <a:normAutofit/>
          </a:bodyPr>
          <a:lstStyle>
            <a:lvl1pPr>
              <a:defRPr sz="4000"/>
            </a:lvl1pPr>
          </a:lstStyle>
          <a:p>
            <a:pPr hangingPunct="0"/>
            <a:r>
              <a:rPr lang="en-US" sz="2700" dirty="0">
                <a:solidFill>
                  <a:prstClr val="black"/>
                </a:solidFill>
              </a:rPr>
              <a:t>When Integration Is </a:t>
            </a:r>
            <a:r>
              <a:rPr sz="2700" dirty="0">
                <a:solidFill>
                  <a:prstClr val="black"/>
                </a:solidFill>
              </a:rPr>
              <a:t>Required</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34</a:t>
            </a:fld>
            <a:endParaRPr lang="en-US" dirty="0"/>
          </a:p>
        </p:txBody>
      </p:sp>
      <p:sp>
        <p:nvSpPr>
          <p:cNvPr id="2" name="TextBox 1"/>
          <p:cNvSpPr txBox="1"/>
          <p:nvPr/>
        </p:nvSpPr>
        <p:spPr>
          <a:xfrm>
            <a:off x="381000" y="895350"/>
            <a:ext cx="7757711" cy="2954655"/>
          </a:xfrm>
          <a:prstGeom prst="rect">
            <a:avLst/>
          </a:prstGeom>
          <a:noFill/>
        </p:spPr>
        <p:txBody>
          <a:bodyPr wrap="square" rtlCol="0">
            <a:spAutoFit/>
          </a:bodyPr>
          <a:lstStyle/>
          <a:p>
            <a:pPr>
              <a:buClr>
                <a:srgbClr val="FFC000"/>
              </a:buClr>
            </a:pPr>
            <a:r>
              <a:rPr lang="en-US" sz="2400" b="1" dirty="0"/>
              <a:t>The Integration Factors: </a:t>
            </a:r>
          </a:p>
          <a:p>
            <a:pPr marL="285750" indent="-285750">
              <a:buClr>
                <a:srgbClr val="FFC000"/>
              </a:buClr>
              <a:buFont typeface="Arial" panose="020B0604020202020204" pitchFamily="34" charset="0"/>
              <a:buChar char="•"/>
            </a:pPr>
            <a:r>
              <a:rPr lang="en-US" sz="2400" dirty="0"/>
              <a:t>Number of relevant elements</a:t>
            </a:r>
          </a:p>
          <a:p>
            <a:pPr marL="285750" indent="-285750">
              <a:buClr>
                <a:srgbClr val="FFC000"/>
              </a:buClr>
              <a:buFont typeface="Arial" panose="020B0604020202020204" pitchFamily="34" charset="0"/>
              <a:buChar char="•"/>
            </a:pPr>
            <a:r>
              <a:rPr lang="en-US" sz="2400" dirty="0"/>
              <a:t>Portion and amount of the Client’s assets affected</a:t>
            </a:r>
          </a:p>
          <a:p>
            <a:pPr marL="285750" indent="-285750">
              <a:buClr>
                <a:srgbClr val="FFC000"/>
              </a:buClr>
              <a:buFont typeface="Arial" panose="020B0604020202020204" pitchFamily="34" charset="0"/>
              <a:buChar char="•"/>
            </a:pPr>
            <a:r>
              <a:rPr lang="en-US" sz="2400" dirty="0"/>
              <a:t>Length of time the Client’s circumstances may be affected</a:t>
            </a:r>
          </a:p>
          <a:p>
            <a:pPr marL="285750" indent="-285750">
              <a:buClr>
                <a:srgbClr val="FFC000"/>
              </a:buClr>
              <a:buFont typeface="Arial" panose="020B0604020202020204" pitchFamily="34" charset="0"/>
              <a:buChar char="•"/>
            </a:pPr>
            <a:r>
              <a:rPr lang="en-US" sz="2400" dirty="0"/>
              <a:t>Effect on exposure to risk</a:t>
            </a:r>
          </a:p>
          <a:p>
            <a:pPr marL="285750" indent="-285750">
              <a:buClr>
                <a:srgbClr val="FFC000"/>
              </a:buClr>
              <a:buFont typeface="Arial" panose="020B0604020202020204" pitchFamily="34" charset="0"/>
              <a:buChar char="•"/>
            </a:pPr>
            <a:r>
              <a:rPr lang="en-US" sz="2400" dirty="0"/>
              <a:t>Barriers to modification of Financial Advice</a:t>
            </a:r>
          </a:p>
          <a:p>
            <a:endParaRPr lang="en-US" dirty="0"/>
          </a:p>
        </p:txBody>
      </p:sp>
    </p:spTree>
    <p:extLst>
      <p:ext uri="{BB962C8B-B14F-4D97-AF65-F5344CB8AC3E}">
        <p14:creationId xmlns:p14="http://schemas.microsoft.com/office/powerpoint/2010/main" val="3739269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 y="0"/>
            <a:ext cx="6915150" cy="590550"/>
          </a:xfrm>
        </p:spPr>
        <p:txBody>
          <a:bodyPr>
            <a:normAutofit fontScale="90000"/>
          </a:bodyPr>
          <a:lstStyle/>
          <a:p>
            <a:pPr lvl="0" defTabSz="914400" fontAlgn="base">
              <a:spcAft>
                <a:spcPct val="0"/>
              </a:spcAft>
            </a:pPr>
            <a:r>
              <a:rPr lang="en-US" sz="2200" b="1" dirty="0" smtClean="0">
                <a:solidFill>
                  <a:prstClr val="black"/>
                </a:solidFill>
                <a:latin typeface="Arial" charset="0"/>
                <a:ea typeface="+mn-ea"/>
                <a:cs typeface="+mn-cs"/>
              </a:rPr>
              <a:t/>
            </a:r>
            <a:br>
              <a:rPr lang="en-US" sz="2200" b="1" dirty="0" smtClean="0">
                <a:solidFill>
                  <a:prstClr val="black"/>
                </a:solidFill>
                <a:latin typeface="Arial" charset="0"/>
                <a:ea typeface="+mn-ea"/>
                <a:cs typeface="+mn-cs"/>
              </a:rPr>
            </a:br>
            <a:r>
              <a:rPr lang="en-US" sz="2200" b="1" dirty="0">
                <a:solidFill>
                  <a:prstClr val="black"/>
                </a:solidFill>
                <a:latin typeface="Arial" charset="0"/>
                <a:ea typeface="+mn-ea"/>
                <a:cs typeface="+mn-cs"/>
              </a:rPr>
              <a:t/>
            </a:r>
            <a:br>
              <a:rPr lang="en-US" sz="2200" b="1" dirty="0">
                <a:solidFill>
                  <a:prstClr val="black"/>
                </a:solidFill>
                <a:latin typeface="Arial" charset="0"/>
                <a:ea typeface="+mn-ea"/>
                <a:cs typeface="+mn-cs"/>
              </a:rPr>
            </a:br>
            <a:r>
              <a:rPr lang="en-US" sz="3000" b="1" dirty="0" smtClean="0">
                <a:solidFill>
                  <a:prstClr val="black"/>
                </a:solidFill>
                <a:latin typeface="Arial" charset="0"/>
                <a:ea typeface="+mn-ea"/>
                <a:cs typeface="+mn-cs"/>
              </a:rPr>
              <a:t>CFP </a:t>
            </a:r>
            <a:r>
              <a:rPr lang="en-US" sz="3000" b="1" dirty="0">
                <a:solidFill>
                  <a:prstClr val="black"/>
                </a:solidFill>
                <a:latin typeface="Arial" charset="0"/>
                <a:ea typeface="+mn-ea"/>
                <a:cs typeface="+mn-cs"/>
              </a:rPr>
              <a:t>Board </a:t>
            </a:r>
            <a:r>
              <a:rPr lang="en-US" sz="3000" b="1" dirty="0" smtClean="0">
                <a:solidFill>
                  <a:prstClr val="black"/>
                </a:solidFill>
                <a:latin typeface="Arial" charset="0"/>
                <a:ea typeface="+mn-ea"/>
                <a:cs typeface="+mn-cs"/>
              </a:rPr>
              <a:t>Evaluation</a:t>
            </a:r>
            <a:r>
              <a:rPr lang="en-US" sz="2200" dirty="0">
                <a:solidFill>
                  <a:prstClr val="black"/>
                </a:solidFill>
                <a:latin typeface="Arial" charset="0"/>
                <a:ea typeface="+mn-ea"/>
                <a:cs typeface="+mn-cs"/>
              </a:rPr>
              <a:t/>
            </a:r>
            <a:br>
              <a:rPr lang="en-US" sz="2200" dirty="0">
                <a:solidFill>
                  <a:prstClr val="black"/>
                </a:solidFill>
                <a:latin typeface="Arial" charset="0"/>
                <a:ea typeface="+mn-ea"/>
                <a:cs typeface="+mn-cs"/>
              </a:rPr>
            </a:br>
            <a:endParaRPr lang="en-US" dirty="0"/>
          </a:p>
        </p:txBody>
      </p:sp>
      <p:sp>
        <p:nvSpPr>
          <p:cNvPr id="3" name="Content Placeholder 2"/>
          <p:cNvSpPr>
            <a:spLocks noGrp="1"/>
          </p:cNvSpPr>
          <p:nvPr>
            <p:ph idx="1"/>
          </p:nvPr>
        </p:nvSpPr>
        <p:spPr>
          <a:xfrm>
            <a:off x="609600" y="1047750"/>
            <a:ext cx="6915150" cy="2765822"/>
          </a:xfrm>
        </p:spPr>
        <p:txBody>
          <a:bodyPr>
            <a:normAutofit lnSpcReduction="10000"/>
          </a:bodyPr>
          <a:lstStyle/>
          <a:p>
            <a:pPr marL="285750" indent="-285750">
              <a:buClr>
                <a:srgbClr val="FFC000"/>
              </a:buClr>
              <a:buFont typeface="Arial" panose="020B0604020202020204" pitchFamily="34" charset="0"/>
              <a:buChar char="•"/>
            </a:pPr>
            <a:r>
              <a:rPr lang="en-US" dirty="0">
                <a:solidFill>
                  <a:schemeClr val="tx1"/>
                </a:solidFill>
              </a:rPr>
              <a:t>If CFP Board alleges a Practice Standards violation</a:t>
            </a:r>
          </a:p>
          <a:p>
            <a:pPr marL="285750" indent="-285750">
              <a:buClr>
                <a:srgbClr val="FFC000"/>
              </a:buClr>
              <a:buFont typeface="Arial" panose="020B0604020202020204" pitchFamily="34" charset="0"/>
              <a:buChar char="•"/>
            </a:pPr>
            <a:r>
              <a:rPr lang="en-US" dirty="0">
                <a:solidFill>
                  <a:schemeClr val="tx1"/>
                </a:solidFill>
              </a:rPr>
              <a:t>And the CFP</a:t>
            </a:r>
            <a:r>
              <a:rPr lang="en-US" baseline="30000" dirty="0">
                <a:solidFill>
                  <a:schemeClr val="tx1"/>
                </a:solidFill>
              </a:rPr>
              <a:t>®</a:t>
            </a:r>
            <a:r>
              <a:rPr lang="en-US" dirty="0">
                <a:solidFill>
                  <a:schemeClr val="tx1"/>
                </a:solidFill>
              </a:rPr>
              <a:t> professional denies the allegations</a:t>
            </a:r>
          </a:p>
          <a:p>
            <a:pPr marL="285750" indent="-285750">
              <a:buClr>
                <a:srgbClr val="FFC000"/>
              </a:buClr>
              <a:buFont typeface="Arial" panose="020B0604020202020204" pitchFamily="34" charset="0"/>
              <a:buChar char="•"/>
            </a:pPr>
            <a:r>
              <a:rPr lang="en-US" dirty="0">
                <a:solidFill>
                  <a:schemeClr val="tx1"/>
                </a:solidFill>
              </a:rPr>
              <a:t>Then the CFP</a:t>
            </a:r>
            <a:r>
              <a:rPr lang="en-US" baseline="30000" dirty="0">
                <a:solidFill>
                  <a:schemeClr val="tx1"/>
                </a:solidFill>
              </a:rPr>
              <a:t>®</a:t>
            </a:r>
            <a:r>
              <a:rPr lang="en-US" dirty="0">
                <a:solidFill>
                  <a:schemeClr val="tx1"/>
                </a:solidFill>
              </a:rPr>
              <a:t> professional has the burden of demonstrating that Financial Planning was not required </a:t>
            </a:r>
          </a:p>
          <a:p>
            <a:endParaRPr lang="en-US"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35</a:t>
            </a:fld>
            <a:endParaRPr lang="en-US" dirty="0"/>
          </a:p>
        </p:txBody>
      </p:sp>
    </p:spTree>
    <p:extLst>
      <p:ext uri="{BB962C8B-B14F-4D97-AF65-F5344CB8AC3E}">
        <p14:creationId xmlns:p14="http://schemas.microsoft.com/office/powerpoint/2010/main" val="1866334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Title 1"/>
          <p:cNvSpPr txBox="1">
            <a:spLocks noGrp="1"/>
          </p:cNvSpPr>
          <p:nvPr>
            <p:ph type="title"/>
          </p:nvPr>
        </p:nvSpPr>
        <p:spPr>
          <a:xfrm>
            <a:off x="0" y="0"/>
            <a:ext cx="6934200" cy="574003"/>
          </a:xfrm>
          <a:prstGeom prst="rect">
            <a:avLst/>
          </a:prstGeom>
        </p:spPr>
        <p:txBody>
          <a:bodyPr>
            <a:normAutofit/>
          </a:bodyPr>
          <a:lstStyle/>
          <a:p>
            <a:pPr hangingPunct="0"/>
            <a:r>
              <a:rPr sz="2500" dirty="0">
                <a:solidFill>
                  <a:prstClr val="black"/>
                </a:solidFill>
              </a:rPr>
              <a:t>Client</a:t>
            </a:r>
            <a:r>
              <a:rPr lang="en-US" sz="2500" dirty="0">
                <a:solidFill>
                  <a:prstClr val="black"/>
                </a:solidFill>
              </a:rPr>
              <a:t>s Who</a:t>
            </a:r>
            <a:r>
              <a:rPr sz="2500" dirty="0">
                <a:solidFill>
                  <a:prstClr val="black"/>
                </a:solidFill>
              </a:rPr>
              <a:t> </a:t>
            </a:r>
            <a:r>
              <a:rPr lang="en-US" sz="2500" dirty="0">
                <a:solidFill>
                  <a:prstClr val="black"/>
                </a:solidFill>
              </a:rPr>
              <a:t>Do Not Want Financial Planning</a:t>
            </a:r>
            <a:endParaRPr sz="2500" dirty="0">
              <a:solidFill>
                <a:prstClr val="black"/>
              </a:solidFill>
            </a:endParaRP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36</a:t>
            </a:fld>
            <a:endParaRPr lang="en-US" dirty="0"/>
          </a:p>
        </p:txBody>
      </p:sp>
      <p:sp>
        <p:nvSpPr>
          <p:cNvPr id="2" name="TextBox 1"/>
          <p:cNvSpPr txBox="1"/>
          <p:nvPr/>
        </p:nvSpPr>
        <p:spPr>
          <a:xfrm>
            <a:off x="457200" y="895350"/>
            <a:ext cx="8458200" cy="3570208"/>
          </a:xfrm>
          <a:prstGeom prst="rect">
            <a:avLst/>
          </a:prstGeom>
          <a:noFill/>
        </p:spPr>
        <p:txBody>
          <a:bodyPr wrap="square" rtlCol="0">
            <a:spAutoFit/>
          </a:bodyPr>
          <a:lstStyle/>
          <a:p>
            <a:r>
              <a:rPr lang="en-US" sz="2400" dirty="0"/>
              <a:t>If a CFP</a:t>
            </a:r>
            <a:r>
              <a:rPr lang="en-US" sz="2400" baseline="30000" dirty="0"/>
              <a:t>®</a:t>
            </a:r>
            <a:r>
              <a:rPr lang="en-US" sz="2400" dirty="0"/>
              <a:t> professional otherwise must comply with the Practice Standards, but the Client does not agree to engage for Financial Planning, a CFP</a:t>
            </a:r>
            <a:r>
              <a:rPr lang="en-US" sz="2400" baseline="30000" dirty="0"/>
              <a:t>® </a:t>
            </a:r>
            <a:r>
              <a:rPr lang="en-US" sz="2400" dirty="0"/>
              <a:t> professional must either: </a:t>
            </a:r>
          </a:p>
          <a:p>
            <a:endParaRPr lang="en-US" sz="1000" dirty="0"/>
          </a:p>
          <a:p>
            <a:pPr marL="285750" indent="-285750">
              <a:buClr>
                <a:srgbClr val="FFC000"/>
              </a:buClr>
              <a:buFont typeface="Arial" panose="020B0604020202020204" pitchFamily="34" charset="0"/>
              <a:buChar char="•"/>
            </a:pPr>
            <a:r>
              <a:rPr lang="en-US" sz="2400" dirty="0"/>
              <a:t>Not enter into the Engagement</a:t>
            </a:r>
          </a:p>
          <a:p>
            <a:pPr marL="285750" indent="-285750">
              <a:buClr>
                <a:srgbClr val="FFC000"/>
              </a:buClr>
              <a:buFont typeface="Arial" panose="020B0604020202020204" pitchFamily="34" charset="0"/>
              <a:buChar char="•"/>
            </a:pPr>
            <a:r>
              <a:rPr lang="en-US" sz="2400" dirty="0" smtClean="0"/>
              <a:t>Limit </a:t>
            </a:r>
            <a:r>
              <a:rPr lang="en-US" sz="2400" dirty="0"/>
              <a:t>the scope to services that do not require Financial Planning</a:t>
            </a:r>
          </a:p>
          <a:p>
            <a:pPr marL="285750" indent="-285750">
              <a:buClr>
                <a:srgbClr val="FFC000"/>
              </a:buClr>
              <a:buFont typeface="Arial" panose="020B0604020202020204" pitchFamily="34" charset="0"/>
              <a:buChar char="•"/>
            </a:pPr>
            <a:r>
              <a:rPr lang="en-US" sz="2400" dirty="0" smtClean="0"/>
              <a:t>Provide </a:t>
            </a:r>
            <a:r>
              <a:rPr lang="en-US" sz="2400" dirty="0"/>
              <a:t>the requested service but explain the benefits of Financial Planning and limitations on services</a:t>
            </a:r>
          </a:p>
          <a:p>
            <a:pPr marL="285750" indent="-285750">
              <a:buClr>
                <a:srgbClr val="FFC000"/>
              </a:buClr>
              <a:buFont typeface="Arial" panose="020B0604020202020204" pitchFamily="34" charset="0"/>
              <a:buChar char="•"/>
            </a:pPr>
            <a:r>
              <a:rPr lang="en-US" sz="2400" dirty="0" smtClean="0"/>
              <a:t>Terminate </a:t>
            </a:r>
            <a:r>
              <a:rPr lang="en-US" sz="2400" dirty="0"/>
              <a:t>the Engagement</a:t>
            </a:r>
          </a:p>
        </p:txBody>
      </p:sp>
    </p:spTree>
    <p:extLst>
      <p:ext uri="{BB962C8B-B14F-4D97-AF65-F5344CB8AC3E}">
        <p14:creationId xmlns:p14="http://schemas.microsoft.com/office/powerpoint/2010/main" val="612064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itle 1"/>
          <p:cNvSpPr txBox="1">
            <a:spLocks noGrp="1"/>
          </p:cNvSpPr>
          <p:nvPr>
            <p:ph type="title"/>
          </p:nvPr>
        </p:nvSpPr>
        <p:spPr>
          <a:xfrm>
            <a:off x="-14416" y="0"/>
            <a:ext cx="6172200" cy="578144"/>
          </a:xfrm>
          <a:prstGeom prst="rect">
            <a:avLst/>
          </a:prstGeom>
        </p:spPr>
        <p:txBody>
          <a:bodyPr>
            <a:normAutofit/>
          </a:bodyPr>
          <a:lstStyle>
            <a:lvl1pPr defTabSz="896111">
              <a:defRPr sz="4312"/>
            </a:lvl1pPr>
          </a:lstStyle>
          <a:p>
            <a:pPr defTabSz="685800" hangingPunct="0">
              <a:defRPr sz="4180"/>
            </a:pPr>
            <a:r>
              <a:rPr lang="en-US" sz="2700" dirty="0">
                <a:solidFill>
                  <a:prstClr val="black"/>
                </a:solidFill>
              </a:rPr>
              <a:t>Documentation Requirement</a:t>
            </a:r>
            <a:endParaRPr sz="2700" dirty="0">
              <a:solidFill>
                <a:prstClr val="black"/>
              </a:solidFill>
            </a:endParaRP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37</a:t>
            </a:fld>
            <a:endParaRPr lang="en-US" dirty="0"/>
          </a:p>
        </p:txBody>
      </p:sp>
      <p:sp>
        <p:nvSpPr>
          <p:cNvPr id="2" name="TextBox 1"/>
          <p:cNvSpPr txBox="1"/>
          <p:nvPr/>
        </p:nvSpPr>
        <p:spPr>
          <a:xfrm>
            <a:off x="304800" y="971550"/>
            <a:ext cx="8382000" cy="3108543"/>
          </a:xfrm>
          <a:prstGeom prst="rect">
            <a:avLst/>
          </a:prstGeom>
          <a:noFill/>
        </p:spPr>
        <p:txBody>
          <a:bodyPr wrap="square" rtlCol="0">
            <a:spAutoFit/>
          </a:bodyPr>
          <a:lstStyle/>
          <a:p>
            <a:r>
              <a:rPr lang="en-US" sz="2400" dirty="0"/>
              <a:t>If required to comply with the Practice Standards, a CFP</a:t>
            </a:r>
            <a:r>
              <a:rPr lang="en-US" sz="2400" baseline="30000" dirty="0"/>
              <a:t>®</a:t>
            </a:r>
            <a:r>
              <a:rPr lang="en-US" sz="2400" dirty="0"/>
              <a:t> professional must act prudently in documenting information, taking into account:</a:t>
            </a:r>
          </a:p>
          <a:p>
            <a:endParaRPr lang="en-US" sz="1000" dirty="0"/>
          </a:p>
          <a:p>
            <a:pPr marL="285750" lvl="0" indent="-28575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The significance of the information</a:t>
            </a:r>
          </a:p>
          <a:p>
            <a:pPr marL="285750" lvl="0" indent="-285750">
              <a:buClr>
                <a:srgbClr val="FFC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need to preserve the information in writing</a:t>
            </a:r>
          </a:p>
          <a:p>
            <a:pPr marL="285750" lvl="0" indent="-285750">
              <a:buClr>
                <a:srgbClr val="FFC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obligation to act in the Client’s best interests and</a:t>
            </a:r>
          </a:p>
          <a:p>
            <a:pPr marL="285750" lvl="0" indent="-285750">
              <a:buClr>
                <a:srgbClr val="FFC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CFP</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Professional’s Firm’s policies and procedures</a:t>
            </a:r>
          </a:p>
          <a:p>
            <a:endParaRPr lang="en-US" dirty="0"/>
          </a:p>
        </p:txBody>
      </p:sp>
    </p:spTree>
    <p:extLst>
      <p:ext uri="{BB962C8B-B14F-4D97-AF65-F5344CB8AC3E}">
        <p14:creationId xmlns:p14="http://schemas.microsoft.com/office/powerpoint/2010/main" val="1806705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10600" y="4857750"/>
            <a:ext cx="533400" cy="274638"/>
          </a:xfrm>
          <a:prstGeom prst="rect">
            <a:avLst/>
          </a:prstGeom>
        </p:spPr>
        <p:txBody>
          <a:bodyPr/>
          <a:lstStyle/>
          <a:p>
            <a:pPr>
              <a:defRPr/>
            </a:pPr>
            <a:fld id="{3E9C9FDC-FC42-4F2B-B2DB-F1B41CA703B5}" type="slidenum">
              <a:rPr lang="en-US" smtClean="0"/>
              <a:pPr>
                <a:defRPr/>
              </a:pPr>
              <a:t>38</a:t>
            </a:fld>
            <a:endParaRPr lang="en-US" dirty="0"/>
          </a:p>
        </p:txBody>
      </p:sp>
      <p:sp>
        <p:nvSpPr>
          <p:cNvPr id="383" name="Content Placeholder 2"/>
          <p:cNvSpPr txBox="1"/>
          <p:nvPr/>
        </p:nvSpPr>
        <p:spPr>
          <a:xfrm>
            <a:off x="4918416" y="1369219"/>
            <a:ext cx="3596935" cy="3263504"/>
          </a:xfrm>
          <a:prstGeom prst="rect">
            <a:avLst/>
          </a:prstGeom>
          <a:ln w="12700">
            <a:miter lim="400000"/>
          </a:ln>
          <a:extLst>
            <a:ext uri="{C572A759-6A51-4108-AA02-DFA0A04FC94B}">
              <ma14:wrappingTextBoxFlag xmlns:ma14="http://schemas.microsoft.com/office/mac/drawingml/2011/main" xmlns="" val="1"/>
            </a:ext>
          </a:extLst>
        </p:spPr>
        <p:txBody>
          <a:bodyPr lIns="34289" rIns="34289">
            <a:normAutofit/>
          </a:bodyPr>
          <a:lstStyle>
            <a:lvl1pPr marL="228600" indent="-228600">
              <a:lnSpc>
                <a:spcPct val="90000"/>
              </a:lnSpc>
              <a:spcBef>
                <a:spcPts val="1000"/>
              </a:spcBef>
              <a:buSzPct val="100000"/>
              <a:buFont typeface="Arial"/>
              <a:buChar char="•"/>
              <a:defRPr sz="2800"/>
            </a:lvl1pPr>
          </a:lstStyle>
          <a:p>
            <a:endParaRPr sz="2100" dirty="0"/>
          </a:p>
        </p:txBody>
      </p:sp>
      <p:graphicFrame>
        <p:nvGraphicFramePr>
          <p:cNvPr id="7" name="Table 6"/>
          <p:cNvGraphicFramePr>
            <a:graphicFrameLocks noGrp="1"/>
          </p:cNvGraphicFramePr>
          <p:nvPr>
            <p:extLst>
              <p:ext uri="{D42A27DB-BD31-4B8C-83A1-F6EECF244321}">
                <p14:modId xmlns:p14="http://schemas.microsoft.com/office/powerpoint/2010/main" val="2895529288"/>
              </p:ext>
            </p:extLst>
          </p:nvPr>
        </p:nvGraphicFramePr>
        <p:xfrm>
          <a:off x="0" y="-4"/>
          <a:ext cx="9144000" cy="5144459"/>
        </p:xfrm>
        <a:graphic>
          <a:graphicData uri="http://schemas.openxmlformats.org/drawingml/2006/table">
            <a:tbl>
              <a:tblPr firstRow="1" bandRow="1">
                <a:tableStyleId>{073A0DAA-6AF3-43AB-8588-CEC1D06C72B9}</a:tableStyleId>
              </a:tblPr>
              <a:tblGrid>
                <a:gridCol w="4572000">
                  <a:extLst>
                    <a:ext uri="{9D8B030D-6E8A-4147-A177-3AD203B41FA5}">
                      <a16:colId xmlns:a16="http://schemas.microsoft.com/office/drawing/2014/main" val="2235070716"/>
                    </a:ext>
                  </a:extLst>
                </a:gridCol>
                <a:gridCol w="4572000">
                  <a:extLst>
                    <a:ext uri="{9D8B030D-6E8A-4147-A177-3AD203B41FA5}">
                      <a16:colId xmlns:a16="http://schemas.microsoft.com/office/drawing/2014/main" val="2973816417"/>
                    </a:ext>
                  </a:extLst>
                </a:gridCol>
              </a:tblGrid>
              <a:tr h="544710">
                <a:tc>
                  <a:txBody>
                    <a:bodyPr/>
                    <a:lstStyle/>
                    <a:p>
                      <a:pPr marL="0" marR="0" algn="ctr">
                        <a:lnSpc>
                          <a:spcPct val="107000"/>
                        </a:lnSpc>
                        <a:spcBef>
                          <a:spcPts val="0"/>
                        </a:spcBef>
                        <a:spcAft>
                          <a:spcPts val="0"/>
                        </a:spcAft>
                      </a:pPr>
                      <a:r>
                        <a:rPr lang="en-US" sz="2000" kern="1200" dirty="0"/>
                        <a:t>Current Practice Standards</a:t>
                      </a:r>
                    </a:p>
                    <a:p>
                      <a:pPr marL="0" marR="0" algn="ctr">
                        <a:lnSpc>
                          <a:spcPct val="107000"/>
                        </a:lnSpc>
                        <a:spcBef>
                          <a:spcPts val="0"/>
                        </a:spcBef>
                        <a:spcAft>
                          <a:spcPts val="0"/>
                        </a:spcAft>
                      </a:pPr>
                      <a:r>
                        <a:rPr lang="en-US" sz="1400" b="1" kern="1200" dirty="0">
                          <a:solidFill>
                            <a:schemeClr val="bg1"/>
                          </a:solidFill>
                          <a:latin typeface="+mn-lt"/>
                          <a:ea typeface="+mn-ea"/>
                          <a:cs typeface="+mn-cs"/>
                        </a:rPr>
                        <a:t>(Effective Until </a:t>
                      </a:r>
                      <a:r>
                        <a:rPr lang="en-US" sz="1400" b="1" kern="1200" dirty="0" smtClean="0">
                          <a:solidFill>
                            <a:schemeClr val="bg1"/>
                          </a:solidFill>
                          <a:latin typeface="+mn-lt"/>
                          <a:ea typeface="+mn-ea"/>
                          <a:cs typeface="+mn-cs"/>
                        </a:rPr>
                        <a:t>September 30,</a:t>
                      </a:r>
                      <a:r>
                        <a:rPr lang="en-US" sz="1400" b="1" kern="1200" baseline="0" dirty="0" smtClean="0">
                          <a:solidFill>
                            <a:schemeClr val="bg1"/>
                          </a:solidFill>
                          <a:latin typeface="+mn-lt"/>
                          <a:ea typeface="+mn-ea"/>
                          <a:cs typeface="+mn-cs"/>
                        </a:rPr>
                        <a:t> </a:t>
                      </a:r>
                      <a:r>
                        <a:rPr lang="en-US" sz="1400" b="1" kern="1200" baseline="0" dirty="0">
                          <a:solidFill>
                            <a:schemeClr val="bg1"/>
                          </a:solidFill>
                          <a:latin typeface="+mn-lt"/>
                          <a:ea typeface="+mn-ea"/>
                          <a:cs typeface="+mn-cs"/>
                        </a:rPr>
                        <a:t>2019)</a:t>
                      </a:r>
                      <a:endParaRPr lang="en-US" sz="1400" b="1" kern="1200" dirty="0">
                        <a:solidFill>
                          <a:schemeClr val="bg1"/>
                        </a:solidFill>
                        <a:latin typeface="+mn-lt"/>
                        <a:ea typeface="+mn-ea"/>
                        <a:cs typeface="+mn-cs"/>
                      </a:endParaRPr>
                    </a:p>
                  </a:txBody>
                  <a:tcPr marL="20464" marR="20464" marT="0" marB="0"/>
                </a:tc>
                <a:tc>
                  <a:txBody>
                    <a:bodyPr/>
                    <a:lstStyle/>
                    <a:p>
                      <a:pPr marL="0" marR="0" algn="ctr" defTabSz="457200" rtl="0" eaLnBrk="1" latinLnBrk="0" hangingPunct="1">
                        <a:lnSpc>
                          <a:spcPct val="107000"/>
                        </a:lnSpc>
                        <a:spcBef>
                          <a:spcPts val="0"/>
                        </a:spcBef>
                        <a:spcAft>
                          <a:spcPts val="0"/>
                        </a:spcAft>
                      </a:pPr>
                      <a:r>
                        <a:rPr lang="en-US" sz="2000" kern="1200" dirty="0"/>
                        <a:t>New</a:t>
                      </a:r>
                      <a:r>
                        <a:rPr lang="en-US" sz="2000" kern="1200" baseline="0" dirty="0"/>
                        <a:t> </a:t>
                      </a:r>
                      <a:r>
                        <a:rPr lang="en-US" sz="2000" kern="1200" dirty="0"/>
                        <a:t>Practice Standards </a:t>
                      </a:r>
                    </a:p>
                    <a:p>
                      <a:pPr marL="0" marR="0" algn="ctr" defTabSz="457200" rtl="0" eaLnBrk="1" latinLnBrk="0" hangingPunct="1">
                        <a:lnSpc>
                          <a:spcPct val="107000"/>
                        </a:lnSpc>
                        <a:spcBef>
                          <a:spcPts val="0"/>
                        </a:spcBef>
                        <a:spcAft>
                          <a:spcPts val="0"/>
                        </a:spcAft>
                      </a:pPr>
                      <a:r>
                        <a:rPr lang="en-US" sz="1400" kern="1200" dirty="0"/>
                        <a:t>(Effective October 1, 2019)</a:t>
                      </a:r>
                      <a:endParaRPr lang="en-US" sz="1400" b="1" kern="1200" dirty="0">
                        <a:solidFill>
                          <a:schemeClr val="bg1"/>
                        </a:solidFill>
                        <a:latin typeface="+mn-lt"/>
                        <a:ea typeface="+mn-ea"/>
                        <a:cs typeface="+mn-cs"/>
                      </a:endParaRPr>
                    </a:p>
                  </a:txBody>
                  <a:tcPr marL="20464" marR="20464" marT="0" marB="0"/>
                </a:tc>
                <a:extLst>
                  <a:ext uri="{0D108BD9-81ED-4DB2-BD59-A6C34878D82A}">
                    <a16:rowId xmlns:a16="http://schemas.microsoft.com/office/drawing/2014/main" val="857336020"/>
                  </a:ext>
                </a:extLst>
              </a:tr>
              <a:tr h="551555">
                <a:tc>
                  <a:txBody>
                    <a:bodyPr/>
                    <a:lstStyle/>
                    <a:p>
                      <a:pPr marL="0" marR="0" lvl="0" indent="0" algn="l">
                        <a:lnSpc>
                          <a:spcPct val="100000"/>
                        </a:lnSpc>
                        <a:spcBef>
                          <a:spcPts val="0"/>
                        </a:spcBef>
                        <a:spcAft>
                          <a:spcPts val="1200"/>
                        </a:spcAft>
                        <a:buFont typeface="+mj-lt"/>
                        <a:buNone/>
                      </a:pPr>
                      <a:r>
                        <a:rPr lang="en-US" sz="1500" dirty="0">
                          <a:effectLst/>
                        </a:rPr>
                        <a:t>1. Establishing and Defining the Relationship with the Client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a:txBody>
                    <a:bodyPr/>
                    <a:lstStyle/>
                    <a:p>
                      <a:pPr marL="0" marR="0" algn="l">
                        <a:lnSpc>
                          <a:spcPct val="100000"/>
                        </a:lnSpc>
                        <a:spcBef>
                          <a:spcPts val="0"/>
                        </a:spcBef>
                        <a:spcAft>
                          <a:spcPts val="1200"/>
                        </a:spcAft>
                      </a:pPr>
                      <a:r>
                        <a:rPr lang="en-US" sz="1500" dirty="0" smtClean="0">
                          <a:effectLst/>
                        </a:rPr>
                        <a:t>Moved to Section A.10: Provide </a:t>
                      </a:r>
                      <a:r>
                        <a:rPr lang="en-US" sz="1500" dirty="0">
                          <a:effectLst/>
                        </a:rPr>
                        <a:t>Information to a </a:t>
                      </a:r>
                      <a:r>
                        <a:rPr lang="en-US" sz="1500" dirty="0" smtClean="0">
                          <a:effectLst/>
                        </a:rPr>
                        <a:t>Client</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3160335623"/>
                  </a:ext>
                </a:extLst>
              </a:tr>
              <a:tr h="551555">
                <a:tc rowSpan="2">
                  <a:txBody>
                    <a:bodyPr/>
                    <a:lstStyle/>
                    <a:p>
                      <a:pPr marL="0" marR="0" algn="l">
                        <a:lnSpc>
                          <a:spcPct val="100000"/>
                        </a:lnSpc>
                        <a:spcBef>
                          <a:spcPts val="0"/>
                        </a:spcBef>
                        <a:spcAft>
                          <a:spcPts val="1200"/>
                        </a:spcAft>
                      </a:pPr>
                      <a:r>
                        <a:rPr lang="en-US" sz="1500" dirty="0">
                          <a:effectLst/>
                        </a:rPr>
                        <a:t>2. Gathering Client Data</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0000"/>
                        </a:lnSpc>
                        <a:spcBef>
                          <a:spcPts val="0"/>
                        </a:spcBef>
                        <a:spcAft>
                          <a:spcPts val="1200"/>
                        </a:spcAft>
                      </a:pPr>
                      <a:r>
                        <a:rPr lang="en-US" sz="1500" dirty="0">
                          <a:effectLst/>
                        </a:rPr>
                        <a:t>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a:txBody>
                    <a:bodyPr/>
                    <a:lstStyle/>
                    <a:p>
                      <a:pPr marL="0" marR="0" algn="l">
                        <a:lnSpc>
                          <a:spcPct val="100000"/>
                        </a:lnSpc>
                        <a:spcBef>
                          <a:spcPts val="0"/>
                        </a:spcBef>
                        <a:spcAft>
                          <a:spcPts val="1200"/>
                        </a:spcAft>
                      </a:pPr>
                      <a:r>
                        <a:rPr lang="en-US" sz="1500" dirty="0">
                          <a:effectLst/>
                        </a:rPr>
                        <a:t>1. Understanding the Client’s Personal and Financial Circumstances</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3396770712"/>
                  </a:ext>
                </a:extLst>
              </a:tr>
              <a:tr h="392544">
                <a:tc vMerge="1">
                  <a:txBody>
                    <a:bodyPr/>
                    <a:lstStyle/>
                    <a:p>
                      <a:pPr marL="457200" marR="0" algn="l">
                        <a:lnSpc>
                          <a:spcPct val="100000"/>
                        </a:lnSpc>
                        <a:spcBef>
                          <a:spcPts val="0"/>
                        </a:spcBef>
                        <a:spcAft>
                          <a:spcPts val="1200"/>
                        </a:spcAf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a:txBody>
                    <a:bodyPr/>
                    <a:lstStyle/>
                    <a:p>
                      <a:pPr marL="0" marR="0" algn="l">
                        <a:lnSpc>
                          <a:spcPct val="100000"/>
                        </a:lnSpc>
                        <a:spcBef>
                          <a:spcPts val="0"/>
                        </a:spcBef>
                        <a:spcAft>
                          <a:spcPts val="1200"/>
                        </a:spcAft>
                      </a:pPr>
                      <a:r>
                        <a:rPr lang="en-US" sz="1500" dirty="0">
                          <a:effectLst/>
                        </a:rPr>
                        <a:t>2. Identifying and Selecting Goals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2083189774"/>
                  </a:ext>
                </a:extLst>
              </a:tr>
              <a:tr h="521332">
                <a:tc>
                  <a:txBody>
                    <a:bodyPr/>
                    <a:lstStyle/>
                    <a:p>
                      <a:pPr marL="0" marR="0" algn="l">
                        <a:lnSpc>
                          <a:spcPct val="100000"/>
                        </a:lnSpc>
                        <a:spcBef>
                          <a:spcPts val="0"/>
                        </a:spcBef>
                        <a:spcAft>
                          <a:spcPts val="1200"/>
                        </a:spcAft>
                      </a:pPr>
                      <a:r>
                        <a:rPr lang="en-US" sz="1500" dirty="0">
                          <a:effectLst/>
                        </a:rPr>
                        <a:t>3. Analyzing and Evaluating the Client’s Financial Status</a:t>
                      </a:r>
                    </a:p>
                  </a:txBody>
                  <a:tcPr marL="20464" marR="20464" marT="0" marB="0"/>
                </a:tc>
                <a:tc rowSpan="2">
                  <a:txBody>
                    <a:bodyPr/>
                    <a:lstStyle/>
                    <a:p>
                      <a:pPr marL="0" marR="0" algn="l">
                        <a:lnSpc>
                          <a:spcPct val="100000"/>
                        </a:lnSpc>
                        <a:spcBef>
                          <a:spcPts val="0"/>
                        </a:spcBef>
                        <a:spcAft>
                          <a:spcPts val="1200"/>
                        </a:spcAft>
                      </a:pPr>
                      <a:r>
                        <a:rPr lang="en-US" sz="1500" dirty="0">
                          <a:effectLst/>
                        </a:rPr>
                        <a:t>3. Analyzing the Client’s Current </a:t>
                      </a:r>
                      <a:r>
                        <a:rPr lang="en-US" sz="1500" dirty="0" smtClean="0">
                          <a:effectLst/>
                        </a:rPr>
                        <a:t>Course </a:t>
                      </a:r>
                      <a:r>
                        <a:rPr lang="en-US" sz="1500" dirty="0">
                          <a:effectLst/>
                        </a:rPr>
                        <a:t>of Action and Potential Alternative </a:t>
                      </a:r>
                      <a:r>
                        <a:rPr lang="en-US" sz="1500" dirty="0" smtClean="0">
                          <a:effectLst/>
                        </a:rPr>
                        <a:t>Course(s</a:t>
                      </a:r>
                      <a:r>
                        <a:rPr lang="en-US" sz="1500" dirty="0">
                          <a:effectLst/>
                        </a:rPr>
                        <a:t>) of Action</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1155204149"/>
                  </a:ext>
                </a:extLst>
              </a:tr>
              <a:tr h="0">
                <a:tc>
                  <a:txBody>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lang="en-US" sz="1500" dirty="0">
                          <a:effectLst/>
                        </a:rPr>
                        <a:t>4. Developing and Presenting the Financial Planning Recommendations (Identifying</a:t>
                      </a:r>
                      <a:r>
                        <a:rPr lang="en-US" sz="1500" baseline="0" dirty="0">
                          <a:effectLst/>
                        </a:rPr>
                        <a:t> and Evaluating Alternatives)</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vMerge="1">
                  <a:txBody>
                    <a:bodyPr/>
                    <a:lstStyle/>
                    <a:p>
                      <a:endParaRPr lang="en-US"/>
                    </a:p>
                  </a:txBody>
                  <a:tcPr/>
                </a:tc>
                <a:extLst>
                  <a:ext uri="{0D108BD9-81ED-4DB2-BD59-A6C34878D82A}">
                    <a16:rowId xmlns:a16="http://schemas.microsoft.com/office/drawing/2014/main" val="639193868"/>
                  </a:ext>
                </a:extLst>
              </a:tr>
              <a:tr h="551555">
                <a:tc>
                  <a:txBody>
                    <a:bodyPr/>
                    <a:lstStyle/>
                    <a:p>
                      <a:pPr marL="0" marR="0" algn="l">
                        <a:lnSpc>
                          <a:spcPct val="100000"/>
                        </a:lnSpc>
                        <a:spcBef>
                          <a:spcPts val="0"/>
                        </a:spcBef>
                        <a:spcAft>
                          <a:spcPts val="1200"/>
                        </a:spcAft>
                      </a:pPr>
                      <a:r>
                        <a:rPr lang="en-US" sz="1500" dirty="0">
                          <a:effectLst/>
                        </a:rPr>
                        <a:t>4</a:t>
                      </a:r>
                      <a:r>
                        <a:rPr lang="en-US" sz="1500" dirty="0" smtClean="0">
                          <a:effectLst/>
                        </a:rPr>
                        <a:t>. </a:t>
                      </a:r>
                      <a:r>
                        <a:rPr lang="en-US" sz="1500" dirty="0">
                          <a:effectLst/>
                        </a:rPr>
                        <a:t>Developing and Presenting Financial Planning Recommendations (Developing Recommendations)</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a:txBody>
                    <a:bodyPr/>
                    <a:lstStyle/>
                    <a:p>
                      <a:pPr marL="0" marR="0" algn="l">
                        <a:lnSpc>
                          <a:spcPct val="100000"/>
                        </a:lnSpc>
                        <a:spcBef>
                          <a:spcPts val="0"/>
                        </a:spcBef>
                        <a:spcAft>
                          <a:spcPts val="1200"/>
                        </a:spcAft>
                      </a:pPr>
                      <a:r>
                        <a:rPr lang="en-US" sz="1500" dirty="0">
                          <a:effectLst/>
                        </a:rPr>
                        <a:t>4. Developing the Financial Planning Recommendation(s)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4196046716"/>
                  </a:ext>
                </a:extLst>
              </a:tr>
              <a:tr h="551555">
                <a:tc>
                  <a:txBody>
                    <a:bodyPr/>
                    <a:lstStyle/>
                    <a:p>
                      <a:pPr marL="0" marR="0" algn="l">
                        <a:lnSpc>
                          <a:spcPct val="100000"/>
                        </a:lnSpc>
                        <a:spcBef>
                          <a:spcPts val="0"/>
                        </a:spcBef>
                        <a:spcAft>
                          <a:spcPts val="1200"/>
                        </a:spcAft>
                      </a:pPr>
                      <a:r>
                        <a:rPr lang="en-US" sz="1500" dirty="0">
                          <a:effectLst/>
                        </a:rPr>
                        <a:t>4</a:t>
                      </a:r>
                      <a:r>
                        <a:rPr lang="en-US" sz="1500" dirty="0" smtClean="0">
                          <a:effectLst/>
                        </a:rPr>
                        <a:t>. </a:t>
                      </a:r>
                      <a:r>
                        <a:rPr lang="en-US" sz="1500" dirty="0">
                          <a:effectLst/>
                        </a:rPr>
                        <a:t>Developing and Presenting Financial Planning Recommendations (Presenting</a:t>
                      </a:r>
                      <a:r>
                        <a:rPr lang="en-US" sz="1500" baseline="0" dirty="0">
                          <a:effectLst/>
                        </a:rPr>
                        <a:t> Recommendations)</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a:txBody>
                    <a:bodyPr/>
                    <a:lstStyle/>
                    <a:p>
                      <a:pPr marL="0" marR="0" algn="l">
                        <a:lnSpc>
                          <a:spcPct val="100000"/>
                        </a:lnSpc>
                        <a:spcBef>
                          <a:spcPts val="0"/>
                        </a:spcBef>
                        <a:spcAft>
                          <a:spcPts val="1200"/>
                        </a:spcAft>
                      </a:pPr>
                      <a:r>
                        <a:rPr lang="en-US" sz="1500" dirty="0">
                          <a:effectLst/>
                        </a:rPr>
                        <a:t>5. Presenting the Financial Planning Recommendation(s)</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871034366"/>
                  </a:ext>
                </a:extLst>
              </a:tr>
              <a:tr h="463035">
                <a:tc>
                  <a:txBody>
                    <a:bodyPr/>
                    <a:lstStyle/>
                    <a:p>
                      <a:pPr marL="0" marR="0" algn="l">
                        <a:lnSpc>
                          <a:spcPct val="100000"/>
                        </a:lnSpc>
                        <a:spcBef>
                          <a:spcPts val="0"/>
                        </a:spcBef>
                        <a:spcAft>
                          <a:spcPts val="1200"/>
                        </a:spcAft>
                      </a:pPr>
                      <a:r>
                        <a:rPr lang="en-US" sz="1500" dirty="0">
                          <a:effectLst/>
                        </a:rPr>
                        <a:t>5</a:t>
                      </a:r>
                      <a:r>
                        <a:rPr lang="en-US" sz="1500" dirty="0" smtClean="0">
                          <a:effectLst/>
                        </a:rPr>
                        <a:t>. </a:t>
                      </a:r>
                      <a:r>
                        <a:rPr lang="en-US" sz="1500" dirty="0">
                          <a:effectLst/>
                        </a:rPr>
                        <a:t>Implementing the Financial Planning Recommendations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a:txBody>
                    <a:bodyPr/>
                    <a:lstStyle/>
                    <a:p>
                      <a:pPr marL="0" marR="0" algn="l">
                        <a:lnSpc>
                          <a:spcPct val="100000"/>
                        </a:lnSpc>
                        <a:spcBef>
                          <a:spcPts val="0"/>
                        </a:spcBef>
                        <a:spcAft>
                          <a:spcPts val="1200"/>
                        </a:spcAft>
                      </a:pPr>
                      <a:r>
                        <a:rPr lang="en-US" sz="1500" dirty="0">
                          <a:effectLst/>
                        </a:rPr>
                        <a:t>6. Implementing the Financial Planning Recommendation(s)</a:t>
                      </a:r>
                      <a:endParaRPr lang="en-US" sz="15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1207963581"/>
                  </a:ext>
                </a:extLst>
              </a:tr>
              <a:tr h="321109">
                <a:tc>
                  <a:txBody>
                    <a:bodyPr/>
                    <a:lstStyle/>
                    <a:p>
                      <a:pPr marL="0" marR="0" algn="l">
                        <a:lnSpc>
                          <a:spcPct val="100000"/>
                        </a:lnSpc>
                        <a:spcBef>
                          <a:spcPts val="0"/>
                        </a:spcBef>
                        <a:spcAft>
                          <a:spcPts val="1200"/>
                        </a:spcAft>
                      </a:pPr>
                      <a:r>
                        <a:rPr lang="en-US" sz="1500" dirty="0">
                          <a:effectLst/>
                        </a:rPr>
                        <a:t>6</a:t>
                      </a:r>
                      <a:r>
                        <a:rPr lang="en-US" sz="1500" dirty="0" smtClean="0">
                          <a:effectLst/>
                        </a:rPr>
                        <a:t>. </a:t>
                      </a:r>
                      <a:r>
                        <a:rPr lang="en-US" sz="1500" dirty="0">
                          <a:effectLst/>
                        </a:rPr>
                        <a:t>Monitoring</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a:txBody>
                    <a:bodyPr/>
                    <a:lstStyle/>
                    <a:p>
                      <a:pPr marL="0" marR="0" algn="l">
                        <a:lnSpc>
                          <a:spcPct val="100000"/>
                        </a:lnSpc>
                        <a:spcBef>
                          <a:spcPts val="0"/>
                        </a:spcBef>
                        <a:spcAft>
                          <a:spcPts val="1200"/>
                        </a:spcAft>
                      </a:pPr>
                      <a:r>
                        <a:rPr lang="en-US" sz="1500" dirty="0">
                          <a:effectLst/>
                        </a:rPr>
                        <a:t>7. Monitoring Progress and Updating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131184280"/>
                  </a:ext>
                </a:extLst>
              </a:tr>
            </a:tbl>
          </a:graphicData>
        </a:graphic>
      </p:graphicFrame>
    </p:spTree>
    <p:extLst>
      <p:ext uri="{BB962C8B-B14F-4D97-AF65-F5344CB8AC3E}">
        <p14:creationId xmlns:p14="http://schemas.microsoft.com/office/powerpoint/2010/main" val="11369826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CFD1C313-AFE1-42C5-8695-B471195D3534}"/>
              </a:ext>
            </a:extLst>
          </p:cNvPr>
          <p:cNvSpPr txBox="1">
            <a:spLocks/>
          </p:cNvSpPr>
          <p:nvPr/>
        </p:nvSpPr>
        <p:spPr>
          <a:xfrm>
            <a:off x="8959336" y="4887310"/>
            <a:ext cx="184664" cy="215444"/>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67" b="0" i="0" u="none" strike="noStrike" cap="none" spc="0" normalizeH="0" baseline="0">
                <a:ln>
                  <a:noFill/>
                </a:ln>
                <a:solidFill>
                  <a:schemeClr val="tx1">
                    <a:lumMod val="50000"/>
                    <a:lumOff val="50000"/>
                  </a:schemeClr>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defRPr/>
            </a:pPr>
            <a:r>
              <a:rPr lang="en-US" sz="800" dirty="0"/>
              <a:t>38</a:t>
            </a:r>
          </a:p>
        </p:txBody>
      </p:sp>
      <p:sp>
        <p:nvSpPr>
          <p:cNvPr id="2" name="Rectangle 1"/>
          <p:cNvSpPr/>
          <p:nvPr/>
        </p:nvSpPr>
        <p:spPr>
          <a:xfrm>
            <a:off x="0" y="57150"/>
            <a:ext cx="7162799" cy="477054"/>
          </a:xfrm>
          <a:prstGeom prst="rect">
            <a:avLst/>
          </a:prstGeom>
        </p:spPr>
        <p:txBody>
          <a:bodyPr wrap="square">
            <a:spAutoFit/>
          </a:bodyPr>
          <a:lstStyle/>
          <a:p>
            <a:r>
              <a:rPr lang="en-US" sz="2500" b="1" dirty="0">
                <a:solidFill>
                  <a:prstClr val="black"/>
                </a:solidFill>
              </a:rPr>
              <a:t>Steps 1-3: Circumstances, Goals, Options</a:t>
            </a:r>
            <a:endParaRPr lang="en-US" sz="2500" b="1"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39</a:t>
            </a:fld>
            <a:endParaRPr lang="en-US" dirty="0"/>
          </a:p>
        </p:txBody>
      </p:sp>
      <p:sp>
        <p:nvSpPr>
          <p:cNvPr id="3" name="TextBox 2"/>
          <p:cNvSpPr txBox="1"/>
          <p:nvPr/>
        </p:nvSpPr>
        <p:spPr>
          <a:xfrm>
            <a:off x="304801" y="742950"/>
            <a:ext cx="8349292" cy="3785652"/>
          </a:xfrm>
          <a:prstGeom prst="rect">
            <a:avLst/>
          </a:prstGeom>
          <a:noFill/>
        </p:spPr>
        <p:txBody>
          <a:bodyPr wrap="square" rtlCol="0">
            <a:spAutoFit/>
          </a:bodyPr>
          <a:lstStyle/>
          <a:p>
            <a:r>
              <a:rPr lang="en-US" sz="2000" dirty="0">
                <a:latin typeface="Arial Bold" panose="020B0704020202020204" pitchFamily="34" charset="0"/>
                <a:cs typeface="Arial Bold" panose="020B0704020202020204" pitchFamily="34" charset="0"/>
              </a:rPr>
              <a:t>Step 1: Understanding Personal and Financial Circumstances</a:t>
            </a:r>
          </a:p>
          <a:p>
            <a:pPr marL="285750" indent="-285750">
              <a:buClr>
                <a:schemeClr val="accent6"/>
              </a:buClr>
              <a:buFont typeface="Arial" panose="020B0604020202020204" pitchFamily="34" charset="0"/>
              <a:buChar char="•"/>
            </a:pPr>
            <a:r>
              <a:rPr lang="en-US" sz="2000" dirty="0"/>
              <a:t>Obtaining Qualitative and Quantitative Information</a:t>
            </a:r>
          </a:p>
          <a:p>
            <a:pPr marL="285750" indent="-285750">
              <a:buClr>
                <a:schemeClr val="accent6"/>
              </a:buClr>
              <a:buFont typeface="Arial" panose="020B0604020202020204" pitchFamily="34" charset="0"/>
              <a:buChar char="•"/>
            </a:pPr>
            <a:r>
              <a:rPr lang="en-US" sz="2000" dirty="0"/>
              <a:t>Analyzing Information</a:t>
            </a:r>
          </a:p>
          <a:p>
            <a:pPr marL="285750" indent="-285750">
              <a:buClr>
                <a:schemeClr val="accent6"/>
              </a:buClr>
              <a:buFont typeface="Arial" panose="020B0604020202020204" pitchFamily="34" charset="0"/>
              <a:buChar char="•"/>
            </a:pPr>
            <a:r>
              <a:rPr lang="en-US" sz="2000" dirty="0"/>
              <a:t>Addressing Incomplete Information</a:t>
            </a:r>
          </a:p>
          <a:p>
            <a:endParaRPr lang="en-US" sz="1000" dirty="0"/>
          </a:p>
          <a:p>
            <a:r>
              <a:rPr lang="en-US" sz="2000" dirty="0">
                <a:latin typeface="Arial Bold" panose="020B0704020202020204" pitchFamily="34" charset="0"/>
                <a:cs typeface="Arial Bold" panose="020B0704020202020204" pitchFamily="34" charset="0"/>
              </a:rPr>
              <a:t>Step 2: Identifying and Selecting Goals</a:t>
            </a:r>
          </a:p>
          <a:p>
            <a:pPr marL="285750" indent="-285750">
              <a:buClr>
                <a:schemeClr val="accent6"/>
              </a:buClr>
              <a:buFont typeface="Arial" panose="020B0604020202020204" pitchFamily="34" charset="0"/>
              <a:buChar char="•"/>
            </a:pPr>
            <a:r>
              <a:rPr lang="en-US" sz="2000" dirty="0"/>
              <a:t>Identifying Potential Goals</a:t>
            </a:r>
          </a:p>
          <a:p>
            <a:pPr marL="285750" indent="-285750">
              <a:buClr>
                <a:schemeClr val="accent6"/>
              </a:buClr>
              <a:buFont typeface="Arial" panose="020B0604020202020204" pitchFamily="34" charset="0"/>
              <a:buChar char="•"/>
            </a:pPr>
            <a:r>
              <a:rPr lang="en-US" sz="2000" dirty="0"/>
              <a:t>Selecting and Prioritizing Goals</a:t>
            </a:r>
          </a:p>
          <a:p>
            <a:endParaRPr lang="en-US" sz="1000" dirty="0"/>
          </a:p>
          <a:p>
            <a:r>
              <a:rPr lang="en-US" sz="2000" dirty="0">
                <a:latin typeface="Arial Bold" panose="020B0704020202020204" pitchFamily="34" charset="0"/>
                <a:cs typeface="Arial Bold" panose="020B0704020202020204" pitchFamily="34" charset="0"/>
              </a:rPr>
              <a:t>Step 3: Analyzing the Client’s Current and Potential Alternative </a:t>
            </a:r>
            <a:r>
              <a:rPr lang="en-US" sz="2000" dirty="0" smtClean="0">
                <a:latin typeface="Arial Bold" panose="020B0704020202020204" pitchFamily="34" charset="0"/>
                <a:cs typeface="Arial Bold" panose="020B0704020202020204" pitchFamily="34" charset="0"/>
              </a:rPr>
              <a:t>Course(s</a:t>
            </a:r>
            <a:r>
              <a:rPr lang="en-US" sz="2000" dirty="0">
                <a:latin typeface="Arial Bold" panose="020B0704020202020204" pitchFamily="34" charset="0"/>
                <a:cs typeface="Arial Bold" panose="020B0704020202020204" pitchFamily="34" charset="0"/>
              </a:rPr>
              <a:t>) of Action</a:t>
            </a:r>
          </a:p>
          <a:p>
            <a:pPr marL="285750" indent="-285750">
              <a:buClr>
                <a:schemeClr val="accent6"/>
              </a:buClr>
              <a:buFont typeface="Arial" panose="020B0604020202020204" pitchFamily="34" charset="0"/>
              <a:buChar char="•"/>
            </a:pPr>
            <a:r>
              <a:rPr lang="en-US" sz="2000" dirty="0"/>
              <a:t>Analyzing Current </a:t>
            </a:r>
            <a:r>
              <a:rPr lang="en-US" sz="2000" dirty="0" smtClean="0"/>
              <a:t>Course of </a:t>
            </a:r>
            <a:r>
              <a:rPr lang="en-US" sz="2000" dirty="0"/>
              <a:t>Action </a:t>
            </a:r>
          </a:p>
          <a:p>
            <a:pPr marL="285750" indent="-285750">
              <a:buClr>
                <a:schemeClr val="accent6"/>
              </a:buClr>
              <a:buFont typeface="Arial" panose="020B0604020202020204" pitchFamily="34" charset="0"/>
              <a:buChar char="•"/>
            </a:pPr>
            <a:r>
              <a:rPr lang="en-US" sz="2000" dirty="0"/>
              <a:t>Analyzing Potential Alternative </a:t>
            </a:r>
            <a:r>
              <a:rPr lang="en-US" sz="2000" dirty="0" smtClean="0"/>
              <a:t>Course(s</a:t>
            </a:r>
            <a:r>
              <a:rPr lang="en-US" sz="2000" dirty="0"/>
              <a:t>) of Action</a:t>
            </a:r>
          </a:p>
        </p:txBody>
      </p:sp>
    </p:spTree>
    <p:extLst>
      <p:ext uri="{BB962C8B-B14F-4D97-AF65-F5344CB8AC3E}">
        <p14:creationId xmlns:p14="http://schemas.microsoft.com/office/powerpoint/2010/main" val="385360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15150" cy="590550"/>
          </a:xfrm>
        </p:spPr>
        <p:txBody>
          <a:bodyPr>
            <a:normAutofit/>
          </a:bodyPr>
          <a:lstStyle/>
          <a:p>
            <a:r>
              <a:rPr lang="en-US" sz="2700" dirty="0" smtClean="0">
                <a:solidFill>
                  <a:schemeClr val="tx1"/>
                </a:solidFill>
              </a:rPr>
              <a:t>How to Access </a:t>
            </a:r>
            <a:r>
              <a:rPr lang="en-US" sz="2700" dirty="0" err="1" smtClean="0">
                <a:solidFill>
                  <a:schemeClr val="tx1"/>
                </a:solidFill>
              </a:rPr>
              <a:t>Kahoot</a:t>
            </a:r>
            <a:r>
              <a:rPr lang="en-US" sz="2700" dirty="0" smtClean="0">
                <a:solidFill>
                  <a:schemeClr val="tx1"/>
                </a:solidFill>
              </a:rPr>
              <a:t>! </a:t>
            </a:r>
            <a:endParaRPr lang="en-US" sz="2700" dirty="0">
              <a:solidFill>
                <a:schemeClr val="tx1"/>
              </a:solidFill>
            </a:endParaRPr>
          </a:p>
        </p:txBody>
      </p:sp>
      <p:sp>
        <p:nvSpPr>
          <p:cNvPr id="3" name="Text Placeholder 2"/>
          <p:cNvSpPr>
            <a:spLocks noGrp="1"/>
          </p:cNvSpPr>
          <p:nvPr>
            <p:ph type="body" idx="1"/>
          </p:nvPr>
        </p:nvSpPr>
        <p:spPr>
          <a:xfrm>
            <a:off x="685800" y="971550"/>
            <a:ext cx="7886700" cy="3263504"/>
          </a:xfrm>
        </p:spPr>
        <p:txBody>
          <a:bodyPr>
            <a:normAutofit/>
          </a:bodyPr>
          <a:lstStyle/>
          <a:p>
            <a:pPr lvl="0">
              <a:buFont typeface="Arial" panose="020B0604020202020204" pitchFamily="34" charset="0"/>
              <a:buChar char="•"/>
            </a:pPr>
            <a:r>
              <a:rPr lang="en-US" sz="2000" dirty="0">
                <a:solidFill>
                  <a:prstClr val="black"/>
                </a:solidFill>
              </a:rPr>
              <a:t>Download the </a:t>
            </a:r>
            <a:r>
              <a:rPr lang="en-US" sz="2000" dirty="0" err="1">
                <a:solidFill>
                  <a:prstClr val="black"/>
                </a:solidFill>
              </a:rPr>
              <a:t>Kahoot</a:t>
            </a:r>
            <a:r>
              <a:rPr lang="en-US" sz="2000" dirty="0">
                <a:solidFill>
                  <a:prstClr val="black"/>
                </a:solidFill>
              </a:rPr>
              <a:t>! app on your mobile device or enter https://kahoot.it in your computer browser</a:t>
            </a:r>
          </a:p>
          <a:p>
            <a:pPr lvl="0">
              <a:buFont typeface="Arial" panose="020B0604020202020204" pitchFamily="34" charset="0"/>
              <a:buChar char="•"/>
            </a:pPr>
            <a:r>
              <a:rPr lang="en-US" sz="2000" dirty="0">
                <a:solidFill>
                  <a:prstClr val="black"/>
                </a:solidFill>
              </a:rPr>
              <a:t>From the mobile app: </a:t>
            </a:r>
          </a:p>
          <a:p>
            <a:pPr lvl="1">
              <a:buFont typeface="Arial" panose="020B0604020202020204" pitchFamily="34" charset="0"/>
              <a:buChar char="•"/>
            </a:pPr>
            <a:r>
              <a:rPr lang="en-US" sz="1800" dirty="0">
                <a:solidFill>
                  <a:prstClr val="black"/>
                </a:solidFill>
              </a:rPr>
              <a:t>Go to the bottom of the main page </a:t>
            </a:r>
          </a:p>
          <a:p>
            <a:pPr lvl="1">
              <a:buFont typeface="Arial" panose="020B0604020202020204" pitchFamily="34" charset="0"/>
              <a:buChar char="•"/>
            </a:pPr>
            <a:r>
              <a:rPr lang="en-US" sz="1800" dirty="0">
                <a:solidFill>
                  <a:prstClr val="black"/>
                </a:solidFill>
              </a:rPr>
              <a:t>Click ‘Enter Pin’ </a:t>
            </a:r>
          </a:p>
          <a:p>
            <a:pPr lvl="0">
              <a:buFont typeface="Arial" panose="020B0604020202020204" pitchFamily="34" charset="0"/>
              <a:buChar char="•"/>
            </a:pPr>
            <a:r>
              <a:rPr lang="en-US" sz="2000" dirty="0">
                <a:solidFill>
                  <a:prstClr val="black"/>
                </a:solidFill>
              </a:rPr>
              <a:t>From the browser - ignore this step</a:t>
            </a:r>
          </a:p>
          <a:p>
            <a:pPr lvl="0">
              <a:buFont typeface="Arial" panose="020B0604020202020204" pitchFamily="34" charset="0"/>
              <a:buChar char="•"/>
            </a:pPr>
            <a:r>
              <a:rPr lang="en-US" sz="2000" dirty="0">
                <a:solidFill>
                  <a:prstClr val="black"/>
                </a:solidFill>
              </a:rPr>
              <a:t>Enter this Pin #:  </a:t>
            </a:r>
          </a:p>
          <a:p>
            <a:pPr lvl="1">
              <a:buFont typeface="Arial" panose="020B0604020202020204" pitchFamily="34" charset="0"/>
              <a:buChar char="•"/>
            </a:pPr>
            <a:r>
              <a:rPr lang="en-US" sz="1800" dirty="0">
                <a:solidFill>
                  <a:prstClr val="black"/>
                </a:solidFill>
              </a:rPr>
              <a:t>Press Enter</a:t>
            </a:r>
          </a:p>
          <a:p>
            <a:pPr lvl="1">
              <a:buFont typeface="Arial" panose="020B0604020202020204" pitchFamily="34" charset="0"/>
              <a:buChar char="•"/>
            </a:pPr>
            <a:r>
              <a:rPr lang="en-US" sz="1800" dirty="0">
                <a:solidFill>
                  <a:prstClr val="black"/>
                </a:solidFill>
              </a:rPr>
              <a:t>Name or nickname</a:t>
            </a:r>
            <a:endParaRPr lang="en-US" sz="18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4</a:t>
            </a:fld>
            <a:endParaRPr lang="en-US" dirty="0"/>
          </a:p>
        </p:txBody>
      </p:sp>
    </p:spTree>
    <p:extLst>
      <p:ext uri="{BB962C8B-B14F-4D97-AF65-F5344CB8AC3E}">
        <p14:creationId xmlns:p14="http://schemas.microsoft.com/office/powerpoint/2010/main" val="42380523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B00D1370-5C87-4028-978D-C7242CBE6003}"/>
              </a:ext>
            </a:extLst>
          </p:cNvPr>
          <p:cNvSpPr txBox="1">
            <a:spLocks/>
          </p:cNvSpPr>
          <p:nvPr/>
        </p:nvSpPr>
        <p:spPr>
          <a:xfrm>
            <a:off x="8959336" y="4887310"/>
            <a:ext cx="184664" cy="215444"/>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67" b="0" i="0" u="none" strike="noStrike" cap="none" spc="0" normalizeH="0" baseline="0">
                <a:ln>
                  <a:noFill/>
                </a:ln>
                <a:solidFill>
                  <a:schemeClr val="tx1">
                    <a:lumMod val="50000"/>
                    <a:lumOff val="50000"/>
                  </a:schemeClr>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defRPr/>
            </a:pPr>
            <a:r>
              <a:rPr lang="en-US" sz="800" dirty="0"/>
              <a:t>40</a:t>
            </a:r>
          </a:p>
        </p:txBody>
      </p:sp>
      <p:sp>
        <p:nvSpPr>
          <p:cNvPr id="3" name="Title 2"/>
          <p:cNvSpPr>
            <a:spLocks noGrp="1"/>
          </p:cNvSpPr>
          <p:nvPr>
            <p:ph type="title"/>
          </p:nvPr>
        </p:nvSpPr>
        <p:spPr>
          <a:xfrm>
            <a:off x="0" y="0"/>
            <a:ext cx="7219950" cy="590550"/>
          </a:xfrm>
        </p:spPr>
        <p:txBody>
          <a:bodyPr>
            <a:normAutofit/>
          </a:bodyPr>
          <a:lstStyle/>
          <a:p>
            <a:r>
              <a:rPr lang="en-US" sz="2700" dirty="0">
                <a:solidFill>
                  <a:prstClr val="black"/>
                </a:solidFill>
              </a:rPr>
              <a:t>Steps 4-5: Developing and Presenting</a:t>
            </a:r>
            <a:endParaRPr lang="en-US" sz="2700"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40</a:t>
            </a:fld>
            <a:endParaRPr lang="en-US" dirty="0"/>
          </a:p>
        </p:txBody>
      </p:sp>
      <p:sp>
        <p:nvSpPr>
          <p:cNvPr id="2" name="TextBox 1"/>
          <p:cNvSpPr txBox="1"/>
          <p:nvPr/>
        </p:nvSpPr>
        <p:spPr>
          <a:xfrm>
            <a:off x="304800" y="865584"/>
            <a:ext cx="8305800" cy="3754874"/>
          </a:xfrm>
          <a:prstGeom prst="rect">
            <a:avLst/>
          </a:prstGeom>
          <a:noFill/>
        </p:spPr>
        <p:txBody>
          <a:bodyPr wrap="square" rtlCol="0">
            <a:spAutoFit/>
          </a:bodyPr>
          <a:lstStyle/>
          <a:p>
            <a:r>
              <a:rPr lang="en-US" sz="2000" dirty="0" smtClean="0">
                <a:latin typeface="Arial Bold" panose="020B0704020202020204" pitchFamily="34" charset="0"/>
                <a:cs typeface="Arial Bold" panose="020B0704020202020204" pitchFamily="34" charset="0"/>
              </a:rPr>
              <a:t>Step 4: Developing the Financial Planning Recommendation(s)</a:t>
            </a:r>
          </a:p>
          <a:p>
            <a:pPr marL="285750" indent="-285750">
              <a:buClr>
                <a:schemeClr val="accent6"/>
              </a:buClr>
              <a:buFont typeface="Arial" panose="020B0604020202020204" pitchFamily="34" charset="0"/>
              <a:buChar char="•"/>
            </a:pPr>
            <a:r>
              <a:rPr lang="en-US" sz="2000" dirty="0" smtClean="0"/>
              <a:t>Select recommendation(s) to maximize Client potential for meeting goals</a:t>
            </a:r>
          </a:p>
          <a:p>
            <a:pPr marL="285750" indent="-285750">
              <a:buClr>
                <a:schemeClr val="accent6"/>
              </a:buClr>
              <a:buFont typeface="Arial" panose="020B0604020202020204" pitchFamily="34" charset="0"/>
              <a:buChar char="•"/>
            </a:pPr>
            <a:r>
              <a:rPr lang="en-US" sz="2000" dirty="0" smtClean="0"/>
              <a:t>For each recommendation, consider:</a:t>
            </a:r>
          </a:p>
          <a:p>
            <a:pPr marL="742950" lvl="1" indent="-285750">
              <a:buClr>
                <a:schemeClr val="accent6"/>
              </a:buClr>
              <a:buFont typeface="Arial" panose="020B0604020202020204" pitchFamily="34" charset="0"/>
              <a:buChar char="•"/>
            </a:pPr>
            <a:r>
              <a:rPr lang="en-US" sz="2000" dirty="0" smtClean="0"/>
              <a:t>Assumptions and Estimates</a:t>
            </a:r>
          </a:p>
          <a:p>
            <a:pPr marL="742950" lvl="1" indent="-285750">
              <a:buClr>
                <a:schemeClr val="accent6"/>
              </a:buClr>
              <a:buFont typeface="Arial" panose="020B0604020202020204" pitchFamily="34" charset="0"/>
              <a:buChar char="•"/>
            </a:pPr>
            <a:r>
              <a:rPr lang="en-US" sz="2000" dirty="0" smtClean="0"/>
              <a:t>Basis for Recommendation</a:t>
            </a:r>
          </a:p>
          <a:p>
            <a:pPr marL="742950" lvl="1" indent="-285750">
              <a:buClr>
                <a:schemeClr val="accent6"/>
              </a:buClr>
              <a:buFont typeface="Arial" panose="020B0604020202020204" pitchFamily="34" charset="0"/>
              <a:buChar char="•"/>
            </a:pPr>
            <a:r>
              <a:rPr lang="en-US" sz="2000" dirty="0" smtClean="0"/>
              <a:t>Timing/Priority</a:t>
            </a:r>
          </a:p>
          <a:p>
            <a:pPr marL="742950" lvl="1" indent="-285750">
              <a:buClr>
                <a:schemeClr val="accent6"/>
              </a:buClr>
              <a:buFont typeface="Arial" panose="020B0604020202020204" pitchFamily="34" charset="0"/>
              <a:buChar char="•"/>
            </a:pPr>
            <a:r>
              <a:rPr lang="en-US" sz="2000" dirty="0" smtClean="0"/>
              <a:t>Interdependency of Recommendation</a:t>
            </a:r>
          </a:p>
          <a:p>
            <a:endParaRPr lang="en-US" sz="1000" dirty="0"/>
          </a:p>
          <a:p>
            <a:r>
              <a:rPr lang="en-US" sz="2000" dirty="0">
                <a:latin typeface="Arial Bold" panose="020B0704020202020204" pitchFamily="34" charset="0"/>
                <a:cs typeface="Arial Bold" panose="020B0704020202020204" pitchFamily="34" charset="0"/>
              </a:rPr>
              <a:t>Step 5: Presenting the Financial Planning Recommendation(s)</a:t>
            </a:r>
          </a:p>
          <a:p>
            <a:pPr marL="342900" indent="-342900">
              <a:buClr>
                <a:schemeClr val="accent6"/>
              </a:buClr>
              <a:buFont typeface="Arial" panose="020B0604020202020204" pitchFamily="34" charset="0"/>
              <a:buChar char="•"/>
            </a:pPr>
            <a:r>
              <a:rPr lang="en-US" sz="2000" dirty="0">
                <a:latin typeface="+mn-lt"/>
                <a:cs typeface="Arial Bold" panose="020B0704020202020204" pitchFamily="34" charset="0"/>
              </a:rPr>
              <a:t>Present recommendations</a:t>
            </a:r>
          </a:p>
          <a:p>
            <a:pPr marL="342900" indent="-342900">
              <a:buClr>
                <a:schemeClr val="accent6"/>
              </a:buClr>
              <a:buFont typeface="Arial" panose="020B0604020202020204" pitchFamily="34" charset="0"/>
              <a:buChar char="•"/>
            </a:pPr>
            <a:r>
              <a:rPr lang="en-US" sz="2000" dirty="0">
                <a:latin typeface="+mn-lt"/>
                <a:cs typeface="Arial Bold" panose="020B0704020202020204" pitchFamily="34" charset="0"/>
              </a:rPr>
              <a:t>Present information considered in developing the recommendation(s)</a:t>
            </a:r>
          </a:p>
        </p:txBody>
      </p:sp>
    </p:spTree>
    <p:extLst>
      <p:ext uri="{BB962C8B-B14F-4D97-AF65-F5344CB8AC3E}">
        <p14:creationId xmlns:p14="http://schemas.microsoft.com/office/powerpoint/2010/main" val="304476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Title 1"/>
          <p:cNvSpPr txBox="1">
            <a:spLocks noGrp="1"/>
          </p:cNvSpPr>
          <p:nvPr>
            <p:ph type="title"/>
          </p:nvPr>
        </p:nvSpPr>
        <p:spPr>
          <a:xfrm>
            <a:off x="0" y="0"/>
            <a:ext cx="7059346" cy="590550"/>
          </a:xfrm>
          <a:prstGeom prst="rect">
            <a:avLst/>
          </a:prstGeom>
        </p:spPr>
        <p:txBody>
          <a:bodyPr>
            <a:noAutofit/>
          </a:bodyPr>
          <a:lstStyle>
            <a:lvl1pPr defTabSz="868680">
              <a:defRPr sz="4180"/>
            </a:lvl1pPr>
          </a:lstStyle>
          <a:p>
            <a:pPr defTabSz="685800" hangingPunct="0">
              <a:defRPr sz="4180"/>
            </a:pPr>
            <a:r>
              <a:rPr lang="en-US" sz="2700" dirty="0">
                <a:solidFill>
                  <a:prstClr val="black"/>
                </a:solidFill>
              </a:rPr>
              <a:t>Steps 6-7: Implementing and Monitoring</a:t>
            </a:r>
            <a:endParaRPr sz="2700" dirty="0">
              <a:solidFill>
                <a:prstClr val="black"/>
              </a:solidFill>
            </a:endParaRPr>
          </a:p>
        </p:txBody>
      </p:sp>
      <p:graphicFrame>
        <p:nvGraphicFramePr>
          <p:cNvPr id="6" name="Diagram 5">
            <a:extLst>
              <a:ext uri="{FF2B5EF4-FFF2-40B4-BE49-F238E27FC236}">
                <a16:creationId xmlns:a16="http://schemas.microsoft.com/office/drawing/2014/main" id="{107FD3BF-F5D5-4444-8E3F-16AFC7840171}"/>
              </a:ext>
            </a:extLst>
          </p:cNvPr>
          <p:cNvGraphicFramePr/>
          <p:nvPr>
            <p:extLst>
              <p:ext uri="{D42A27DB-BD31-4B8C-83A1-F6EECF244321}">
                <p14:modId xmlns:p14="http://schemas.microsoft.com/office/powerpoint/2010/main" val="2291295227"/>
              </p:ext>
            </p:extLst>
          </p:nvPr>
        </p:nvGraphicFramePr>
        <p:xfrm>
          <a:off x="472767" y="2038350"/>
          <a:ext cx="8052619" cy="3361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41</a:t>
            </a:fld>
            <a:endParaRPr lang="en-US" dirty="0"/>
          </a:p>
        </p:txBody>
      </p:sp>
      <p:sp>
        <p:nvSpPr>
          <p:cNvPr id="2" name="TextBox 1"/>
          <p:cNvSpPr txBox="1"/>
          <p:nvPr/>
        </p:nvSpPr>
        <p:spPr>
          <a:xfrm>
            <a:off x="152400" y="819150"/>
            <a:ext cx="8458200" cy="3447098"/>
          </a:xfrm>
          <a:prstGeom prst="rect">
            <a:avLst/>
          </a:prstGeom>
          <a:noFill/>
        </p:spPr>
        <p:txBody>
          <a:bodyPr wrap="square" rtlCol="0">
            <a:spAutoFit/>
          </a:bodyPr>
          <a:lstStyle/>
          <a:p>
            <a:pPr>
              <a:buClr>
                <a:srgbClr val="FFC000"/>
              </a:buClr>
            </a:pPr>
            <a:r>
              <a:rPr lang="en-US" sz="2000" dirty="0">
                <a:latin typeface="Arial Bold" panose="020B0704020202020204" pitchFamily="34" charset="0"/>
                <a:cs typeface="Arial Bold" panose="020B0704020202020204" pitchFamily="34" charset="0"/>
              </a:rPr>
              <a:t>Step 6: Implementing the Financial Planning Recommendation(s)</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Address implementation responsibilities</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Identify, analyze and select actions, </a:t>
            </a:r>
            <a:r>
              <a:rPr lang="en-US" sz="2000" dirty="0" smtClean="0">
                <a:latin typeface="Arial" panose="020B0604020202020204" pitchFamily="34" charset="0"/>
                <a:cs typeface="Arial" panose="020B0604020202020204" pitchFamily="34" charset="0"/>
              </a:rPr>
              <a:t>products, </a:t>
            </a:r>
            <a:r>
              <a:rPr lang="en-US" sz="2000" dirty="0">
                <a:latin typeface="Arial" panose="020B0604020202020204" pitchFamily="34" charset="0"/>
                <a:cs typeface="Arial" panose="020B0604020202020204" pitchFamily="34" charset="0"/>
              </a:rPr>
              <a:t>and services</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Recommend actions, products, and services for implementation</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Select and </a:t>
            </a:r>
            <a:r>
              <a:rPr lang="en-US" sz="2000" dirty="0" smtClean="0">
                <a:latin typeface="Arial" panose="020B0604020202020204" pitchFamily="34" charset="0"/>
                <a:cs typeface="Arial" panose="020B0604020202020204" pitchFamily="34" charset="0"/>
              </a:rPr>
              <a:t>implement </a:t>
            </a:r>
            <a:r>
              <a:rPr lang="en-US" sz="2000" dirty="0" smtClean="0">
                <a:solidFill>
                  <a:srgbClr val="FF0000"/>
                </a:solidFill>
                <a:latin typeface="Arial" panose="020B0604020202020204" pitchFamily="34" charset="0"/>
                <a:cs typeface="Arial" panose="020B0604020202020204" pitchFamily="34" charset="0"/>
              </a:rPr>
              <a:t>actions, products, and services</a:t>
            </a:r>
            <a:endParaRPr lang="en-US" sz="2000" dirty="0">
              <a:solidFill>
                <a:srgbClr val="FF0000"/>
              </a:solidFill>
              <a:latin typeface="Arial" panose="020B0604020202020204" pitchFamily="34" charset="0"/>
              <a:cs typeface="Arial" panose="020B0604020202020204" pitchFamily="34" charset="0"/>
            </a:endParaRPr>
          </a:p>
          <a:p>
            <a:pPr lvl="0">
              <a:buClr>
                <a:srgbClr val="FFC000"/>
              </a:buClr>
            </a:pPr>
            <a:endParaRPr lang="en-US" sz="1000" dirty="0">
              <a:latin typeface="Arial" panose="020B0604020202020204" pitchFamily="34" charset="0"/>
              <a:cs typeface="Arial" panose="020B0604020202020204" pitchFamily="34" charset="0"/>
            </a:endParaRPr>
          </a:p>
          <a:p>
            <a:pPr>
              <a:buClr>
                <a:srgbClr val="FFC000"/>
              </a:buClr>
            </a:pPr>
            <a:r>
              <a:rPr lang="en-US" sz="2000" dirty="0">
                <a:latin typeface="Arial Bold" panose="020B0704020202020204" pitchFamily="34" charset="0"/>
                <a:cs typeface="Arial Bold" panose="020B0704020202020204" pitchFamily="34" charset="0"/>
              </a:rPr>
              <a:t>Step 7: Monitoring Progress and Updating</a:t>
            </a:r>
          </a:p>
          <a:p>
            <a:pPr marL="285750" lvl="0" indent="-285750">
              <a:buClr>
                <a:schemeClr val="accent6"/>
              </a:buClr>
              <a:buFont typeface="Arial" panose="020B0604020202020204" pitchFamily="34" charset="0"/>
              <a:buChar char="•"/>
            </a:pPr>
            <a:r>
              <a:rPr lang="en-US" sz="2000" dirty="0">
                <a:latin typeface="Arial" panose="020B0604020202020204" pitchFamily="34" charset="0"/>
                <a:cs typeface="Arial" panose="020B0604020202020204" pitchFamily="34" charset="0"/>
              </a:rPr>
              <a:t>Monitoring and updating responsibilities</a:t>
            </a:r>
          </a:p>
          <a:p>
            <a:pPr marL="285750" lvl="0" indent="-285750">
              <a:buClr>
                <a:schemeClr val="accent6"/>
              </a:buClr>
              <a:buFont typeface="Arial" panose="020B0604020202020204" pitchFamily="34" charset="0"/>
              <a:buChar char="•"/>
            </a:pPr>
            <a:r>
              <a:rPr lang="en-US" sz="2000" dirty="0">
                <a:latin typeface="Arial" panose="020B0604020202020204" pitchFamily="34" charset="0"/>
                <a:cs typeface="Arial" panose="020B0604020202020204" pitchFamily="34" charset="0"/>
              </a:rPr>
              <a:t>Monitor the Client’s progress</a:t>
            </a:r>
          </a:p>
          <a:p>
            <a:pPr marL="285750" lvl="0" indent="-285750">
              <a:buClr>
                <a:schemeClr val="accent6"/>
              </a:buClr>
              <a:buFont typeface="Arial" panose="020B0604020202020204" pitchFamily="34" charset="0"/>
              <a:buChar char="•"/>
            </a:pPr>
            <a:r>
              <a:rPr lang="en-US" sz="2000" dirty="0">
                <a:latin typeface="Arial" panose="020B0604020202020204" pitchFamily="34" charset="0"/>
                <a:cs typeface="Arial" panose="020B0604020202020204" pitchFamily="34" charset="0"/>
              </a:rPr>
              <a:t>Obtain current qualitative and quantitative information</a:t>
            </a:r>
          </a:p>
          <a:p>
            <a:pPr marL="285750" lvl="0" indent="-285750">
              <a:buClr>
                <a:schemeClr val="accent6"/>
              </a:buClr>
              <a:buFont typeface="Arial" panose="020B0604020202020204" pitchFamily="34" charset="0"/>
              <a:buChar char="•"/>
            </a:pPr>
            <a:r>
              <a:rPr lang="en-US" sz="2000" dirty="0">
                <a:latin typeface="Arial" panose="020B0604020202020204" pitchFamily="34" charset="0"/>
                <a:cs typeface="Arial" panose="020B0604020202020204" pitchFamily="34" charset="0"/>
              </a:rPr>
              <a:t>Update goals, recommendations or implementation decisions</a:t>
            </a:r>
          </a:p>
        </p:txBody>
      </p:sp>
    </p:spTree>
    <p:extLst>
      <p:ext uri="{BB962C8B-B14F-4D97-AF65-F5344CB8AC3E}">
        <p14:creationId xmlns:p14="http://schemas.microsoft.com/office/powerpoint/2010/main" val="278116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 y="0"/>
            <a:ext cx="6915150" cy="597694"/>
          </a:xfrm>
        </p:spPr>
        <p:txBody>
          <a:bodyPr>
            <a:normAutofit/>
          </a:bodyPr>
          <a:lstStyle/>
          <a:p>
            <a:r>
              <a:rPr lang="en-US" sz="2700" dirty="0" smtClean="0">
                <a:solidFill>
                  <a:schemeClr val="tx1"/>
                </a:solidFill>
              </a:rPr>
              <a:t>Quick Review</a:t>
            </a:r>
            <a:endParaRPr lang="en-US" sz="2700" dirty="0">
              <a:solidFill>
                <a:schemeClr val="tx1"/>
              </a:solidFill>
            </a:endParaRPr>
          </a:p>
        </p:txBody>
      </p:sp>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42</a:t>
            </a:fld>
            <a:endParaRPr lang="en-US" dirty="0"/>
          </a:p>
        </p:txBody>
      </p:sp>
      <p:sp>
        <p:nvSpPr>
          <p:cNvPr id="5" name="Rounded Rectangle 4"/>
          <p:cNvSpPr/>
          <p:nvPr/>
        </p:nvSpPr>
        <p:spPr>
          <a:xfrm>
            <a:off x="572530" y="1276350"/>
            <a:ext cx="8001000" cy="2552700"/>
          </a:xfrm>
          <a:prstGeom prst="roundRect">
            <a:avLst/>
          </a:prstGeom>
          <a:solidFill>
            <a:srgbClr val="FFCE34"/>
          </a:solidFill>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Clr>
                <a:srgbClr val="FFC000"/>
              </a:buClr>
              <a:buFont typeface="Wingdings" panose="05000000000000000000" pitchFamily="2" charset="2"/>
              <a:buChar char="ü"/>
            </a:pPr>
            <a:r>
              <a:rPr lang="en-US" sz="2800" b="1" dirty="0">
                <a:ln w="0">
                  <a:solidFill>
                    <a:srgbClr val="86702C"/>
                  </a:solidFill>
                </a:ln>
                <a:solidFill>
                  <a:schemeClr val="tx1"/>
                </a:solidFill>
                <a:effectLst>
                  <a:outerShdw blurRad="38100" dist="19050" dir="2700000" algn="tl" rotWithShape="0">
                    <a:schemeClr val="dk1">
                      <a:alpha val="40000"/>
                    </a:schemeClr>
                  </a:outerShdw>
                </a:effectLst>
              </a:rPr>
              <a:t>Updated </a:t>
            </a:r>
            <a:r>
              <a:rPr lang="en-US" sz="2800" b="1" dirty="0" smtClean="0">
                <a:ln w="0">
                  <a:solidFill>
                    <a:srgbClr val="86702C"/>
                  </a:solidFill>
                </a:ln>
                <a:solidFill>
                  <a:schemeClr val="tx1"/>
                </a:solidFill>
                <a:effectLst>
                  <a:outerShdw blurRad="38100" dist="19050" dir="2700000" algn="tl" rotWithShape="0">
                    <a:schemeClr val="dk1">
                      <a:alpha val="40000"/>
                    </a:schemeClr>
                  </a:outerShdw>
                </a:effectLst>
              </a:rPr>
              <a:t>Definition </a:t>
            </a:r>
            <a:r>
              <a:rPr lang="en-US" sz="2800" dirty="0" smtClean="0">
                <a:ln w="0">
                  <a:solidFill>
                    <a:srgbClr val="86702C"/>
                  </a:solidFill>
                </a:ln>
                <a:solidFill>
                  <a:schemeClr val="tx1"/>
                </a:solidFill>
                <a:effectLst>
                  <a:outerShdw blurRad="38100" dist="19050" dir="2700000" algn="tl" rotWithShape="0">
                    <a:schemeClr val="dk1">
                      <a:alpha val="40000"/>
                    </a:schemeClr>
                  </a:outerShdw>
                </a:effectLst>
              </a:rPr>
              <a:t>- Financial Planning</a:t>
            </a:r>
            <a:endParaRPr lang="en-US" sz="2800" dirty="0">
              <a:ln w="0">
                <a:solidFill>
                  <a:srgbClr val="86702C"/>
                </a:solidFill>
              </a:ln>
              <a:solidFill>
                <a:schemeClr val="tx1"/>
              </a:solidFill>
              <a:effectLst>
                <a:outerShdw blurRad="38100" dist="19050" dir="2700000" algn="tl" rotWithShape="0">
                  <a:schemeClr val="dk1">
                    <a:alpha val="40000"/>
                  </a:schemeClr>
                </a:outerShdw>
              </a:effectLst>
            </a:endParaRPr>
          </a:p>
          <a:p>
            <a:pPr marL="457200" indent="-457200">
              <a:buClr>
                <a:srgbClr val="FFC000"/>
              </a:buClr>
              <a:buFont typeface="Wingdings" panose="05000000000000000000" pitchFamily="2" charset="2"/>
              <a:buChar char="ü"/>
            </a:pPr>
            <a:r>
              <a:rPr lang="en-US" sz="2800" b="1" dirty="0" smtClean="0">
                <a:ln w="0">
                  <a:solidFill>
                    <a:srgbClr val="86702C"/>
                  </a:solidFill>
                </a:ln>
                <a:solidFill>
                  <a:schemeClr val="tx1"/>
                </a:solidFill>
                <a:effectLst>
                  <a:outerShdw blurRad="38100" dist="19050" dir="2700000" algn="tl" rotWithShape="0">
                    <a:schemeClr val="dk1">
                      <a:alpha val="40000"/>
                    </a:schemeClr>
                  </a:outerShdw>
                </a:effectLst>
              </a:rPr>
              <a:t>Revised </a:t>
            </a:r>
            <a:r>
              <a:rPr lang="en-US" sz="2800" b="1" dirty="0">
                <a:ln w="0">
                  <a:solidFill>
                    <a:srgbClr val="86702C"/>
                  </a:solidFill>
                </a:ln>
                <a:solidFill>
                  <a:schemeClr val="tx1"/>
                </a:solidFill>
                <a:effectLst>
                  <a:outerShdw blurRad="38100" dist="19050" dir="2700000" algn="tl" rotWithShape="0">
                    <a:schemeClr val="dk1">
                      <a:alpha val="40000"/>
                    </a:schemeClr>
                  </a:outerShdw>
                </a:effectLst>
              </a:rPr>
              <a:t>Standard  </a:t>
            </a:r>
            <a:r>
              <a:rPr lang="en-US" sz="2800" dirty="0" smtClean="0">
                <a:ln w="0">
                  <a:solidFill>
                    <a:srgbClr val="86702C"/>
                  </a:solidFill>
                </a:ln>
                <a:solidFill>
                  <a:schemeClr val="tx1"/>
                </a:solidFill>
                <a:effectLst>
                  <a:outerShdw blurRad="38100" dist="19050" dir="2700000" algn="tl" rotWithShape="0">
                    <a:schemeClr val="dk1">
                      <a:alpha val="40000"/>
                    </a:schemeClr>
                  </a:outerShdw>
                </a:effectLst>
              </a:rPr>
              <a:t>- Determining </a:t>
            </a:r>
            <a:r>
              <a:rPr lang="en-US" sz="2800" dirty="0">
                <a:ln w="0">
                  <a:solidFill>
                    <a:srgbClr val="86702C"/>
                  </a:solidFill>
                </a:ln>
                <a:solidFill>
                  <a:schemeClr val="tx1"/>
                </a:solidFill>
                <a:effectLst>
                  <a:outerShdw blurRad="38100" dist="19050" dir="2700000" algn="tl" rotWithShape="0">
                    <a:schemeClr val="dk1">
                      <a:alpha val="40000"/>
                    </a:schemeClr>
                  </a:outerShdw>
                </a:effectLst>
              </a:rPr>
              <a:t>Whether the Practice Standards Apply</a:t>
            </a:r>
          </a:p>
          <a:p>
            <a:pPr marL="457200" indent="-457200">
              <a:buClr>
                <a:srgbClr val="FFC000"/>
              </a:buClr>
              <a:buFont typeface="Wingdings" panose="05000000000000000000" pitchFamily="2" charset="2"/>
              <a:buChar char="ü"/>
            </a:pPr>
            <a:r>
              <a:rPr lang="en-US" sz="2800" b="1" dirty="0" smtClean="0">
                <a:ln w="0">
                  <a:solidFill>
                    <a:srgbClr val="86702C"/>
                  </a:solidFill>
                </a:ln>
                <a:solidFill>
                  <a:schemeClr val="tx1"/>
                </a:solidFill>
                <a:effectLst>
                  <a:outerShdw blurRad="38100" dist="19050" dir="2700000" algn="tl" rotWithShape="0">
                    <a:schemeClr val="dk1">
                      <a:alpha val="40000"/>
                    </a:schemeClr>
                  </a:outerShdw>
                </a:effectLst>
              </a:rPr>
              <a:t>Updated Steps </a:t>
            </a:r>
            <a:r>
              <a:rPr lang="en-US" sz="2800" dirty="0" smtClean="0">
                <a:ln w="0">
                  <a:solidFill>
                    <a:srgbClr val="86702C"/>
                  </a:solidFill>
                </a:ln>
                <a:solidFill>
                  <a:schemeClr val="tx1"/>
                </a:solidFill>
                <a:effectLst>
                  <a:outerShdw blurRad="38100" dist="19050" dir="2700000" algn="tl" rotWithShape="0">
                    <a:schemeClr val="dk1">
                      <a:alpha val="40000"/>
                    </a:schemeClr>
                  </a:outerShdw>
                </a:effectLst>
              </a:rPr>
              <a:t>- Financial </a:t>
            </a:r>
            <a:r>
              <a:rPr lang="en-US" sz="2800" dirty="0">
                <a:ln w="0">
                  <a:solidFill>
                    <a:srgbClr val="86702C"/>
                  </a:solidFill>
                </a:ln>
                <a:solidFill>
                  <a:schemeClr val="tx1"/>
                </a:solidFill>
                <a:effectLst>
                  <a:outerShdw blurRad="38100" dist="19050" dir="2700000" algn="tl" rotWithShape="0">
                    <a:schemeClr val="dk1">
                      <a:alpha val="40000"/>
                    </a:schemeClr>
                  </a:outerShdw>
                </a:effectLst>
              </a:rPr>
              <a:t>Planning Process</a:t>
            </a:r>
          </a:p>
        </p:txBody>
      </p:sp>
    </p:spTree>
    <p:extLst>
      <p:ext uri="{BB962C8B-B14F-4D97-AF65-F5344CB8AC3E}">
        <p14:creationId xmlns:p14="http://schemas.microsoft.com/office/powerpoint/2010/main" val="427250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 y="0"/>
            <a:ext cx="7219950" cy="590550"/>
          </a:xfrm>
        </p:spPr>
        <p:txBody>
          <a:bodyPr>
            <a:normAutofit/>
          </a:bodyPr>
          <a:lstStyle/>
          <a:p>
            <a:r>
              <a:rPr lang="en-US" sz="2700" dirty="0">
                <a:solidFill>
                  <a:schemeClr val="tx1"/>
                </a:solidFill>
              </a:rPr>
              <a:t> </a:t>
            </a:r>
            <a:r>
              <a:rPr lang="en-US" sz="2700" dirty="0" smtClean="0">
                <a:solidFill>
                  <a:schemeClr val="tx1"/>
                </a:solidFill>
              </a:rPr>
              <a:t>Apply </a:t>
            </a:r>
            <a:r>
              <a:rPr lang="en-US" sz="2700" dirty="0">
                <a:solidFill>
                  <a:schemeClr val="tx1"/>
                </a:solidFill>
              </a:rPr>
              <a:t>the New </a:t>
            </a:r>
            <a:r>
              <a:rPr lang="en-US" sz="2700" i="1" dirty="0">
                <a:solidFill>
                  <a:schemeClr val="tx1"/>
                </a:solidFill>
              </a:rPr>
              <a:t>Code &amp; </a:t>
            </a:r>
            <a:r>
              <a:rPr lang="en-US" sz="2700" i="1" dirty="0" smtClean="0">
                <a:solidFill>
                  <a:schemeClr val="tx1"/>
                </a:solidFill>
              </a:rPr>
              <a:t>Standards</a:t>
            </a:r>
            <a:endParaRPr lang="en-US" sz="2700" dirty="0">
              <a:solidFill>
                <a:schemeClr val="tx1"/>
              </a:solidFill>
            </a:endParaRPr>
          </a:p>
        </p:txBody>
      </p:sp>
      <p:sp>
        <p:nvSpPr>
          <p:cNvPr id="3" name="Text Placeholder 2"/>
          <p:cNvSpPr>
            <a:spLocks noGrp="1"/>
          </p:cNvSpPr>
          <p:nvPr>
            <p:ph type="body" idx="1"/>
          </p:nvPr>
        </p:nvSpPr>
        <p:spPr>
          <a:xfrm>
            <a:off x="228600" y="1200150"/>
            <a:ext cx="8458200" cy="2895600"/>
          </a:xfrm>
        </p:spPr>
        <p:txBody>
          <a:bodyPr>
            <a:normAutofit/>
          </a:bodyPr>
          <a:lstStyle/>
          <a:p>
            <a:pPr>
              <a:buFont typeface="Arial" panose="020B0604020202020204" pitchFamily="34" charset="0"/>
              <a:buChar char="•"/>
            </a:pPr>
            <a:r>
              <a:rPr lang="en-US" dirty="0" smtClean="0">
                <a:solidFill>
                  <a:schemeClr val="tx1"/>
                </a:solidFill>
              </a:rPr>
              <a:t>Insert several Polling </a:t>
            </a:r>
            <a:r>
              <a:rPr lang="en-US" dirty="0">
                <a:solidFill>
                  <a:schemeClr val="tx1"/>
                </a:solidFill>
              </a:rPr>
              <a:t>Questions </a:t>
            </a:r>
          </a:p>
          <a:p>
            <a:pPr>
              <a:buFont typeface="Arial" panose="020B0604020202020204" pitchFamily="34" charset="0"/>
              <a:buChar char="•"/>
            </a:pPr>
            <a:r>
              <a:rPr lang="en-US" dirty="0" smtClean="0">
                <a:solidFill>
                  <a:schemeClr val="tx1"/>
                </a:solidFill>
              </a:rPr>
              <a:t>Select a Vignette </a:t>
            </a:r>
            <a:r>
              <a:rPr lang="en-US" dirty="0">
                <a:solidFill>
                  <a:schemeClr val="tx1"/>
                </a:solidFill>
              </a:rPr>
              <a:t>(pick </a:t>
            </a:r>
            <a:r>
              <a:rPr lang="en-US" dirty="0" smtClean="0">
                <a:solidFill>
                  <a:schemeClr val="tx1"/>
                </a:solidFill>
              </a:rPr>
              <a:t>one </a:t>
            </a:r>
            <a:r>
              <a:rPr lang="en-US" dirty="0">
                <a:solidFill>
                  <a:schemeClr val="tx1"/>
                </a:solidFill>
              </a:rPr>
              <a:t>of three):</a:t>
            </a:r>
          </a:p>
          <a:p>
            <a:pPr lvl="1">
              <a:buFont typeface="Arial" panose="020B0604020202020204" pitchFamily="34" charset="0"/>
              <a:buChar char="•"/>
            </a:pPr>
            <a:r>
              <a:rPr lang="en-US" sz="2400" dirty="0">
                <a:solidFill>
                  <a:schemeClr val="tx1"/>
                </a:solidFill>
              </a:rPr>
              <a:t>Financial Advice that Requires Financial Planning</a:t>
            </a:r>
          </a:p>
          <a:p>
            <a:pPr lvl="1">
              <a:buFont typeface="Arial" panose="020B0604020202020204" pitchFamily="34" charset="0"/>
              <a:buChar char="•"/>
            </a:pPr>
            <a:r>
              <a:rPr lang="en-US" sz="2400" dirty="0">
                <a:solidFill>
                  <a:schemeClr val="tx1"/>
                </a:solidFill>
              </a:rPr>
              <a:t>No Client Agreement to Engage in Financial Planning</a:t>
            </a:r>
          </a:p>
          <a:p>
            <a:pPr lvl="1">
              <a:buFont typeface="Arial" panose="020B0604020202020204" pitchFamily="34" charset="0"/>
              <a:buChar char="•"/>
            </a:pPr>
            <a:r>
              <a:rPr lang="en-US" sz="2400" dirty="0">
                <a:solidFill>
                  <a:schemeClr val="tx1"/>
                </a:solidFill>
              </a:rPr>
              <a:t>Practice Standards for the Financial Planning Process</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43</a:t>
            </a:fld>
            <a:endParaRPr lang="en-US" dirty="0"/>
          </a:p>
        </p:txBody>
      </p:sp>
    </p:spTree>
    <p:extLst>
      <p:ext uri="{BB962C8B-B14F-4D97-AF65-F5344CB8AC3E}">
        <p14:creationId xmlns:p14="http://schemas.microsoft.com/office/powerpoint/2010/main" val="477705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07253"/>
            <a:ext cx="7848600" cy="1865126"/>
          </a:xfrm>
          <a:prstGeom prst="rect">
            <a:avLst/>
          </a:prstGeom>
        </p:spPr>
        <p:txBody>
          <a:bodyPr wrap="square">
            <a:spAutoFit/>
          </a:bodyPr>
          <a:lstStyle/>
          <a:p>
            <a:pPr>
              <a:lnSpc>
                <a:spcPct val="80000"/>
              </a:lnSpc>
            </a:pPr>
            <a:r>
              <a:rPr lang="en-US" sz="4800" b="1" cap="all" dirty="0">
                <a:solidFill>
                  <a:srgbClr val="FDC82F"/>
                </a:solidFill>
              </a:rPr>
              <a:t>Information that must be provided to the client</a:t>
            </a:r>
            <a:endParaRPr lang="en-US" sz="4800" b="1" i="1" cap="all" dirty="0">
              <a:solidFill>
                <a:srgbClr val="FDC82F"/>
              </a:solidFill>
            </a:endParaRPr>
          </a:p>
        </p:txBody>
      </p:sp>
      <p:sp>
        <p:nvSpPr>
          <p:cNvPr id="6" name="Rectangle 5"/>
          <p:cNvSpPr/>
          <p:nvPr/>
        </p:nvSpPr>
        <p:spPr>
          <a:xfrm>
            <a:off x="685800" y="3708661"/>
            <a:ext cx="7162800" cy="369332"/>
          </a:xfrm>
          <a:prstGeom prst="rect">
            <a:avLst/>
          </a:prstGeom>
        </p:spPr>
        <p:txBody>
          <a:bodyPr wrap="square">
            <a:spAutoFit/>
          </a:bodyPr>
          <a:lstStyle/>
          <a:p>
            <a:r>
              <a:rPr lang="en-US" b="1" cap="all" dirty="0">
                <a:solidFill>
                  <a:schemeClr val="bg1">
                    <a:lumMod val="85000"/>
                  </a:schemeClr>
                </a:solidFill>
              </a:rPr>
              <a:t>Learning objective 4</a:t>
            </a:r>
          </a:p>
        </p:txBody>
      </p:sp>
      <p:cxnSp>
        <p:nvCxnSpPr>
          <p:cNvPr id="7" name="Straight Connector 6"/>
          <p:cNvCxnSpPr/>
          <p:nvPr/>
        </p:nvCxnSpPr>
        <p:spPr>
          <a:xfrm>
            <a:off x="685800" y="35811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85800" y="44955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252105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6" y="-16476"/>
            <a:ext cx="7204089" cy="590550"/>
          </a:xfrm>
        </p:spPr>
        <p:txBody>
          <a:bodyPr>
            <a:normAutofit/>
          </a:bodyPr>
          <a:lstStyle/>
          <a:p>
            <a:r>
              <a:rPr lang="en-US" sz="2700" dirty="0">
                <a:solidFill>
                  <a:schemeClr val="tx1"/>
                </a:solidFill>
              </a:rPr>
              <a:t>Providing Information to a Client</a:t>
            </a:r>
          </a:p>
        </p:txBody>
      </p:sp>
      <p:sp>
        <p:nvSpPr>
          <p:cNvPr id="3" name="Text Placeholder 2"/>
          <p:cNvSpPr>
            <a:spLocks noGrp="1"/>
          </p:cNvSpPr>
          <p:nvPr>
            <p:ph type="body" idx="1"/>
          </p:nvPr>
        </p:nvSpPr>
        <p:spPr/>
        <p:txBody>
          <a:bodyPr/>
          <a:lstStyle/>
          <a:p>
            <a:pPr marL="0" indent="0">
              <a:buNone/>
            </a:pPr>
            <a:endParaRPr lang="en-US" dirty="0"/>
          </a:p>
          <a:p>
            <a:pPr marL="0" indent="0">
              <a:buNone/>
            </a:pPr>
            <a:endParaRPr lang="en-US" dirty="0"/>
          </a:p>
        </p:txBody>
      </p:sp>
      <p:sp>
        <p:nvSpPr>
          <p:cNvPr id="4" name="Rectangle 3"/>
          <p:cNvSpPr/>
          <p:nvPr/>
        </p:nvSpPr>
        <p:spPr>
          <a:xfrm>
            <a:off x="244461" y="1047750"/>
            <a:ext cx="8382000" cy="3231654"/>
          </a:xfrm>
          <a:prstGeom prst="rect">
            <a:avLst/>
          </a:prstGeom>
        </p:spPr>
        <p:txBody>
          <a:bodyPr wrap="square">
            <a:spAutoFit/>
          </a:bodyPr>
          <a:lstStyle/>
          <a:p>
            <a:pPr marL="342900" indent="-342900">
              <a:buClr>
                <a:schemeClr val="accent6"/>
              </a:buClr>
              <a:buFont typeface="Arial" panose="020B0604020202020204" pitchFamily="34" charset="0"/>
              <a:buChar char="•"/>
            </a:pPr>
            <a:r>
              <a:rPr lang="en-US" sz="2400" dirty="0">
                <a:solidFill>
                  <a:sysClr val="windowText" lastClr="000000"/>
                </a:solidFill>
              </a:rPr>
              <a:t>Timing, delivery, and updating requirements</a:t>
            </a:r>
          </a:p>
          <a:p>
            <a:pPr lvl="0" hangingPunct="1">
              <a:buClr>
                <a:schemeClr val="accent6"/>
              </a:buClr>
            </a:pPr>
            <a:endParaRPr lang="en-US" sz="1000" dirty="0" smtClean="0">
              <a:solidFill>
                <a:sysClr val="windowText" lastClr="000000"/>
              </a:solidFill>
            </a:endParaRPr>
          </a:p>
          <a:p>
            <a:pPr marL="342900" lvl="0" indent="-342900" hangingPunct="1">
              <a:buClr>
                <a:schemeClr val="accent6"/>
              </a:buClr>
              <a:buFont typeface="Arial" panose="020B0604020202020204" pitchFamily="34" charset="0"/>
              <a:buChar char="•"/>
            </a:pPr>
            <a:r>
              <a:rPr lang="en-US" sz="2400" dirty="0" smtClean="0">
                <a:solidFill>
                  <a:sysClr val="windowText" lastClr="000000"/>
                </a:solidFill>
              </a:rPr>
              <a:t>Eight </a:t>
            </a:r>
            <a:r>
              <a:rPr lang="en-US" sz="2400" dirty="0">
                <a:solidFill>
                  <a:sysClr val="windowText" lastClr="000000"/>
                </a:solidFill>
              </a:rPr>
              <a:t>categories of information must be provided</a:t>
            </a:r>
          </a:p>
          <a:p>
            <a:pPr lvl="0" hangingPunct="1">
              <a:buClr>
                <a:schemeClr val="accent6"/>
              </a:buClr>
            </a:pPr>
            <a:endParaRPr lang="en-US" sz="1000" dirty="0" smtClean="0">
              <a:solidFill>
                <a:sysClr val="windowText" lastClr="000000"/>
              </a:solidFill>
            </a:endParaRPr>
          </a:p>
          <a:p>
            <a:pPr marL="342900" lvl="0" indent="-342900" hangingPunct="1">
              <a:buClr>
                <a:schemeClr val="accent6"/>
              </a:buClr>
              <a:buFont typeface="Arial" panose="020B0604020202020204" pitchFamily="34" charset="0"/>
              <a:buChar char="•"/>
            </a:pPr>
            <a:r>
              <a:rPr lang="en-US" sz="2400" dirty="0" smtClean="0">
                <a:solidFill>
                  <a:sysClr val="windowText" lastClr="000000"/>
                </a:solidFill>
              </a:rPr>
              <a:t>Additional </a:t>
            </a:r>
            <a:r>
              <a:rPr lang="en-US" sz="2400" dirty="0">
                <a:solidFill>
                  <a:sysClr val="windowText" lastClr="000000"/>
                </a:solidFill>
              </a:rPr>
              <a:t>requirements when providing Financial Planning</a:t>
            </a:r>
          </a:p>
          <a:p>
            <a:pPr marL="342900" lvl="0" indent="-342900" hangingPunct="1">
              <a:buClr>
                <a:schemeClr val="accent6"/>
              </a:buClr>
              <a:buFont typeface="Arial" panose="020B0604020202020204" pitchFamily="34" charset="0"/>
              <a:buChar char="•"/>
            </a:pPr>
            <a:endParaRPr lang="en-US" sz="2400" dirty="0">
              <a:solidFill>
                <a:sysClr val="windowText" lastClr="000000"/>
              </a:solidFill>
            </a:endParaRPr>
          </a:p>
          <a:p>
            <a:pPr marL="342900" lvl="0" indent="-342900" hangingPunct="1">
              <a:buClr>
                <a:schemeClr val="accent6"/>
              </a:buClr>
              <a:buFont typeface="Arial" panose="020B0604020202020204" pitchFamily="34" charset="0"/>
              <a:buChar char="•"/>
            </a:pPr>
            <a:endParaRPr lang="en-US" sz="2000" dirty="0">
              <a:solidFill>
                <a:sysClr val="windowText" lastClr="000000"/>
              </a:solidFill>
            </a:endParaRPr>
          </a:p>
          <a:p>
            <a:pPr marL="342900" lvl="0" indent="-342900" hangingPunct="1">
              <a:buClr>
                <a:schemeClr val="accent6"/>
              </a:buClr>
              <a:buFont typeface="Arial" panose="020B0604020202020204" pitchFamily="34" charset="0"/>
              <a:buChar char="•"/>
            </a:pPr>
            <a:endParaRPr lang="en-US" sz="2000" dirty="0">
              <a:solidFill>
                <a:sysClr val="windowText" lastClr="000000"/>
              </a:solidFill>
            </a:endParaRPr>
          </a:p>
          <a:p>
            <a:pPr marL="342900" lvl="0" indent="-342900" hangingPunct="1">
              <a:buClr>
                <a:schemeClr val="accent6"/>
              </a:buClr>
              <a:buFont typeface="Arial" panose="020B0604020202020204" pitchFamily="34" charset="0"/>
              <a:buChar char="•"/>
            </a:pPr>
            <a:endParaRPr lang="en-US" sz="2400" dirty="0">
              <a:solidFill>
                <a:sysClr val="windowText" lastClr="000000"/>
              </a:solidFill>
            </a:endParaRPr>
          </a:p>
        </p:txBody>
      </p:sp>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45</a:t>
            </a:fld>
            <a:endParaRPr lang="en-US" dirty="0"/>
          </a:p>
        </p:txBody>
      </p:sp>
    </p:spTree>
    <p:extLst>
      <p:ext uri="{BB962C8B-B14F-4D97-AF65-F5344CB8AC3E}">
        <p14:creationId xmlns:p14="http://schemas.microsoft.com/office/powerpoint/2010/main" val="3000291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itle 3"/>
          <p:cNvSpPr txBox="1">
            <a:spLocks noGrp="1"/>
          </p:cNvSpPr>
          <p:nvPr>
            <p:ph type="title"/>
          </p:nvPr>
        </p:nvSpPr>
        <p:spPr>
          <a:xfrm>
            <a:off x="0" y="-8238"/>
            <a:ext cx="6705600" cy="590550"/>
          </a:xfrm>
          <a:prstGeom prst="rect">
            <a:avLst/>
          </a:prstGeom>
        </p:spPr>
        <p:txBody>
          <a:bodyPr>
            <a:normAutofit/>
          </a:bodyPr>
          <a:lstStyle/>
          <a:p>
            <a:pPr hangingPunct="0"/>
            <a:r>
              <a:rPr lang="en-US" sz="3000" dirty="0">
                <a:solidFill>
                  <a:prstClr val="black"/>
                </a:solidFill>
              </a:rPr>
              <a:t>Timing, Delivery, and Updating</a:t>
            </a:r>
            <a:endParaRPr sz="2700" dirty="0">
              <a:solidFill>
                <a:prstClr val="black"/>
              </a:solidFill>
            </a:endParaRPr>
          </a:p>
        </p:txBody>
      </p:sp>
      <p:graphicFrame>
        <p:nvGraphicFramePr>
          <p:cNvPr id="2" name="Diagram 1"/>
          <p:cNvGraphicFramePr/>
          <p:nvPr>
            <p:extLst>
              <p:ext uri="{D42A27DB-BD31-4B8C-83A1-F6EECF244321}">
                <p14:modId xmlns:p14="http://schemas.microsoft.com/office/powerpoint/2010/main" val="4177616079"/>
              </p:ext>
            </p:extLst>
          </p:nvPr>
        </p:nvGraphicFramePr>
        <p:xfrm>
          <a:off x="602349" y="3409950"/>
          <a:ext cx="4586501" cy="3791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46</a:t>
            </a:fld>
            <a:endParaRPr lang="en-US" dirty="0"/>
          </a:p>
        </p:txBody>
      </p:sp>
      <p:sp>
        <p:nvSpPr>
          <p:cNvPr id="7" name="TextBox 6"/>
          <p:cNvSpPr txBox="1"/>
          <p:nvPr/>
        </p:nvSpPr>
        <p:spPr>
          <a:xfrm>
            <a:off x="419100" y="634904"/>
            <a:ext cx="8458200" cy="3785652"/>
          </a:xfrm>
          <a:prstGeom prst="rect">
            <a:avLst/>
          </a:prstGeom>
          <a:noFill/>
        </p:spPr>
        <p:txBody>
          <a:bodyPr wrap="square" rtlCol="0">
            <a:spAutoFit/>
          </a:bodyPr>
          <a:lstStyle/>
          <a:p>
            <a:pPr lvl="0"/>
            <a:r>
              <a:rPr lang="en-US" sz="2200" b="1" dirty="0">
                <a:latin typeface="Arial" panose="020B0604020202020204" pitchFamily="34" charset="0"/>
                <a:cs typeface="Arial" panose="020B0604020202020204" pitchFamily="34" charset="0"/>
              </a:rPr>
              <a:t>Timing:</a:t>
            </a:r>
          </a:p>
          <a:p>
            <a:pPr marL="285750" lvl="0" indent="-285750">
              <a:buClr>
                <a:schemeClr val="accent6"/>
              </a:buClr>
              <a:buFont typeface="Arial" panose="020B0604020202020204" pitchFamily="34" charset="0"/>
              <a:buChar char="•"/>
            </a:pPr>
            <a:r>
              <a:rPr lang="en-US" sz="2200" dirty="0">
                <a:latin typeface="Arial" panose="020B0604020202020204" pitchFamily="34" charset="0"/>
                <a:cs typeface="Arial" panose="020B0604020202020204" pitchFamily="34" charset="0"/>
              </a:rPr>
              <a:t>Prior to or at the time of the Engagement</a:t>
            </a:r>
          </a:p>
          <a:p>
            <a:pPr lvl="0">
              <a:buClr>
                <a:schemeClr val="accent6"/>
              </a:buClr>
            </a:pPr>
            <a:endParaRPr lang="en-US" sz="1000" dirty="0">
              <a:latin typeface="Arial" panose="020B0604020202020204" pitchFamily="34" charset="0"/>
              <a:cs typeface="Arial" panose="020B0604020202020204" pitchFamily="34" charset="0"/>
            </a:endParaRPr>
          </a:p>
          <a:p>
            <a:pPr lvl="0">
              <a:buClr>
                <a:schemeClr val="accent6"/>
              </a:buClr>
            </a:pPr>
            <a:r>
              <a:rPr lang="en-US" sz="2200" b="1" dirty="0">
                <a:latin typeface="Arial" panose="020B0604020202020204" pitchFamily="34" charset="0"/>
                <a:cs typeface="Arial" panose="020B0604020202020204" pitchFamily="34" charset="0"/>
              </a:rPr>
              <a:t>Delivery:</a:t>
            </a:r>
          </a:p>
          <a:p>
            <a:pPr marL="285750" lvl="0" indent="-285750">
              <a:buClr>
                <a:schemeClr val="accent6"/>
              </a:buClr>
              <a:buFont typeface="Arial" panose="020B0604020202020204" pitchFamily="34" charset="0"/>
              <a:buChar char="•"/>
            </a:pPr>
            <a:r>
              <a:rPr lang="en-US" sz="2200" dirty="0">
                <a:latin typeface="Arial" panose="020B0604020202020204" pitchFamily="34" charset="0"/>
                <a:cs typeface="Arial" panose="020B0604020202020204" pitchFamily="34" charset="0"/>
              </a:rPr>
              <a:t>Financial Advice: No written requirement, but must document</a:t>
            </a:r>
          </a:p>
          <a:p>
            <a:pPr marL="285750" lvl="0" indent="-285750">
              <a:buClr>
                <a:schemeClr val="accent6"/>
              </a:buClr>
              <a:buFont typeface="Arial" panose="020B0604020202020204" pitchFamily="34" charset="0"/>
              <a:buChar char="•"/>
            </a:pPr>
            <a:r>
              <a:rPr lang="en-US" sz="2200" dirty="0">
                <a:latin typeface="Arial" panose="020B0604020202020204" pitchFamily="34" charset="0"/>
                <a:cs typeface="Arial" panose="020B0604020202020204" pitchFamily="34" charset="0"/>
              </a:rPr>
              <a:t>Financial Planning: Provide in one or more written documents</a:t>
            </a:r>
          </a:p>
          <a:p>
            <a:pPr marL="285750" lvl="0" indent="-285750">
              <a:buClr>
                <a:schemeClr val="accent6"/>
              </a:buClr>
              <a:buFont typeface="Arial" panose="020B0604020202020204" pitchFamily="34" charset="0"/>
              <a:buChar char="•"/>
            </a:pPr>
            <a:r>
              <a:rPr lang="en-US" sz="2200" b="1" u="sng" dirty="0" smtClean="0">
                <a:solidFill>
                  <a:srgbClr val="FF0000"/>
                </a:solidFill>
                <a:latin typeface="Arial" panose="020B0604020202020204" pitchFamily="34" charset="0"/>
                <a:cs typeface="Arial" panose="020B0604020202020204" pitchFamily="34" charset="0"/>
              </a:rPr>
              <a:t>Material </a:t>
            </a:r>
            <a:r>
              <a:rPr lang="en-US" sz="2200" dirty="0" smtClean="0">
                <a:latin typeface="Arial" panose="020B0604020202020204" pitchFamily="34" charset="0"/>
                <a:cs typeface="Arial" panose="020B0604020202020204" pitchFamily="34" charset="0"/>
              </a:rPr>
              <a:t>Conflicts </a:t>
            </a:r>
            <a:r>
              <a:rPr lang="en-US" sz="2200" dirty="0">
                <a:latin typeface="Arial" panose="020B0604020202020204" pitchFamily="34" charset="0"/>
                <a:cs typeface="Arial" panose="020B0604020202020204" pitchFamily="34" charset="0"/>
              </a:rPr>
              <a:t>of Interest: Not required to be provided in writing, but evidence of oral disclosure will be given such </a:t>
            </a:r>
            <a:r>
              <a:rPr lang="en-US" sz="2200" dirty="0" smtClean="0">
                <a:latin typeface="Arial" panose="020B0604020202020204" pitchFamily="34" charset="0"/>
                <a:cs typeface="Arial" panose="020B0604020202020204" pitchFamily="34" charset="0"/>
              </a:rPr>
              <a:t>weight</a:t>
            </a:r>
            <a:endParaRPr lang="en-US" sz="2200" dirty="0">
              <a:latin typeface="Arial" panose="020B0604020202020204" pitchFamily="34" charset="0"/>
              <a:cs typeface="Arial" panose="020B0604020202020204" pitchFamily="34" charset="0"/>
            </a:endParaRPr>
          </a:p>
          <a:p>
            <a:pPr lvl="0"/>
            <a:endParaRPr lang="en-US" sz="1000" dirty="0">
              <a:latin typeface="Arial" panose="020B0604020202020204" pitchFamily="34" charset="0"/>
              <a:cs typeface="Arial" panose="020B0604020202020204" pitchFamily="34" charset="0"/>
            </a:endParaRPr>
          </a:p>
          <a:p>
            <a:pPr lvl="0">
              <a:buClr>
                <a:schemeClr val="accent6"/>
              </a:buClr>
            </a:pPr>
            <a:r>
              <a:rPr lang="en-US" sz="2200" b="1" dirty="0">
                <a:latin typeface="Arial" panose="020B0604020202020204" pitchFamily="34" charset="0"/>
                <a:cs typeface="Arial" panose="020B0604020202020204" pitchFamily="34" charset="0"/>
              </a:rPr>
              <a:t>Updating:</a:t>
            </a:r>
          </a:p>
          <a:p>
            <a:pPr marL="285750" lvl="0" indent="-285750">
              <a:buClr>
                <a:schemeClr val="accent6"/>
              </a:buClr>
              <a:buFont typeface="Arial" panose="020B0604020202020204" pitchFamily="34" charset="0"/>
              <a:buChar char="•"/>
            </a:pPr>
            <a:r>
              <a:rPr lang="en-US" sz="2200" dirty="0">
                <a:latin typeface="Arial" panose="020B0604020202020204" pitchFamily="34" charset="0"/>
                <a:cs typeface="Arial" panose="020B0604020202020204" pitchFamily="34" charset="0"/>
              </a:rPr>
              <a:t>Ongoing duty to provide </a:t>
            </a:r>
            <a:r>
              <a:rPr lang="en-US" sz="2200" dirty="0" smtClean="0">
                <a:latin typeface="Arial" panose="020B0604020202020204" pitchFamily="34" charset="0"/>
                <a:cs typeface="Arial" panose="020B0604020202020204" pitchFamily="34" charset="0"/>
              </a:rPr>
              <a:t>Client with a </a:t>
            </a:r>
            <a:r>
              <a:rPr lang="en-US" sz="2200" dirty="0">
                <a:latin typeface="Arial" panose="020B0604020202020204" pitchFamily="34" charset="0"/>
                <a:cs typeface="Arial" panose="020B0604020202020204" pitchFamily="34" charset="0"/>
              </a:rPr>
              <a:t>Material change or update</a:t>
            </a:r>
          </a:p>
          <a:p>
            <a:pPr marL="285750" lvl="0" indent="-285750">
              <a:buClr>
                <a:schemeClr val="accent6"/>
              </a:buClr>
              <a:buFont typeface="Arial" panose="020B0604020202020204" pitchFamily="34" charset="0"/>
              <a:buChar char="•"/>
            </a:pPr>
            <a:r>
              <a:rPr lang="en-US" sz="2200" dirty="0">
                <a:latin typeface="Arial" panose="020B0604020202020204" pitchFamily="34" charset="0"/>
                <a:cs typeface="Arial" panose="020B0604020202020204" pitchFamily="34" charset="0"/>
              </a:rPr>
              <a:t>Updates to disciplinary history or bankruptcies within 90 days</a:t>
            </a:r>
          </a:p>
        </p:txBody>
      </p:sp>
    </p:spTree>
    <p:extLst>
      <p:ext uri="{BB962C8B-B14F-4D97-AF65-F5344CB8AC3E}">
        <p14:creationId xmlns:p14="http://schemas.microsoft.com/office/powerpoint/2010/main" val="333357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itle 3"/>
          <p:cNvSpPr txBox="1">
            <a:spLocks noGrp="1"/>
          </p:cNvSpPr>
          <p:nvPr>
            <p:ph type="title"/>
          </p:nvPr>
        </p:nvSpPr>
        <p:spPr>
          <a:xfrm>
            <a:off x="6178" y="0"/>
            <a:ext cx="8267700" cy="579352"/>
          </a:xfrm>
          <a:prstGeom prst="rect">
            <a:avLst/>
          </a:prstGeom>
        </p:spPr>
        <p:txBody>
          <a:bodyPr>
            <a:normAutofit/>
          </a:bodyPr>
          <a:lstStyle/>
          <a:p>
            <a:pPr hangingPunct="0"/>
            <a:r>
              <a:rPr lang="en-US" sz="2700" dirty="0">
                <a:solidFill>
                  <a:prstClr val="black"/>
                </a:solidFill>
              </a:rPr>
              <a:t>The Information That Must Be Provided</a:t>
            </a:r>
            <a:endParaRPr sz="2700" dirty="0">
              <a:solidFill>
                <a:prstClr val="black"/>
              </a:solidFill>
            </a:endParaRPr>
          </a:p>
        </p:txBody>
      </p:sp>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47</a:t>
            </a:fld>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1812239806"/>
              </p:ext>
            </p:extLst>
          </p:nvPr>
        </p:nvGraphicFramePr>
        <p:xfrm>
          <a:off x="152400" y="690659"/>
          <a:ext cx="8915400" cy="5212080"/>
        </p:xfrm>
        <a:graphic>
          <a:graphicData uri="http://schemas.openxmlformats.org/drawingml/2006/table">
            <a:tbl>
              <a:tblPr firstRow="1" bandRow="1">
                <a:tableStyleId>{D7AC3CCA-C797-4891-BE02-D94E43425B78}</a:tableStyleId>
              </a:tblPr>
              <a:tblGrid>
                <a:gridCol w="8915400">
                  <a:extLst>
                    <a:ext uri="{9D8B030D-6E8A-4147-A177-3AD203B41FA5}">
                      <a16:colId xmlns:a16="http://schemas.microsoft.com/office/drawing/2014/main" val="1292061997"/>
                    </a:ext>
                  </a:extLst>
                </a:gridCol>
              </a:tblGrid>
              <a:tr h="3397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t>A description of the services and products to be provided</a:t>
                      </a:r>
                      <a:endParaRPr lang="en-US" sz="1800" b="0" kern="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4358420"/>
                  </a:ext>
                </a:extLst>
              </a:tr>
              <a:tr h="5864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t>How the Client pays for the products and services, and a description of the additional types of costs the Client may incur</a:t>
                      </a:r>
                      <a:endParaRPr lang="en-US" sz="1800" b="0" kern="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30010740"/>
                  </a:ext>
                </a:extLst>
              </a:tr>
              <a:tr h="5864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t>How the CFP</a:t>
                      </a:r>
                      <a:r>
                        <a:rPr lang="en-US" sz="1800" kern="1200" baseline="30000" dirty="0"/>
                        <a:t>®</a:t>
                      </a:r>
                      <a:r>
                        <a:rPr lang="en-US" sz="1800" kern="1200" dirty="0"/>
                        <a:t> professional, the CFP</a:t>
                      </a:r>
                      <a:r>
                        <a:rPr lang="en-US" sz="1800" kern="1200" baseline="30000" dirty="0"/>
                        <a:t>®</a:t>
                      </a:r>
                      <a:r>
                        <a:rPr lang="en-US" sz="1800" kern="1200" dirty="0"/>
                        <a:t> Professional’s Firm, and any Related Party are compensated for providing</a:t>
                      </a:r>
                      <a:r>
                        <a:rPr lang="en-US" sz="1800" kern="1200" baseline="0" dirty="0"/>
                        <a:t> the products and services</a:t>
                      </a:r>
                      <a:endParaRPr lang="en-US" sz="1800" kern="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208261"/>
                  </a:ext>
                </a:extLst>
              </a:tr>
              <a:tr h="3397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t>Relevant </a:t>
                      </a:r>
                      <a:r>
                        <a:rPr lang="en-US" sz="1800" b="1" u="sng" kern="1200" dirty="0" smtClean="0">
                          <a:solidFill>
                            <a:srgbClr val="FF0000"/>
                          </a:solidFill>
                        </a:rPr>
                        <a:t>public </a:t>
                      </a:r>
                      <a:r>
                        <a:rPr lang="en-US" sz="1800" kern="1200" dirty="0" smtClean="0"/>
                        <a:t>websites </a:t>
                      </a:r>
                      <a:r>
                        <a:rPr lang="en-US" sz="1800" kern="1200" dirty="0"/>
                        <a:t>that have information about </a:t>
                      </a:r>
                      <a:r>
                        <a:rPr lang="en-US" sz="1800" b="1" u="sng" kern="1200" dirty="0" smtClean="0">
                          <a:solidFill>
                            <a:srgbClr val="FF0000"/>
                          </a:solidFill>
                        </a:rPr>
                        <a:t>public</a:t>
                      </a:r>
                      <a:r>
                        <a:rPr lang="en-US" sz="1800" b="1" u="sng" kern="1200" dirty="0" smtClean="0"/>
                        <a:t> </a:t>
                      </a:r>
                      <a:r>
                        <a:rPr lang="en-US" sz="1800" kern="1200" dirty="0" err="1" smtClean="0"/>
                        <a:t>discipline</a:t>
                      </a:r>
                      <a:r>
                        <a:rPr lang="en-US" sz="1800" strike="sngStrike" kern="1200" baseline="0" dirty="0" err="1" smtClean="0">
                          <a:solidFill>
                            <a:srgbClr val="FF0000"/>
                          </a:solidFill>
                        </a:rPr>
                        <a:t>ary</a:t>
                      </a:r>
                      <a:r>
                        <a:rPr lang="en-US" sz="1800" strike="sngStrike" kern="1200" baseline="0" dirty="0" smtClean="0">
                          <a:solidFill>
                            <a:srgbClr val="FF0000"/>
                          </a:solidFill>
                        </a:rPr>
                        <a:t> </a:t>
                      </a:r>
                      <a:r>
                        <a:rPr lang="en-US" sz="1800" strike="sngStrike" kern="1200" baseline="0" dirty="0">
                          <a:solidFill>
                            <a:srgbClr val="FF0000"/>
                          </a:solidFill>
                        </a:rPr>
                        <a:t>actions</a:t>
                      </a:r>
                      <a:r>
                        <a:rPr lang="en-US" sz="1800" kern="1200" dirty="0"/>
                        <a:t> and bankruptcies</a:t>
                      </a:r>
                      <a:endParaRPr lang="en-US" sz="1800" kern="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13833527"/>
                  </a:ext>
                </a:extLst>
              </a:tr>
              <a:tr h="3397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Full disclosure of all Material Conflicts of Interest</a:t>
                      </a:r>
                    </a:p>
                  </a:txBody>
                  <a:tcPr/>
                </a:tc>
                <a:extLst>
                  <a:ext uri="{0D108BD9-81ED-4DB2-BD59-A6C34878D82A}">
                    <a16:rowId xmlns:a16="http://schemas.microsoft.com/office/drawing/2014/main" val="2012193003"/>
                  </a:ext>
                </a:extLst>
              </a:tr>
              <a:tr h="3397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Policies regarding the protection, handling, and sharing of non-public personal information </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5278638"/>
                  </a:ext>
                </a:extLst>
              </a:tr>
              <a:tr h="5864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u="sng" kern="1200" dirty="0" smtClean="0">
                          <a:solidFill>
                            <a:srgbClr val="FF0000"/>
                          </a:solidFill>
                          <a:latin typeface="Arial" panose="020B0604020202020204" pitchFamily="34" charset="0"/>
                          <a:cs typeface="Arial" panose="020B0604020202020204" pitchFamily="34" charset="0"/>
                        </a:rPr>
                        <a:t>Any arrangement involving</a:t>
                      </a:r>
                      <a:r>
                        <a:rPr lang="en-US" sz="1800" u="sng" kern="1200" baseline="0" dirty="0" smtClean="0">
                          <a:solidFill>
                            <a:srgbClr val="FF0000"/>
                          </a:solidFill>
                          <a:latin typeface="Arial" panose="020B0604020202020204" pitchFamily="34" charset="0"/>
                          <a:cs typeface="Arial" panose="020B0604020202020204" pitchFamily="34" charset="0"/>
                        </a:rPr>
                        <a:t> compensation or other economic benefit for recommending additional persons</a:t>
                      </a:r>
                      <a:endParaRPr lang="en-US" sz="1800" u="sng" kern="12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7065564"/>
                  </a:ext>
                </a:extLst>
              </a:tr>
              <a:tr h="5864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Other information that is Material to a Client’s decision to engage or continue to engage</a:t>
                      </a:r>
                      <a:endParaRPr lang="en-US" sz="1800" kern="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1232587"/>
                  </a:ext>
                </a:extLst>
              </a:tr>
              <a:tr h="5864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sngStrike" baseline="0" dirty="0">
                          <a:solidFill>
                            <a:srgbClr val="FF0000"/>
                          </a:solidFill>
                          <a:latin typeface="Arial" panose="020B0604020202020204" pitchFamily="34" charset="0"/>
                          <a:cs typeface="Arial" panose="020B0604020202020204" pitchFamily="34" charset="0"/>
                        </a:rPr>
                        <a:t>Information required under the Engagement and in response to reasonable Client requests</a:t>
                      </a:r>
                      <a:endParaRPr lang="en-US" sz="1800" strike="sngStrike" kern="1200" baseline="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936233"/>
                  </a:ext>
                </a:extLst>
              </a:tr>
            </a:tbl>
          </a:graphicData>
        </a:graphic>
      </p:graphicFrame>
    </p:spTree>
    <p:extLst>
      <p:ext uri="{BB962C8B-B14F-4D97-AF65-F5344CB8AC3E}">
        <p14:creationId xmlns:p14="http://schemas.microsoft.com/office/powerpoint/2010/main" val="3685906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
            <a:ext cx="6915150" cy="589005"/>
          </a:xfrm>
        </p:spPr>
        <p:txBody>
          <a:bodyPr>
            <a:normAutofit/>
          </a:bodyPr>
          <a:lstStyle/>
          <a:p>
            <a:r>
              <a:rPr lang="en-US" sz="2700" dirty="0" smtClean="0">
                <a:solidFill>
                  <a:schemeClr val="tx1"/>
                </a:solidFill>
              </a:rPr>
              <a:t>Terms of Engagement</a:t>
            </a:r>
            <a:endParaRPr lang="en-US" sz="2700" dirty="0">
              <a:solidFill>
                <a:schemeClr val="tx1"/>
              </a:solidFill>
            </a:endParaRPr>
          </a:p>
        </p:txBody>
      </p:sp>
      <p:sp>
        <p:nvSpPr>
          <p:cNvPr id="3" name="Content Placeholder 2"/>
          <p:cNvSpPr>
            <a:spLocks noGrp="1"/>
          </p:cNvSpPr>
          <p:nvPr>
            <p:ph idx="1"/>
          </p:nvPr>
        </p:nvSpPr>
        <p:spPr>
          <a:xfrm>
            <a:off x="533400" y="1428750"/>
            <a:ext cx="7924800" cy="2765822"/>
          </a:xfrm>
        </p:spPr>
        <p:txBody>
          <a:bodyPr/>
          <a:lstStyle/>
          <a:p>
            <a:pPr marL="0" indent="0">
              <a:buNone/>
            </a:pPr>
            <a:r>
              <a:rPr lang="en-US" dirty="0">
                <a:solidFill>
                  <a:schemeClr val="tx1"/>
                </a:solidFill>
              </a:rPr>
              <a:t>When Providing Financial Planning: The Terms of the </a:t>
            </a:r>
            <a:r>
              <a:rPr lang="en-US" dirty="0" smtClean="0">
                <a:solidFill>
                  <a:schemeClr val="tx1"/>
                </a:solidFill>
              </a:rPr>
              <a:t>Engagement include: </a:t>
            </a:r>
          </a:p>
          <a:p>
            <a:pPr marL="0" indent="0">
              <a:buNone/>
            </a:pPr>
            <a:r>
              <a:rPr lang="en-US" dirty="0">
                <a:solidFill>
                  <a:schemeClr val="tx1"/>
                </a:solidFill>
              </a:rPr>
              <a:t>	</a:t>
            </a:r>
            <a:r>
              <a:rPr lang="en-US" dirty="0" smtClean="0">
                <a:solidFill>
                  <a:schemeClr val="tx1"/>
                </a:solidFill>
              </a:rPr>
              <a:t>(</a:t>
            </a:r>
            <a:r>
              <a:rPr lang="en-US" dirty="0">
                <a:solidFill>
                  <a:schemeClr val="tx1"/>
                </a:solidFill>
              </a:rPr>
              <a:t>a) the Scope of </a:t>
            </a:r>
            <a:r>
              <a:rPr lang="en-US" dirty="0" smtClean="0">
                <a:solidFill>
                  <a:schemeClr val="tx1"/>
                </a:solidFill>
              </a:rPr>
              <a:t>Engagement </a:t>
            </a:r>
            <a:r>
              <a:rPr lang="en-US" dirty="0">
                <a:solidFill>
                  <a:schemeClr val="tx1"/>
                </a:solidFill>
              </a:rPr>
              <a:t>and any limitations, </a:t>
            </a:r>
            <a:endParaRPr lang="en-US" dirty="0" smtClean="0">
              <a:solidFill>
                <a:schemeClr val="tx1"/>
              </a:solidFill>
            </a:endParaRPr>
          </a:p>
          <a:p>
            <a:pPr marL="0" indent="0">
              <a:buNone/>
            </a:pPr>
            <a:r>
              <a:rPr lang="en-US" dirty="0">
                <a:solidFill>
                  <a:schemeClr val="tx1"/>
                </a:solidFill>
              </a:rPr>
              <a:t>	</a:t>
            </a:r>
            <a:r>
              <a:rPr lang="en-US" dirty="0" smtClean="0">
                <a:solidFill>
                  <a:schemeClr val="tx1"/>
                </a:solidFill>
              </a:rPr>
              <a:t>(</a:t>
            </a:r>
            <a:r>
              <a:rPr lang="en-US" dirty="0">
                <a:solidFill>
                  <a:schemeClr val="tx1"/>
                </a:solidFill>
              </a:rPr>
              <a:t>b) when the services will be provided, and </a:t>
            </a:r>
            <a:endParaRPr lang="en-US" dirty="0" smtClean="0">
              <a:solidFill>
                <a:schemeClr val="tx1"/>
              </a:solidFill>
            </a:endParaRPr>
          </a:p>
          <a:p>
            <a:pPr marL="0" indent="0">
              <a:buNone/>
            </a:pPr>
            <a:r>
              <a:rPr lang="en-US" dirty="0">
                <a:solidFill>
                  <a:schemeClr val="tx1"/>
                </a:solidFill>
              </a:rPr>
              <a:t>	</a:t>
            </a:r>
            <a:r>
              <a:rPr lang="en-US" dirty="0" smtClean="0">
                <a:solidFill>
                  <a:schemeClr val="tx1"/>
                </a:solidFill>
              </a:rPr>
              <a:t>(</a:t>
            </a:r>
            <a:r>
              <a:rPr lang="en-US" dirty="0">
                <a:solidFill>
                  <a:schemeClr val="tx1"/>
                </a:solidFill>
              </a:rPr>
              <a:t>c) the Client’s Responsibilities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48</a:t>
            </a:fld>
            <a:endParaRPr lang="en-US" dirty="0"/>
          </a:p>
        </p:txBody>
      </p:sp>
    </p:spTree>
    <p:extLst>
      <p:ext uri="{BB962C8B-B14F-4D97-AF65-F5344CB8AC3E}">
        <p14:creationId xmlns:p14="http://schemas.microsoft.com/office/powerpoint/2010/main" val="1480684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15150" cy="590550"/>
          </a:xfrm>
        </p:spPr>
        <p:txBody>
          <a:bodyPr>
            <a:normAutofit/>
          </a:bodyPr>
          <a:lstStyle/>
          <a:p>
            <a:r>
              <a:rPr lang="en-US" sz="2700" dirty="0" smtClean="0">
                <a:solidFill>
                  <a:schemeClr val="tx1"/>
                </a:solidFill>
              </a:rPr>
              <a:t>Quick Review</a:t>
            </a:r>
            <a:endParaRPr lang="en-US" sz="2700" dirty="0">
              <a:solidFill>
                <a:schemeClr val="tx1"/>
              </a:solidFill>
            </a:endParaRPr>
          </a:p>
        </p:txBody>
      </p:sp>
      <p:sp>
        <p:nvSpPr>
          <p:cNvPr id="4" name="Rectangle 3"/>
          <p:cNvSpPr/>
          <p:nvPr/>
        </p:nvSpPr>
        <p:spPr>
          <a:xfrm>
            <a:off x="228600" y="1200150"/>
            <a:ext cx="8382000" cy="707886"/>
          </a:xfrm>
          <a:prstGeom prst="rect">
            <a:avLst/>
          </a:prstGeom>
        </p:spPr>
        <p:txBody>
          <a:bodyPr wrap="square">
            <a:spAutoFit/>
          </a:bodyPr>
          <a:lstStyle/>
          <a:p>
            <a:pPr marL="342900" lvl="0" indent="-342900" hangingPunct="1">
              <a:buClr>
                <a:schemeClr val="accent6"/>
              </a:buClr>
              <a:buFont typeface="Arial" panose="020B0604020202020204" pitchFamily="34" charset="0"/>
              <a:buChar char="•"/>
            </a:pPr>
            <a:endParaRPr lang="en-US" sz="2000" dirty="0">
              <a:solidFill>
                <a:sysClr val="windowText" lastClr="000000"/>
              </a:solidFill>
            </a:endParaRPr>
          </a:p>
          <a:p>
            <a:pPr lvl="0" hangingPunct="1">
              <a:buClr>
                <a:schemeClr val="accent6"/>
              </a:buClr>
            </a:pPr>
            <a:endParaRPr lang="en-US" sz="2000" dirty="0">
              <a:solidFill>
                <a:sysClr val="windowText" lastClr="000000"/>
              </a:solidFill>
            </a:endParaRPr>
          </a:p>
        </p:txBody>
      </p:sp>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49</a:t>
            </a:fld>
            <a:endParaRPr lang="en-US" dirty="0"/>
          </a:p>
        </p:txBody>
      </p:sp>
      <p:sp>
        <p:nvSpPr>
          <p:cNvPr id="3" name="Rounded Rectangle 2"/>
          <p:cNvSpPr/>
          <p:nvPr/>
        </p:nvSpPr>
        <p:spPr>
          <a:xfrm>
            <a:off x="905904" y="1561816"/>
            <a:ext cx="7027391" cy="1919240"/>
          </a:xfrm>
          <a:prstGeom prst="roundRect">
            <a:avLst/>
          </a:prstGeom>
          <a:solidFill>
            <a:srgbClr val="FFCE34"/>
          </a:solidFill>
        </p:spPr>
        <p:style>
          <a:lnRef idx="1">
            <a:schemeClr val="accent1"/>
          </a:lnRef>
          <a:fillRef idx="3">
            <a:schemeClr val="accent1"/>
          </a:fillRef>
          <a:effectRef idx="2">
            <a:schemeClr val="accent1"/>
          </a:effectRef>
          <a:fontRef idx="minor">
            <a:schemeClr val="lt1"/>
          </a:fontRef>
        </p:style>
        <p:txBody>
          <a:bodyPr rtlCol="0" anchor="ctr"/>
          <a:lstStyle/>
          <a:p>
            <a:pPr lvl="0" hangingPunct="1">
              <a:buClr>
                <a:schemeClr val="accent6"/>
              </a:buClr>
            </a:pPr>
            <a:endParaRPr lang="en-US" sz="2400" dirty="0">
              <a:solidFill>
                <a:sysClr val="windowText" lastClr="000000"/>
              </a:solidFill>
            </a:endParaRPr>
          </a:p>
          <a:p>
            <a:pPr marL="342900" lvl="0" indent="-342900" hangingPunct="1">
              <a:buClr>
                <a:schemeClr val="accent6"/>
              </a:buClr>
              <a:buFont typeface="Wingdings" panose="05000000000000000000" pitchFamily="2" charset="2"/>
              <a:buChar char="ü"/>
            </a:pPr>
            <a:r>
              <a:rPr lang="en-US" sz="3200" dirty="0" smtClean="0">
                <a:ln>
                  <a:solidFill>
                    <a:srgbClr val="86702C"/>
                  </a:solidFill>
                </a:ln>
                <a:solidFill>
                  <a:sysClr val="windowText" lastClr="000000"/>
                </a:solidFill>
              </a:rPr>
              <a:t> Information provided </a:t>
            </a:r>
            <a:r>
              <a:rPr lang="en-US" sz="3200" dirty="0">
                <a:ln>
                  <a:solidFill>
                    <a:srgbClr val="86702C"/>
                  </a:solidFill>
                </a:ln>
                <a:solidFill>
                  <a:sysClr val="windowText" lastClr="000000"/>
                </a:solidFill>
              </a:rPr>
              <a:t>to </a:t>
            </a:r>
            <a:r>
              <a:rPr lang="en-US" sz="3200" dirty="0" smtClean="0">
                <a:ln>
                  <a:solidFill>
                    <a:srgbClr val="86702C"/>
                  </a:solidFill>
                </a:ln>
                <a:solidFill>
                  <a:sysClr val="windowText" lastClr="000000"/>
                </a:solidFill>
              </a:rPr>
              <a:t>Clients</a:t>
            </a:r>
          </a:p>
          <a:p>
            <a:pPr marL="342900" indent="-342900">
              <a:buClr>
                <a:schemeClr val="accent6"/>
              </a:buClr>
              <a:buFont typeface="Wingdings" panose="05000000000000000000" pitchFamily="2" charset="2"/>
              <a:buChar char="ü"/>
            </a:pPr>
            <a:r>
              <a:rPr lang="en-US" sz="3200" b="1" dirty="0" smtClean="0">
                <a:ln>
                  <a:solidFill>
                    <a:srgbClr val="86702C"/>
                  </a:solidFill>
                </a:ln>
                <a:solidFill>
                  <a:sysClr val="windowText" lastClr="000000"/>
                </a:solidFill>
              </a:rPr>
              <a:t> Timing</a:t>
            </a:r>
            <a:r>
              <a:rPr lang="en-US" sz="3200" dirty="0">
                <a:ln>
                  <a:solidFill>
                    <a:srgbClr val="86702C"/>
                  </a:solidFill>
                </a:ln>
                <a:solidFill>
                  <a:sysClr val="windowText" lastClr="000000"/>
                </a:solidFill>
              </a:rPr>
              <a:t>, </a:t>
            </a:r>
            <a:r>
              <a:rPr lang="en-US" sz="3200" b="1" dirty="0">
                <a:ln>
                  <a:solidFill>
                    <a:srgbClr val="86702C"/>
                  </a:solidFill>
                </a:ln>
                <a:solidFill>
                  <a:sysClr val="windowText" lastClr="000000"/>
                </a:solidFill>
              </a:rPr>
              <a:t>Delivery</a:t>
            </a:r>
            <a:r>
              <a:rPr lang="en-US" sz="3200" dirty="0">
                <a:ln>
                  <a:solidFill>
                    <a:srgbClr val="86702C"/>
                  </a:solidFill>
                </a:ln>
                <a:solidFill>
                  <a:sysClr val="windowText" lastClr="000000"/>
                </a:solidFill>
              </a:rPr>
              <a:t>, and </a:t>
            </a:r>
            <a:r>
              <a:rPr lang="en-US" sz="3200" b="1" dirty="0">
                <a:ln>
                  <a:solidFill>
                    <a:srgbClr val="86702C"/>
                  </a:solidFill>
                </a:ln>
                <a:solidFill>
                  <a:sysClr val="windowText" lastClr="000000"/>
                </a:solidFill>
              </a:rPr>
              <a:t>Updating</a:t>
            </a:r>
          </a:p>
          <a:p>
            <a:pPr lvl="0" hangingPunct="1">
              <a:buClr>
                <a:schemeClr val="accent6"/>
              </a:buClr>
            </a:pPr>
            <a:endParaRPr lang="en-US" sz="3000" dirty="0">
              <a:ln>
                <a:solidFill>
                  <a:srgbClr val="86702C"/>
                </a:solidFill>
              </a:ln>
              <a:solidFill>
                <a:sysClr val="windowText" lastClr="000000"/>
              </a:solidFill>
            </a:endParaRPr>
          </a:p>
        </p:txBody>
      </p:sp>
    </p:spTree>
    <p:extLst>
      <p:ext uri="{BB962C8B-B14F-4D97-AF65-F5344CB8AC3E}">
        <p14:creationId xmlns:p14="http://schemas.microsoft.com/office/powerpoint/2010/main" val="3005390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7576" y="971550"/>
            <a:ext cx="8001000" cy="3733800"/>
          </a:xfrm>
        </p:spPr>
        <p:txBody>
          <a:bodyPr>
            <a:normAutofit fontScale="25000" lnSpcReduction="20000"/>
          </a:bodyPr>
          <a:lstStyle/>
          <a:p>
            <a:pPr marL="0" indent="0">
              <a:buNone/>
            </a:pPr>
            <a:r>
              <a:rPr lang="en-US" sz="6200" dirty="0">
                <a:solidFill>
                  <a:schemeClr val="tx1"/>
                </a:solidFill>
              </a:rPr>
              <a:t>The content of this </a:t>
            </a:r>
            <a:r>
              <a:rPr lang="en-US" sz="6200" dirty="0" smtClean="0">
                <a:solidFill>
                  <a:schemeClr val="tx1"/>
                </a:solidFill>
              </a:rPr>
              <a:t>program </a:t>
            </a:r>
            <a:r>
              <a:rPr lang="en-US" sz="6200" dirty="0">
                <a:solidFill>
                  <a:schemeClr val="tx1"/>
                </a:solidFill>
              </a:rPr>
              <a:t>is based on CFP Board’s </a:t>
            </a:r>
            <a:r>
              <a:rPr lang="en-US" sz="6200" i="1" dirty="0">
                <a:solidFill>
                  <a:schemeClr val="tx1"/>
                </a:solidFill>
              </a:rPr>
              <a:t>Code of Ethics and Standards of Conduct</a:t>
            </a:r>
            <a:r>
              <a:rPr lang="en-US" sz="6200" dirty="0">
                <a:solidFill>
                  <a:schemeClr val="tx1"/>
                </a:solidFill>
              </a:rPr>
              <a:t> (</a:t>
            </a:r>
            <a:r>
              <a:rPr lang="en-US" sz="6200" i="1" dirty="0">
                <a:solidFill>
                  <a:schemeClr val="tx1"/>
                </a:solidFill>
              </a:rPr>
              <a:t>Code and Standards</a:t>
            </a:r>
            <a:r>
              <a:rPr lang="en-US" sz="6200" dirty="0">
                <a:solidFill>
                  <a:schemeClr val="tx1"/>
                </a:solidFill>
              </a:rPr>
              <a:t>), which is effective on October 1, 2019. </a:t>
            </a:r>
          </a:p>
          <a:p>
            <a:pPr marL="0" indent="0">
              <a:buNone/>
            </a:pPr>
            <a:endParaRPr lang="en-US" sz="6200" dirty="0">
              <a:solidFill>
                <a:schemeClr val="tx1"/>
              </a:solidFill>
            </a:endParaRPr>
          </a:p>
          <a:p>
            <a:pPr marL="0" indent="0">
              <a:buNone/>
            </a:pPr>
            <a:r>
              <a:rPr lang="en-US" sz="6200" dirty="0">
                <a:solidFill>
                  <a:schemeClr val="tx1"/>
                </a:solidFill>
              </a:rPr>
              <a:t>CFP Board created and provided this slide deck to the CE Sponsor for presentation.  The presenter’s opinions do not necessarily represent those of CFP Board.  </a:t>
            </a:r>
          </a:p>
          <a:p>
            <a:pPr marL="0" indent="0">
              <a:buNone/>
            </a:pPr>
            <a:endParaRPr lang="en-US" sz="6200" dirty="0">
              <a:solidFill>
                <a:schemeClr val="tx1"/>
              </a:solidFill>
            </a:endParaRPr>
          </a:p>
          <a:p>
            <a:pPr marL="0" indent="0">
              <a:buNone/>
            </a:pPr>
            <a:r>
              <a:rPr lang="en-US" sz="6200" dirty="0">
                <a:solidFill>
                  <a:schemeClr val="tx1"/>
                </a:solidFill>
              </a:rPr>
              <a:t>All material associated with this </a:t>
            </a:r>
            <a:r>
              <a:rPr lang="en-US" sz="6200" dirty="0" smtClean="0">
                <a:solidFill>
                  <a:schemeClr val="tx1"/>
                </a:solidFill>
              </a:rPr>
              <a:t>program </a:t>
            </a:r>
            <a:r>
              <a:rPr lang="en-US" sz="6200" dirty="0">
                <a:solidFill>
                  <a:schemeClr val="tx1"/>
                </a:solidFill>
              </a:rPr>
              <a:t>is the property of CFP Board and may not be resold, republished or copied without the prior written consent of CFP Board.  </a:t>
            </a: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endParaRPr lang="en-US" sz="2900" dirty="0" smtClean="0">
              <a:solidFill>
                <a:schemeClr val="tx1"/>
              </a:solidFill>
            </a:endParaRPr>
          </a:p>
          <a:p>
            <a:pPr marL="0" indent="0">
              <a:buNone/>
            </a:pPr>
            <a:endParaRPr lang="en-US" sz="5600" dirty="0" smtClean="0">
              <a:solidFill>
                <a:schemeClr val="tx1"/>
              </a:solidFill>
            </a:endParaRPr>
          </a:p>
          <a:p>
            <a:pPr marL="0" indent="0">
              <a:buNone/>
            </a:pPr>
            <a:endParaRPr lang="en-US" sz="5600" dirty="0">
              <a:solidFill>
                <a:schemeClr val="tx1"/>
              </a:solidFill>
            </a:endParaRPr>
          </a:p>
          <a:p>
            <a:pPr marL="0" indent="0">
              <a:buNone/>
            </a:pPr>
            <a:endParaRPr lang="en-US" sz="5600" dirty="0" smtClean="0">
              <a:solidFill>
                <a:schemeClr val="tx1"/>
              </a:solidFill>
            </a:endParaRPr>
          </a:p>
          <a:p>
            <a:pPr marL="0" indent="0">
              <a:buNone/>
            </a:pPr>
            <a:r>
              <a:rPr lang="en-US" sz="5600" dirty="0" smtClean="0">
                <a:solidFill>
                  <a:schemeClr val="tx1"/>
                </a:solidFill>
              </a:rPr>
              <a:t>Copyright</a:t>
            </a:r>
            <a:r>
              <a:rPr lang="en-US" sz="5600" baseline="30000" dirty="0">
                <a:solidFill>
                  <a:schemeClr val="tx1"/>
                </a:solidFill>
              </a:rPr>
              <a:t>© </a:t>
            </a:r>
            <a:r>
              <a:rPr lang="en-US" sz="5600" baseline="30000" dirty="0" smtClean="0">
                <a:solidFill>
                  <a:schemeClr val="tx1"/>
                </a:solidFill>
              </a:rPr>
              <a:t> </a:t>
            </a:r>
            <a:r>
              <a:rPr lang="en-US" sz="5600" dirty="0" smtClean="0">
                <a:solidFill>
                  <a:schemeClr val="tx1"/>
                </a:solidFill>
              </a:rPr>
              <a:t>2018 </a:t>
            </a:r>
            <a:r>
              <a:rPr lang="en-US" sz="5600" dirty="0">
                <a:solidFill>
                  <a:schemeClr val="tx1"/>
                </a:solidFill>
              </a:rPr>
              <a:t>Certified Financial Planner Board of Standards, Inc.  All rights reserved. Reproduced with permission.</a:t>
            </a:r>
          </a:p>
        </p:txBody>
      </p:sp>
      <p:sp>
        <p:nvSpPr>
          <p:cNvPr id="4" name="Title 1"/>
          <p:cNvSpPr>
            <a:spLocks noGrp="1"/>
          </p:cNvSpPr>
          <p:nvPr>
            <p:ph type="title"/>
          </p:nvPr>
        </p:nvSpPr>
        <p:spPr>
          <a:xfrm>
            <a:off x="0" y="0"/>
            <a:ext cx="6915150" cy="564356"/>
          </a:xfrm>
        </p:spPr>
        <p:txBody>
          <a:bodyPr>
            <a:normAutofit/>
          </a:bodyPr>
          <a:lstStyle/>
          <a:p>
            <a:r>
              <a:rPr lang="en-US" sz="2700" dirty="0">
                <a:solidFill>
                  <a:schemeClr val="tx1"/>
                </a:solidFill>
              </a:rPr>
              <a:t>Disclaimer</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5</a:t>
            </a:fld>
            <a:endParaRPr lang="en-US" dirty="0"/>
          </a:p>
        </p:txBody>
      </p:sp>
    </p:spTree>
    <p:extLst>
      <p:ext uri="{BB962C8B-B14F-4D97-AF65-F5344CB8AC3E}">
        <p14:creationId xmlns:p14="http://schemas.microsoft.com/office/powerpoint/2010/main" val="2322173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
            <a:ext cx="6915150" cy="590550"/>
          </a:xfrm>
        </p:spPr>
        <p:txBody>
          <a:bodyPr>
            <a:normAutofit/>
          </a:bodyPr>
          <a:lstStyle/>
          <a:p>
            <a:r>
              <a:rPr lang="en-US" sz="2700" dirty="0">
                <a:solidFill>
                  <a:schemeClr val="tx1"/>
                </a:solidFill>
              </a:rPr>
              <a:t> </a:t>
            </a:r>
            <a:r>
              <a:rPr lang="en-US" sz="2700" dirty="0" smtClean="0">
                <a:solidFill>
                  <a:schemeClr val="tx1"/>
                </a:solidFill>
              </a:rPr>
              <a:t>Apply </a:t>
            </a:r>
            <a:r>
              <a:rPr lang="en-US" sz="2700" dirty="0">
                <a:solidFill>
                  <a:schemeClr val="tx1"/>
                </a:solidFill>
              </a:rPr>
              <a:t>the New </a:t>
            </a:r>
            <a:r>
              <a:rPr lang="en-US" sz="2700" i="1" dirty="0">
                <a:solidFill>
                  <a:schemeClr val="tx1"/>
                </a:solidFill>
              </a:rPr>
              <a:t>Code &amp; </a:t>
            </a:r>
            <a:r>
              <a:rPr lang="en-US" sz="2700" i="1" dirty="0" smtClean="0">
                <a:solidFill>
                  <a:schemeClr val="tx1"/>
                </a:solidFill>
              </a:rPr>
              <a:t>Standard</a:t>
            </a:r>
            <a:r>
              <a:rPr lang="en-US" sz="2700" i="1" u="sng" dirty="0" smtClean="0">
                <a:solidFill>
                  <a:srgbClr val="FF0000"/>
                </a:solidFill>
              </a:rPr>
              <a:t>s</a:t>
            </a:r>
            <a:endParaRPr lang="en-US" sz="2700" u="sng" dirty="0">
              <a:solidFill>
                <a:srgbClr val="FF0000"/>
              </a:solidFill>
            </a:endParaRPr>
          </a:p>
        </p:txBody>
      </p:sp>
      <p:sp>
        <p:nvSpPr>
          <p:cNvPr id="3" name="Text Placeholder 2"/>
          <p:cNvSpPr>
            <a:spLocks noGrp="1"/>
          </p:cNvSpPr>
          <p:nvPr>
            <p:ph type="body" idx="1"/>
          </p:nvPr>
        </p:nvSpPr>
        <p:spPr>
          <a:xfrm>
            <a:off x="381000" y="1047750"/>
            <a:ext cx="7543800" cy="2765822"/>
          </a:xfrm>
        </p:spPr>
        <p:txBody>
          <a:bodyPr>
            <a:noAutofit/>
          </a:bodyPr>
          <a:lstStyle/>
          <a:p>
            <a:pPr>
              <a:buFont typeface="Arial" panose="020B0604020202020204" pitchFamily="34" charset="0"/>
              <a:buChar char="•"/>
            </a:pPr>
            <a:r>
              <a:rPr lang="en-US" sz="2000" dirty="0" smtClean="0">
                <a:solidFill>
                  <a:schemeClr val="tx1"/>
                </a:solidFill>
              </a:rPr>
              <a:t>Select a Vignette</a:t>
            </a:r>
            <a:r>
              <a:rPr lang="en-US" sz="2000" dirty="0">
                <a:solidFill>
                  <a:schemeClr val="tx1"/>
                </a:solidFill>
              </a:rPr>
              <a:t>: </a:t>
            </a:r>
          </a:p>
          <a:p>
            <a:pPr lvl="1">
              <a:buFont typeface="Arial" panose="020B0604020202020204" pitchFamily="34" charset="0"/>
              <a:buChar char="•"/>
            </a:pPr>
            <a:r>
              <a:rPr lang="en-US" sz="1800" dirty="0">
                <a:solidFill>
                  <a:schemeClr val="tx1"/>
                </a:solidFill>
              </a:rPr>
              <a:t>Provide Information to a Client</a:t>
            </a:r>
          </a:p>
          <a:p>
            <a:pPr marL="0" indent="0">
              <a:buNone/>
            </a:pPr>
            <a:endParaRPr lang="en-US" sz="2000" dirty="0"/>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50</a:t>
            </a:fld>
            <a:endParaRPr lang="en-US" dirty="0"/>
          </a:p>
        </p:txBody>
      </p:sp>
    </p:spTree>
    <p:extLst>
      <p:ext uri="{BB962C8B-B14F-4D97-AF65-F5344CB8AC3E}">
        <p14:creationId xmlns:p14="http://schemas.microsoft.com/office/powerpoint/2010/main" val="37574236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89090"/>
            <a:ext cx="7848600" cy="1865126"/>
          </a:xfrm>
          <a:prstGeom prst="rect">
            <a:avLst/>
          </a:prstGeom>
        </p:spPr>
        <p:txBody>
          <a:bodyPr wrap="square">
            <a:spAutoFit/>
          </a:bodyPr>
          <a:lstStyle/>
          <a:p>
            <a:pPr>
              <a:lnSpc>
                <a:spcPct val="80000"/>
              </a:lnSpc>
            </a:pPr>
            <a:r>
              <a:rPr lang="en-US" sz="4800" b="1" cap="all" dirty="0">
                <a:solidFill>
                  <a:srgbClr val="FDC82F"/>
                </a:solidFill>
              </a:rPr>
              <a:t>Recognize and avoid or disclose and manage conflicts</a:t>
            </a:r>
            <a:endParaRPr lang="en-US" sz="4800" b="1" i="1" cap="all" dirty="0">
              <a:solidFill>
                <a:srgbClr val="FDC82F"/>
              </a:solidFill>
            </a:endParaRPr>
          </a:p>
        </p:txBody>
      </p:sp>
      <p:sp>
        <p:nvSpPr>
          <p:cNvPr id="6" name="Rectangle 5"/>
          <p:cNvSpPr/>
          <p:nvPr/>
        </p:nvSpPr>
        <p:spPr>
          <a:xfrm>
            <a:off x="685800" y="3708661"/>
            <a:ext cx="7162800" cy="369332"/>
          </a:xfrm>
          <a:prstGeom prst="rect">
            <a:avLst/>
          </a:prstGeom>
        </p:spPr>
        <p:txBody>
          <a:bodyPr wrap="square">
            <a:spAutoFit/>
          </a:bodyPr>
          <a:lstStyle/>
          <a:p>
            <a:r>
              <a:rPr lang="en-US" b="1" cap="all" dirty="0">
                <a:solidFill>
                  <a:schemeClr val="bg1">
                    <a:lumMod val="85000"/>
                  </a:schemeClr>
                </a:solidFill>
              </a:rPr>
              <a:t>Learning objective 5</a:t>
            </a:r>
          </a:p>
        </p:txBody>
      </p:sp>
      <p:cxnSp>
        <p:nvCxnSpPr>
          <p:cNvPr id="7" name="Straight Connector 6"/>
          <p:cNvCxnSpPr/>
          <p:nvPr/>
        </p:nvCxnSpPr>
        <p:spPr>
          <a:xfrm>
            <a:off x="685800" y="35811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85800" y="44955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62042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 y="8238"/>
            <a:ext cx="6915150" cy="590348"/>
          </a:xfrm>
        </p:spPr>
        <p:txBody>
          <a:bodyPr>
            <a:normAutofit/>
          </a:bodyPr>
          <a:lstStyle/>
          <a:p>
            <a:r>
              <a:rPr lang="en-US" sz="2700" dirty="0">
                <a:solidFill>
                  <a:schemeClr val="tx1"/>
                </a:solidFill>
              </a:rPr>
              <a:t>Conflict of Interest Obligations</a:t>
            </a:r>
          </a:p>
        </p:txBody>
      </p:sp>
      <p:sp>
        <p:nvSpPr>
          <p:cNvPr id="5" name="Rectangle 4"/>
          <p:cNvSpPr/>
          <p:nvPr/>
        </p:nvSpPr>
        <p:spPr>
          <a:xfrm>
            <a:off x="381000" y="1123950"/>
            <a:ext cx="8153400" cy="2446824"/>
          </a:xfrm>
          <a:prstGeom prst="rect">
            <a:avLst/>
          </a:prstGeom>
        </p:spPr>
        <p:txBody>
          <a:bodyPr wrap="square">
            <a:spAutoFit/>
          </a:bodyPr>
          <a:lstStyle/>
          <a:p>
            <a:pPr marL="171450" indent="-171450">
              <a:lnSpc>
                <a:spcPct val="90000"/>
              </a:lnSpc>
              <a:spcBef>
                <a:spcPts val="0"/>
              </a:spcBef>
              <a:buClr>
                <a:srgbClr val="FFC000"/>
              </a:buClr>
              <a:buSzPct val="100000"/>
              <a:buFont typeface="Arial"/>
              <a:buChar char="•"/>
              <a:defRPr sz="3200"/>
            </a:pPr>
            <a:r>
              <a:rPr lang="en-US" sz="2400" dirty="0"/>
              <a:t>Avoid Material Conflicts of Interest</a:t>
            </a:r>
          </a:p>
          <a:p>
            <a:pPr marL="171450" indent="-171450">
              <a:lnSpc>
                <a:spcPct val="90000"/>
              </a:lnSpc>
              <a:spcBef>
                <a:spcPts val="0"/>
              </a:spcBef>
              <a:buClr>
                <a:srgbClr val="FFC000"/>
              </a:buClr>
              <a:buSzPct val="100000"/>
              <a:buFont typeface="Arial"/>
              <a:buChar char="•"/>
              <a:defRPr sz="3200"/>
            </a:pPr>
            <a:endParaRPr lang="en-US" sz="2000" dirty="0"/>
          </a:p>
          <a:p>
            <a:pPr marL="171450" indent="-171450">
              <a:lnSpc>
                <a:spcPct val="90000"/>
              </a:lnSpc>
              <a:spcBef>
                <a:spcPts val="0"/>
              </a:spcBef>
              <a:buClr>
                <a:srgbClr val="FFC000"/>
              </a:buClr>
              <a:buSzPct val="100000"/>
              <a:buFont typeface="Arial"/>
              <a:buChar char="•"/>
              <a:defRPr sz="3200"/>
            </a:pPr>
            <a:r>
              <a:rPr lang="en-US" sz="2400" dirty="0" smtClean="0"/>
              <a:t>For Material Conflicts that are not avoided:</a:t>
            </a:r>
            <a:endParaRPr lang="en-US" sz="2400" dirty="0"/>
          </a:p>
          <a:p>
            <a:pPr lvl="1">
              <a:lnSpc>
                <a:spcPct val="90000"/>
              </a:lnSpc>
              <a:spcBef>
                <a:spcPts val="0"/>
              </a:spcBef>
              <a:buClr>
                <a:srgbClr val="FFC000"/>
              </a:buClr>
              <a:buSzPct val="100000"/>
              <a:defRPr sz="3200"/>
            </a:pPr>
            <a:endParaRPr lang="en-US" sz="1000" dirty="0" smtClean="0"/>
          </a:p>
          <a:p>
            <a:pPr marL="628650" lvl="1" indent="-171450">
              <a:lnSpc>
                <a:spcPct val="90000"/>
              </a:lnSpc>
              <a:spcBef>
                <a:spcPts val="0"/>
              </a:spcBef>
              <a:buClr>
                <a:srgbClr val="FFC000"/>
              </a:buClr>
              <a:buSzPct val="100000"/>
              <a:buFont typeface="Arial"/>
              <a:buChar char="•"/>
              <a:defRPr sz="3200"/>
            </a:pPr>
            <a:r>
              <a:rPr lang="en-US" sz="2400" dirty="0" smtClean="0"/>
              <a:t>Provide Full Disclosure</a:t>
            </a:r>
          </a:p>
          <a:p>
            <a:pPr lvl="1">
              <a:lnSpc>
                <a:spcPct val="90000"/>
              </a:lnSpc>
              <a:spcBef>
                <a:spcPts val="0"/>
              </a:spcBef>
              <a:buClr>
                <a:srgbClr val="FFC000"/>
              </a:buClr>
              <a:buSzPct val="100000"/>
              <a:defRPr sz="3200"/>
            </a:pPr>
            <a:endParaRPr lang="en-US" sz="1000" dirty="0" smtClean="0"/>
          </a:p>
          <a:p>
            <a:pPr marL="628650" lvl="1" indent="-171450">
              <a:lnSpc>
                <a:spcPct val="90000"/>
              </a:lnSpc>
              <a:spcBef>
                <a:spcPts val="0"/>
              </a:spcBef>
              <a:buClr>
                <a:srgbClr val="FFC000"/>
              </a:buClr>
              <a:buSzPct val="100000"/>
              <a:buFont typeface="Arial"/>
              <a:buChar char="•"/>
              <a:defRPr sz="3200"/>
            </a:pPr>
            <a:r>
              <a:rPr lang="en-US" sz="2400" dirty="0" smtClean="0"/>
              <a:t>Obtain Informed Consent</a:t>
            </a:r>
          </a:p>
          <a:p>
            <a:pPr lvl="1">
              <a:lnSpc>
                <a:spcPct val="90000"/>
              </a:lnSpc>
              <a:spcBef>
                <a:spcPts val="0"/>
              </a:spcBef>
              <a:buClr>
                <a:srgbClr val="FFC000"/>
              </a:buClr>
              <a:buSzPct val="100000"/>
              <a:defRPr sz="3200"/>
            </a:pPr>
            <a:endParaRPr lang="en-US" sz="1000" dirty="0" smtClean="0"/>
          </a:p>
          <a:p>
            <a:pPr marL="628650" lvl="1" indent="-171450">
              <a:lnSpc>
                <a:spcPct val="90000"/>
              </a:lnSpc>
              <a:spcBef>
                <a:spcPts val="0"/>
              </a:spcBef>
              <a:buClr>
                <a:srgbClr val="FFC000"/>
              </a:buClr>
              <a:buSzPct val="100000"/>
              <a:buFont typeface="Arial"/>
              <a:buChar char="•"/>
              <a:defRPr sz="3200"/>
            </a:pPr>
            <a:r>
              <a:rPr lang="en-US" sz="2400" dirty="0" smtClean="0"/>
              <a:t>Manage the Conflict in the Client’s Best Interests</a:t>
            </a:r>
            <a:endParaRPr lang="en-US" sz="2400"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52</a:t>
            </a:fld>
            <a:endParaRPr lang="en-US" dirty="0"/>
          </a:p>
        </p:txBody>
      </p:sp>
    </p:spTree>
    <p:extLst>
      <p:ext uri="{BB962C8B-B14F-4D97-AF65-F5344CB8AC3E}">
        <p14:creationId xmlns:p14="http://schemas.microsoft.com/office/powerpoint/2010/main" val="30345060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6" y="16476"/>
            <a:ext cx="7143750" cy="573206"/>
          </a:xfrm>
        </p:spPr>
        <p:txBody>
          <a:bodyPr>
            <a:normAutofit/>
          </a:bodyPr>
          <a:lstStyle/>
          <a:p>
            <a:pPr hangingPunct="0"/>
            <a:r>
              <a:rPr lang="en-US" sz="2700" dirty="0">
                <a:solidFill>
                  <a:prstClr val="black"/>
                </a:solidFill>
              </a:rPr>
              <a:t>Duty to Fully Disclose Material Conflicts</a:t>
            </a:r>
          </a:p>
        </p:txBody>
      </p:sp>
      <p:sp>
        <p:nvSpPr>
          <p:cNvPr id="3" name="Text Placeholder 2"/>
          <p:cNvSpPr>
            <a:spLocks noGrp="1"/>
          </p:cNvSpPr>
          <p:nvPr>
            <p:ph type="body" sz="half" idx="1"/>
          </p:nvPr>
        </p:nvSpPr>
        <p:spPr>
          <a:xfrm>
            <a:off x="208257" y="895350"/>
            <a:ext cx="8554743" cy="3733800"/>
          </a:xfrm>
        </p:spPr>
        <p:txBody>
          <a:bodyPr>
            <a:normAutofit fontScale="70000" lnSpcReduction="20000"/>
          </a:bodyPr>
          <a:lstStyle/>
          <a:p>
            <a:pPr marL="0" indent="0">
              <a:buNone/>
            </a:pPr>
            <a:r>
              <a:rPr lang="en-US" sz="3100" b="1" dirty="0">
                <a:solidFill>
                  <a:schemeClr val="tx1"/>
                </a:solidFill>
              </a:rPr>
              <a:t>Disclosure Obligation:</a:t>
            </a:r>
          </a:p>
          <a:p>
            <a:pPr>
              <a:buFont typeface="Arial" panose="020B0604020202020204" pitchFamily="34" charset="0"/>
              <a:buChar char="•"/>
            </a:pPr>
            <a:r>
              <a:rPr lang="en-US" sz="3100" dirty="0">
                <a:solidFill>
                  <a:schemeClr val="tx1"/>
                </a:solidFill>
              </a:rPr>
              <a:t>Fully disclose all Material Conflicts of Interest that could affect the professional relationship </a:t>
            </a:r>
          </a:p>
          <a:p>
            <a:pPr marL="0" indent="0">
              <a:buNone/>
            </a:pPr>
            <a:endParaRPr lang="en-US" sz="1100" dirty="0">
              <a:solidFill>
                <a:schemeClr val="tx1"/>
              </a:solidFill>
            </a:endParaRPr>
          </a:p>
          <a:p>
            <a:pPr marL="0" indent="0">
              <a:buNone/>
            </a:pPr>
            <a:r>
              <a:rPr lang="en-US" sz="3100" b="1" dirty="0">
                <a:solidFill>
                  <a:schemeClr val="tx1"/>
                </a:solidFill>
              </a:rPr>
              <a:t>Conflict of Interest Defined:</a:t>
            </a:r>
          </a:p>
          <a:p>
            <a:pPr>
              <a:buFont typeface="Arial" panose="020B0604020202020204" pitchFamily="34" charset="0"/>
              <a:buChar char="•"/>
              <a:defRPr sz="3200"/>
            </a:pPr>
            <a:r>
              <a:rPr lang="en-US" dirty="0">
                <a:solidFill>
                  <a:schemeClr val="tx1"/>
                </a:solidFill>
              </a:rPr>
              <a:t>When interests of CFP</a:t>
            </a:r>
            <a:r>
              <a:rPr lang="en-US" baseline="30000" dirty="0">
                <a:solidFill>
                  <a:schemeClr val="tx1"/>
                </a:solidFill>
              </a:rPr>
              <a:t>®</a:t>
            </a:r>
            <a:r>
              <a:rPr lang="en-US" dirty="0">
                <a:solidFill>
                  <a:schemeClr val="tx1"/>
                </a:solidFill>
              </a:rPr>
              <a:t> professional (and firm) are adverse to the CFP</a:t>
            </a:r>
            <a:r>
              <a:rPr lang="en-US" baseline="30000" dirty="0">
                <a:solidFill>
                  <a:schemeClr val="tx1"/>
                </a:solidFill>
              </a:rPr>
              <a:t>®</a:t>
            </a:r>
            <a:r>
              <a:rPr lang="en-US" dirty="0">
                <a:solidFill>
                  <a:schemeClr val="tx1"/>
                </a:solidFill>
              </a:rPr>
              <a:t> professional’s duties to the Client, or</a:t>
            </a:r>
          </a:p>
          <a:p>
            <a:pPr>
              <a:buFont typeface="Arial" panose="020B0604020202020204" pitchFamily="34" charset="0"/>
              <a:buChar char="•"/>
              <a:defRPr sz="3200"/>
            </a:pPr>
            <a:r>
              <a:rPr lang="en-US" dirty="0">
                <a:solidFill>
                  <a:schemeClr val="tx1"/>
                </a:solidFill>
              </a:rPr>
              <a:t>When CFP</a:t>
            </a:r>
            <a:r>
              <a:rPr lang="en-US" baseline="30000" dirty="0">
                <a:solidFill>
                  <a:schemeClr val="tx1"/>
                </a:solidFill>
              </a:rPr>
              <a:t>®</a:t>
            </a:r>
            <a:r>
              <a:rPr lang="en-US" dirty="0">
                <a:solidFill>
                  <a:schemeClr val="tx1"/>
                </a:solidFill>
              </a:rPr>
              <a:t> professional has duties to one Client that are adverse to another Client</a:t>
            </a:r>
          </a:p>
          <a:p>
            <a:pPr marL="0" indent="0">
              <a:buNone/>
              <a:defRPr sz="3200"/>
            </a:pPr>
            <a:endParaRPr lang="en-US" sz="1100" b="1" dirty="0">
              <a:solidFill>
                <a:schemeClr val="tx1"/>
              </a:solidFill>
            </a:endParaRPr>
          </a:p>
          <a:p>
            <a:pPr marL="0" indent="0">
              <a:buNone/>
              <a:defRPr sz="3200"/>
            </a:pPr>
            <a:r>
              <a:rPr lang="en-US" sz="3100" b="1" dirty="0">
                <a:solidFill>
                  <a:schemeClr val="tx1"/>
                </a:solidFill>
              </a:rPr>
              <a:t>Material:</a:t>
            </a:r>
          </a:p>
          <a:p>
            <a:pPr>
              <a:buFont typeface="Arial" panose="020B0604020202020204" pitchFamily="34" charset="0"/>
              <a:buChar char="•"/>
              <a:defRPr sz="3200"/>
            </a:pPr>
            <a:r>
              <a:rPr lang="en-US" sz="3100" dirty="0">
                <a:solidFill>
                  <a:schemeClr val="tx1"/>
                </a:solidFill>
              </a:rPr>
              <a:t>When a reasonable Client or prospective Client would consider the Conflict of Interest important in making a decision</a:t>
            </a:r>
          </a:p>
        </p:txBody>
      </p:sp>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53</a:t>
            </a:fld>
            <a:endParaRPr lang="en-US" dirty="0"/>
          </a:p>
        </p:txBody>
      </p:sp>
    </p:spTree>
    <p:extLst>
      <p:ext uri="{BB962C8B-B14F-4D97-AF65-F5344CB8AC3E}">
        <p14:creationId xmlns:p14="http://schemas.microsoft.com/office/powerpoint/2010/main" val="282696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43750" cy="573206"/>
          </a:xfrm>
        </p:spPr>
        <p:txBody>
          <a:bodyPr>
            <a:normAutofit/>
          </a:bodyPr>
          <a:lstStyle/>
          <a:p>
            <a:pPr hangingPunct="0"/>
            <a:r>
              <a:rPr lang="en-US" sz="2700" dirty="0">
                <a:solidFill>
                  <a:prstClr val="black"/>
                </a:solidFill>
              </a:rPr>
              <a:t>Full Disclosure and Informed Consent</a:t>
            </a:r>
          </a:p>
        </p:txBody>
      </p:sp>
      <p:sp>
        <p:nvSpPr>
          <p:cNvPr id="3" name="Text Placeholder 2"/>
          <p:cNvSpPr>
            <a:spLocks noGrp="1"/>
          </p:cNvSpPr>
          <p:nvPr>
            <p:ph type="body" sz="half" idx="1"/>
          </p:nvPr>
        </p:nvSpPr>
        <p:spPr>
          <a:xfrm>
            <a:off x="152400" y="666750"/>
            <a:ext cx="5943600" cy="3956706"/>
          </a:xfrm>
        </p:spPr>
        <p:txBody>
          <a:bodyPr>
            <a:noAutofit/>
          </a:bodyPr>
          <a:lstStyle/>
          <a:p>
            <a:pPr marL="0" indent="0">
              <a:buNone/>
            </a:pPr>
            <a:r>
              <a:rPr lang="en-US" sz="1800" b="1" dirty="0">
                <a:solidFill>
                  <a:schemeClr val="tx1"/>
                </a:solidFill>
              </a:rPr>
              <a:t>Disclose “Sufficiently Specific Facts”</a:t>
            </a:r>
          </a:p>
          <a:p>
            <a:pPr>
              <a:buFont typeface="Arial" panose="020B0604020202020204" pitchFamily="34" charset="0"/>
              <a:buChar char="•"/>
            </a:pPr>
            <a:r>
              <a:rPr lang="en-US" sz="1800" dirty="0">
                <a:solidFill>
                  <a:schemeClr val="tx1"/>
                </a:solidFill>
              </a:rPr>
              <a:t>Would a reasonable Client understand the conflict and how it could affect the advice?</a:t>
            </a:r>
          </a:p>
          <a:p>
            <a:pPr>
              <a:buFont typeface="Arial" panose="020B0604020202020204" pitchFamily="34" charset="0"/>
              <a:buChar char="•"/>
            </a:pPr>
            <a:r>
              <a:rPr lang="en-US" sz="1800" dirty="0">
                <a:solidFill>
                  <a:schemeClr val="tx1"/>
                </a:solidFill>
              </a:rPr>
              <a:t>Ambiguity interpreted in favor of the Client</a:t>
            </a:r>
          </a:p>
          <a:p>
            <a:pPr marL="0" indent="0">
              <a:buNone/>
            </a:pPr>
            <a:endParaRPr lang="en-US" sz="1000" dirty="0">
              <a:solidFill>
                <a:schemeClr val="tx1"/>
              </a:solidFill>
            </a:endParaRPr>
          </a:p>
          <a:p>
            <a:pPr marL="0" indent="0">
              <a:buNone/>
            </a:pPr>
            <a:r>
              <a:rPr lang="en-US" sz="1800" b="1" dirty="0">
                <a:solidFill>
                  <a:srgbClr val="FF0000"/>
                </a:solidFill>
              </a:rPr>
              <a:t>Delivery</a:t>
            </a:r>
            <a:r>
              <a:rPr lang="en-US" sz="1800" b="1" strike="sngStrike" dirty="0">
                <a:solidFill>
                  <a:srgbClr val="FF0000"/>
                </a:solidFill>
              </a:rPr>
              <a:t>:</a:t>
            </a:r>
          </a:p>
          <a:p>
            <a:pPr>
              <a:buFont typeface="Arial" panose="020B0604020202020204" pitchFamily="34" charset="0"/>
              <a:buChar char="•"/>
            </a:pPr>
            <a:r>
              <a:rPr lang="en-US" sz="1800" dirty="0">
                <a:solidFill>
                  <a:schemeClr val="tx1"/>
                </a:solidFill>
              </a:rPr>
              <a:t>Written disclosure is not required</a:t>
            </a:r>
          </a:p>
          <a:p>
            <a:pPr>
              <a:buFont typeface="Arial" panose="020B0604020202020204" pitchFamily="34" charset="0"/>
              <a:buChar char="•"/>
            </a:pPr>
            <a:r>
              <a:rPr lang="en-US" sz="1800" dirty="0">
                <a:solidFill>
                  <a:schemeClr val="tx1"/>
                </a:solidFill>
              </a:rPr>
              <a:t>Oral disclosure weighed as CFP Board deems appropriate</a:t>
            </a:r>
          </a:p>
          <a:p>
            <a:pPr marL="0" indent="0">
              <a:buNone/>
            </a:pPr>
            <a:endParaRPr lang="en-US" sz="1000" b="1" dirty="0">
              <a:solidFill>
                <a:schemeClr val="tx1"/>
              </a:solidFill>
            </a:endParaRPr>
          </a:p>
          <a:p>
            <a:pPr marL="0" indent="0">
              <a:buNone/>
            </a:pPr>
            <a:r>
              <a:rPr lang="en-US" sz="1800" b="1" dirty="0">
                <a:solidFill>
                  <a:schemeClr val="tx1"/>
                </a:solidFill>
              </a:rPr>
              <a:t>Obtain Informed Consent</a:t>
            </a:r>
          </a:p>
          <a:p>
            <a:pPr>
              <a:buFont typeface="Arial" panose="020B0604020202020204" pitchFamily="34" charset="0"/>
              <a:buChar char="•"/>
              <a:defRPr sz="3200"/>
            </a:pPr>
            <a:r>
              <a:rPr lang="en-US" sz="1800" dirty="0">
                <a:solidFill>
                  <a:schemeClr val="tx1"/>
                </a:solidFill>
              </a:rPr>
              <a:t>Written consent is not required</a:t>
            </a:r>
          </a:p>
          <a:p>
            <a:pPr>
              <a:buFont typeface="Arial" panose="020B0604020202020204" pitchFamily="34" charset="0"/>
              <a:buChar char="•"/>
              <a:defRPr sz="3200"/>
            </a:pPr>
            <a:r>
              <a:rPr lang="en-US" sz="1800" dirty="0">
                <a:solidFill>
                  <a:schemeClr val="tx1"/>
                </a:solidFill>
              </a:rPr>
              <a:t>When will consent be inferred</a:t>
            </a:r>
            <a:r>
              <a:rPr lang="en-US" sz="1800" dirty="0" smtClean="0">
                <a:solidFill>
                  <a:schemeClr val="tx1"/>
                </a:solidFill>
              </a:rPr>
              <a:t>?</a:t>
            </a:r>
            <a:endParaRPr lang="en-US" sz="1800" dirty="0">
              <a:solidFill>
                <a:schemeClr val="tx1"/>
              </a:solidFill>
            </a:endParaRPr>
          </a:p>
        </p:txBody>
      </p:sp>
      <p:graphicFrame>
        <p:nvGraphicFramePr>
          <p:cNvPr id="4" name="Diagram 3"/>
          <p:cNvGraphicFramePr/>
          <p:nvPr>
            <p:extLst>
              <p:ext uri="{D42A27DB-BD31-4B8C-83A1-F6EECF244321}">
                <p14:modId xmlns:p14="http://schemas.microsoft.com/office/powerpoint/2010/main" val="1735253001"/>
              </p:ext>
            </p:extLst>
          </p:nvPr>
        </p:nvGraphicFramePr>
        <p:xfrm>
          <a:off x="5483311" y="1809750"/>
          <a:ext cx="3429000" cy="190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54</a:t>
            </a:fld>
            <a:endParaRPr lang="en-US" dirty="0"/>
          </a:p>
        </p:txBody>
      </p:sp>
    </p:spTree>
    <p:extLst>
      <p:ext uri="{BB962C8B-B14F-4D97-AF65-F5344CB8AC3E}">
        <p14:creationId xmlns:p14="http://schemas.microsoft.com/office/powerpoint/2010/main" val="328277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Title 3"/>
          <p:cNvSpPr txBox="1">
            <a:spLocks noGrp="1"/>
          </p:cNvSpPr>
          <p:nvPr>
            <p:ph type="title"/>
          </p:nvPr>
        </p:nvSpPr>
        <p:spPr>
          <a:xfrm>
            <a:off x="0" y="8238"/>
            <a:ext cx="8191500" cy="590550"/>
          </a:xfrm>
          <a:prstGeom prst="rect">
            <a:avLst/>
          </a:prstGeom>
        </p:spPr>
        <p:txBody>
          <a:bodyPr>
            <a:normAutofit/>
          </a:bodyPr>
          <a:lstStyle/>
          <a:p>
            <a:pPr hangingPunct="0"/>
            <a:r>
              <a:rPr lang="en-US" sz="2700" dirty="0">
                <a:solidFill>
                  <a:prstClr val="black"/>
                </a:solidFill>
              </a:rPr>
              <a:t>Must Also Manage Conflicts</a:t>
            </a:r>
            <a:endParaRPr sz="2700" dirty="0">
              <a:solidFill>
                <a:prstClr val="black"/>
              </a:solidFill>
            </a:endParaRPr>
          </a:p>
        </p:txBody>
      </p:sp>
      <p:sp>
        <p:nvSpPr>
          <p:cNvPr id="586" name="Content Placeholder 4"/>
          <p:cNvSpPr txBox="1">
            <a:spLocks noGrp="1"/>
          </p:cNvSpPr>
          <p:nvPr>
            <p:ph type="body" idx="1"/>
          </p:nvPr>
        </p:nvSpPr>
        <p:spPr>
          <a:xfrm>
            <a:off x="183292" y="1200150"/>
            <a:ext cx="4358783" cy="2590800"/>
          </a:xfrm>
          <a:prstGeom prst="rect">
            <a:avLst/>
          </a:prstGeom>
        </p:spPr>
        <p:txBody>
          <a:bodyPr>
            <a:normAutofit lnSpcReduction="10000"/>
          </a:bodyPr>
          <a:lstStyle/>
          <a:p>
            <a:pPr marL="0" indent="0">
              <a:buNone/>
              <a:defRPr sz="3200"/>
            </a:pPr>
            <a:r>
              <a:rPr lang="en-US" sz="2200" b="1" dirty="0">
                <a:solidFill>
                  <a:schemeClr val="tx1"/>
                </a:solidFill>
                <a:latin typeface="Arial" panose="020B0604020202020204" pitchFamily="34" charset="0"/>
                <a:cs typeface="Arial" panose="020B0604020202020204" pitchFamily="34" charset="0"/>
              </a:rPr>
              <a:t>Management of Conflicts</a:t>
            </a:r>
          </a:p>
          <a:p>
            <a:pPr>
              <a:buFont typeface="Arial" panose="020B0604020202020204" pitchFamily="34" charset="0"/>
              <a:buChar char="•"/>
              <a:defRPr sz="3200"/>
            </a:pPr>
            <a:r>
              <a:rPr lang="en-US" sz="2200" dirty="0">
                <a:solidFill>
                  <a:schemeClr val="tx1"/>
                </a:solidFill>
                <a:latin typeface="Arial" panose="020B0604020202020204" pitchFamily="34" charset="0"/>
                <a:cs typeface="Arial" panose="020B0604020202020204" pitchFamily="34" charset="0"/>
              </a:rPr>
              <a:t>Must adopt and follow business practices reasonably designed to prevent Material Conflicts from compromising the CFP</a:t>
            </a:r>
            <a:r>
              <a:rPr lang="en-US" sz="2200" baseline="30000" dirty="0">
                <a:solidFill>
                  <a:schemeClr val="tx1"/>
                </a:solidFill>
                <a:latin typeface="Arial" panose="020B0604020202020204" pitchFamily="34" charset="0"/>
                <a:cs typeface="Arial" panose="020B0604020202020204" pitchFamily="34" charset="0"/>
              </a:rPr>
              <a:t>®</a:t>
            </a:r>
            <a:r>
              <a:rPr lang="en-US" sz="2200" dirty="0">
                <a:solidFill>
                  <a:schemeClr val="tx1"/>
                </a:solidFill>
                <a:latin typeface="Arial" panose="020B0604020202020204" pitchFamily="34" charset="0"/>
                <a:cs typeface="Arial" panose="020B0604020202020204" pitchFamily="34" charset="0"/>
              </a:rPr>
              <a:t> professional’s ability to act in the Client’s best interests</a:t>
            </a:r>
            <a:endParaRPr lang="en-US" sz="2200" cap="all" dirty="0">
              <a:solidFill>
                <a:schemeClr val="tx1"/>
              </a:solidFill>
              <a:latin typeface="Arial" panose="020B0604020202020204" pitchFamily="34" charset="0"/>
              <a:cs typeface="Arial" panose="020B0604020202020204" pitchFamily="34" charset="0"/>
            </a:endParaRPr>
          </a:p>
          <a:p>
            <a:pPr marL="514350" lvl="1" indent="-171450">
              <a:spcBef>
                <a:spcPts val="375"/>
              </a:spcBef>
              <a:defRPr sz="3200"/>
            </a:pPr>
            <a:endParaRPr lang="en-US" dirty="0"/>
          </a:p>
        </p:txBody>
      </p:sp>
      <p:graphicFrame>
        <p:nvGraphicFramePr>
          <p:cNvPr id="6" name="Diagram 5"/>
          <p:cNvGraphicFramePr/>
          <p:nvPr>
            <p:extLst>
              <p:ext uri="{D42A27DB-BD31-4B8C-83A1-F6EECF244321}">
                <p14:modId xmlns:p14="http://schemas.microsoft.com/office/powerpoint/2010/main" val="4280475929"/>
              </p:ext>
            </p:extLst>
          </p:nvPr>
        </p:nvGraphicFramePr>
        <p:xfrm>
          <a:off x="4724400" y="1449790"/>
          <a:ext cx="4114800" cy="2091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55</a:t>
            </a:fld>
            <a:endParaRPr lang="en-US" dirty="0"/>
          </a:p>
        </p:txBody>
      </p:sp>
    </p:spTree>
    <p:extLst>
      <p:ext uri="{BB962C8B-B14F-4D97-AF65-F5344CB8AC3E}">
        <p14:creationId xmlns:p14="http://schemas.microsoft.com/office/powerpoint/2010/main" val="41404271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15150" cy="590348"/>
          </a:xfrm>
        </p:spPr>
        <p:txBody>
          <a:bodyPr>
            <a:normAutofit/>
          </a:bodyPr>
          <a:lstStyle/>
          <a:p>
            <a:r>
              <a:rPr lang="en-US" sz="2700" dirty="0" smtClean="0">
                <a:solidFill>
                  <a:schemeClr val="tx1"/>
                </a:solidFill>
              </a:rPr>
              <a:t>Quick Review</a:t>
            </a:r>
            <a:endParaRPr lang="en-US" sz="2700" dirty="0">
              <a:solidFill>
                <a:schemeClr val="tx1"/>
              </a:solidFill>
            </a:endParaRP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56</a:t>
            </a:fld>
            <a:endParaRPr lang="en-US" dirty="0"/>
          </a:p>
        </p:txBody>
      </p:sp>
      <p:sp>
        <p:nvSpPr>
          <p:cNvPr id="3" name="Rounded Rectangle 2"/>
          <p:cNvSpPr/>
          <p:nvPr/>
        </p:nvSpPr>
        <p:spPr>
          <a:xfrm>
            <a:off x="762000" y="1153610"/>
            <a:ext cx="7772400" cy="2667000"/>
          </a:xfrm>
          <a:prstGeom prst="roundRect">
            <a:avLst/>
          </a:prstGeom>
          <a:solidFill>
            <a:srgbClr val="FFCE34"/>
          </a:solidFill>
        </p:spPr>
        <p:style>
          <a:lnRef idx="1">
            <a:schemeClr val="accent1"/>
          </a:lnRef>
          <a:fillRef idx="3">
            <a:schemeClr val="accent1"/>
          </a:fillRef>
          <a:effectRef idx="2">
            <a:schemeClr val="accent1"/>
          </a:effectRef>
          <a:fontRef idx="minor">
            <a:schemeClr val="lt1"/>
          </a:fontRef>
        </p:style>
        <p:txBody>
          <a:bodyPr rtlCol="0" anchor="ctr"/>
          <a:lstStyle/>
          <a:p>
            <a:pPr marL="457200" indent="-457200">
              <a:lnSpc>
                <a:spcPct val="90000"/>
              </a:lnSpc>
              <a:spcBef>
                <a:spcPts val="750"/>
              </a:spcBef>
              <a:buClr>
                <a:srgbClr val="FFC000"/>
              </a:buClr>
              <a:buSzPct val="100000"/>
              <a:buFont typeface="Wingdings" panose="05000000000000000000" pitchFamily="2" charset="2"/>
              <a:buChar char="ü"/>
              <a:defRPr sz="3200"/>
            </a:pPr>
            <a:r>
              <a:rPr lang="en-US" b="1" dirty="0">
                <a:ln w="0">
                  <a:solidFill>
                    <a:srgbClr val="86702C"/>
                  </a:solidFill>
                </a:ln>
                <a:solidFill>
                  <a:schemeClr val="tx1"/>
                </a:solidFill>
                <a:effectLst>
                  <a:outerShdw blurRad="38100" dist="19050" dir="2700000" algn="tl" rotWithShape="0">
                    <a:schemeClr val="dk1">
                      <a:alpha val="40000"/>
                    </a:schemeClr>
                  </a:outerShdw>
                </a:effectLst>
              </a:rPr>
              <a:t>Disclose</a:t>
            </a:r>
            <a:r>
              <a:rPr lang="en-US" dirty="0">
                <a:ln>
                  <a:solidFill>
                    <a:srgbClr val="86702C"/>
                  </a:solidFill>
                </a:ln>
              </a:rPr>
              <a:t> </a:t>
            </a:r>
            <a:r>
              <a:rPr lang="en-US" dirty="0">
                <a:ln w="0">
                  <a:solidFill>
                    <a:srgbClr val="86702C"/>
                  </a:solidFill>
                </a:ln>
                <a:solidFill>
                  <a:schemeClr val="tx1"/>
                </a:solidFill>
                <a:effectLst>
                  <a:outerShdw blurRad="38100" dist="19050" dir="2700000" algn="tl" rotWithShape="0">
                    <a:schemeClr val="dk1">
                      <a:alpha val="40000"/>
                    </a:schemeClr>
                  </a:outerShdw>
                </a:effectLst>
              </a:rPr>
              <a:t>Material Conflicts of </a:t>
            </a:r>
            <a:r>
              <a:rPr lang="en-US" dirty="0" smtClean="0">
                <a:ln w="0">
                  <a:solidFill>
                    <a:srgbClr val="86702C"/>
                  </a:solidFill>
                </a:ln>
                <a:solidFill>
                  <a:schemeClr val="tx1"/>
                </a:solidFill>
                <a:effectLst>
                  <a:outerShdw blurRad="38100" dist="19050" dir="2700000" algn="tl" rotWithShape="0">
                    <a:schemeClr val="dk1">
                      <a:alpha val="40000"/>
                    </a:schemeClr>
                  </a:outerShdw>
                </a:effectLst>
              </a:rPr>
              <a:t>Interest</a:t>
            </a:r>
            <a:endParaRPr lang="en-US" dirty="0" smtClean="0">
              <a:ln w="0">
                <a:solidFill>
                  <a:srgbClr val="86702C"/>
                </a:solidFill>
              </a:ln>
            </a:endParaRPr>
          </a:p>
          <a:p>
            <a:pPr marL="457200" indent="-457200">
              <a:lnSpc>
                <a:spcPct val="90000"/>
              </a:lnSpc>
              <a:spcBef>
                <a:spcPts val="750"/>
              </a:spcBef>
              <a:buClr>
                <a:srgbClr val="FFC000"/>
              </a:buClr>
              <a:buSzPct val="100000"/>
              <a:buFont typeface="Wingdings" panose="05000000000000000000" pitchFamily="2" charset="2"/>
              <a:buChar char="ü"/>
              <a:defRPr sz="3200"/>
            </a:pPr>
            <a:r>
              <a:rPr lang="en-US" sz="3200" b="1" dirty="0">
                <a:ln w="0">
                  <a:solidFill>
                    <a:srgbClr val="86702C"/>
                  </a:solidFill>
                </a:ln>
                <a:solidFill>
                  <a:schemeClr val="tx1"/>
                </a:solidFill>
                <a:effectLst>
                  <a:outerShdw blurRad="38100" dist="19050" dir="2700000" algn="tl" rotWithShape="0">
                    <a:schemeClr val="dk1">
                      <a:alpha val="40000"/>
                    </a:schemeClr>
                  </a:outerShdw>
                </a:effectLst>
              </a:rPr>
              <a:t>Obtain</a:t>
            </a:r>
            <a:r>
              <a:rPr lang="en-US" sz="3200" dirty="0">
                <a:ln w="0">
                  <a:solidFill>
                    <a:srgbClr val="86702C"/>
                  </a:solidFill>
                </a:ln>
                <a:solidFill>
                  <a:schemeClr val="tx1"/>
                </a:solidFill>
                <a:effectLst>
                  <a:outerShdw blurRad="38100" dist="19050" dir="2700000" algn="tl" rotWithShape="0">
                    <a:schemeClr val="dk1">
                      <a:alpha val="40000"/>
                    </a:schemeClr>
                  </a:outerShdw>
                </a:effectLst>
              </a:rPr>
              <a:t> Informed Consent</a:t>
            </a:r>
          </a:p>
          <a:p>
            <a:pPr marL="457200" indent="-457200">
              <a:lnSpc>
                <a:spcPct val="90000"/>
              </a:lnSpc>
              <a:spcBef>
                <a:spcPts val="750"/>
              </a:spcBef>
              <a:buClr>
                <a:srgbClr val="FFC000"/>
              </a:buClr>
              <a:buSzPct val="100000"/>
              <a:buFont typeface="Wingdings" panose="05000000000000000000" pitchFamily="2" charset="2"/>
              <a:buChar char="ü"/>
              <a:defRPr sz="3200"/>
            </a:pPr>
            <a:r>
              <a:rPr lang="en-US" sz="3200" b="1" dirty="0">
                <a:ln w="0">
                  <a:solidFill>
                    <a:srgbClr val="86702C"/>
                  </a:solidFill>
                </a:ln>
                <a:solidFill>
                  <a:schemeClr val="tx1"/>
                </a:solidFill>
                <a:effectLst>
                  <a:outerShdw blurRad="38100" dist="19050" dir="2700000" algn="tl" rotWithShape="0">
                    <a:schemeClr val="dk1">
                      <a:alpha val="40000"/>
                    </a:schemeClr>
                  </a:outerShdw>
                </a:effectLst>
              </a:rPr>
              <a:t>Manage</a:t>
            </a:r>
            <a:r>
              <a:rPr lang="en-US" sz="3200" dirty="0">
                <a:ln w="0">
                  <a:solidFill>
                    <a:srgbClr val="86702C"/>
                  </a:solidFill>
                </a:ln>
                <a:solidFill>
                  <a:schemeClr val="tx1"/>
                </a:solidFill>
                <a:effectLst>
                  <a:outerShdw blurRad="38100" dist="19050" dir="2700000" algn="tl" rotWithShape="0">
                    <a:schemeClr val="dk1">
                      <a:alpha val="40000"/>
                    </a:schemeClr>
                  </a:outerShdw>
                </a:effectLst>
              </a:rPr>
              <a:t> the </a:t>
            </a:r>
            <a:r>
              <a:rPr lang="en-US" sz="3200" dirty="0" smtClean="0">
                <a:ln w="0">
                  <a:solidFill>
                    <a:srgbClr val="86702C"/>
                  </a:solidFill>
                </a:ln>
                <a:solidFill>
                  <a:schemeClr val="tx1"/>
                </a:solidFill>
                <a:effectLst>
                  <a:outerShdw blurRad="38100" dist="19050" dir="2700000" algn="tl" rotWithShape="0">
                    <a:schemeClr val="dk1">
                      <a:alpha val="40000"/>
                    </a:schemeClr>
                  </a:outerShdw>
                </a:effectLst>
              </a:rPr>
              <a:t>Conflicts</a:t>
            </a:r>
            <a:endParaRPr lang="en-US" dirty="0">
              <a:ln w="0">
                <a:solidFill>
                  <a:srgbClr val="86702C"/>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815770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
            <a:ext cx="6915150" cy="590550"/>
          </a:xfrm>
        </p:spPr>
        <p:txBody>
          <a:bodyPr>
            <a:normAutofit/>
          </a:bodyPr>
          <a:lstStyle/>
          <a:p>
            <a:r>
              <a:rPr lang="en-US" sz="2700" dirty="0" smtClean="0">
                <a:solidFill>
                  <a:schemeClr val="tx1"/>
                </a:solidFill>
              </a:rPr>
              <a:t>Apply the </a:t>
            </a:r>
            <a:r>
              <a:rPr lang="en-US" sz="2700" dirty="0">
                <a:solidFill>
                  <a:schemeClr val="tx1"/>
                </a:solidFill>
              </a:rPr>
              <a:t>New </a:t>
            </a:r>
            <a:r>
              <a:rPr lang="en-US" sz="2700" i="1" dirty="0">
                <a:solidFill>
                  <a:schemeClr val="tx1"/>
                </a:solidFill>
              </a:rPr>
              <a:t>Code &amp; </a:t>
            </a:r>
            <a:r>
              <a:rPr lang="en-US" sz="2700" i="1" dirty="0" smtClean="0">
                <a:solidFill>
                  <a:schemeClr val="tx1"/>
                </a:solidFill>
              </a:rPr>
              <a:t>Standard</a:t>
            </a:r>
            <a:r>
              <a:rPr lang="en-US" sz="2700" i="1" u="sng" dirty="0" smtClean="0">
                <a:solidFill>
                  <a:srgbClr val="FF0000"/>
                </a:solidFill>
              </a:rPr>
              <a:t>s</a:t>
            </a:r>
            <a:endParaRPr lang="en-US" sz="2700" u="sng" dirty="0">
              <a:solidFill>
                <a:srgbClr val="FF0000"/>
              </a:solidFill>
            </a:endParaRPr>
          </a:p>
        </p:txBody>
      </p:sp>
      <p:sp>
        <p:nvSpPr>
          <p:cNvPr id="3" name="Text Placeholder 2"/>
          <p:cNvSpPr>
            <a:spLocks noGrp="1"/>
          </p:cNvSpPr>
          <p:nvPr>
            <p:ph type="body" idx="1"/>
          </p:nvPr>
        </p:nvSpPr>
        <p:spPr>
          <a:xfrm>
            <a:off x="228600" y="1105421"/>
            <a:ext cx="7886700" cy="3295129"/>
          </a:xfrm>
        </p:spPr>
        <p:txBody>
          <a:bodyPr>
            <a:normAutofit/>
          </a:bodyPr>
          <a:lstStyle/>
          <a:p>
            <a:pPr>
              <a:buFont typeface="Arial" panose="020B0604020202020204" pitchFamily="34" charset="0"/>
              <a:buChar char="•"/>
            </a:pPr>
            <a:r>
              <a:rPr lang="en-US" sz="2000" dirty="0" smtClean="0">
                <a:solidFill>
                  <a:schemeClr val="tx1"/>
                </a:solidFill>
              </a:rPr>
              <a:t>Insert several Polling </a:t>
            </a:r>
            <a:r>
              <a:rPr lang="en-US" sz="2000" dirty="0">
                <a:solidFill>
                  <a:schemeClr val="tx1"/>
                </a:solidFill>
              </a:rPr>
              <a:t>Questions </a:t>
            </a:r>
          </a:p>
          <a:p>
            <a:pPr>
              <a:buFont typeface="Arial" panose="020B0604020202020204" pitchFamily="34" charset="0"/>
              <a:buChar char="•"/>
            </a:pPr>
            <a:r>
              <a:rPr lang="en-US" sz="2000" dirty="0" smtClean="0">
                <a:solidFill>
                  <a:schemeClr val="tx1"/>
                </a:solidFill>
              </a:rPr>
              <a:t>Select a Vignette </a:t>
            </a:r>
            <a:r>
              <a:rPr lang="en-US" sz="2000" dirty="0">
                <a:solidFill>
                  <a:schemeClr val="tx1"/>
                </a:solidFill>
              </a:rPr>
              <a:t>(pick </a:t>
            </a:r>
            <a:r>
              <a:rPr lang="en-US" sz="2000" dirty="0" smtClean="0">
                <a:solidFill>
                  <a:schemeClr val="tx1"/>
                </a:solidFill>
              </a:rPr>
              <a:t>one </a:t>
            </a:r>
            <a:r>
              <a:rPr lang="en-US" sz="2000" dirty="0">
                <a:solidFill>
                  <a:schemeClr val="tx1"/>
                </a:solidFill>
              </a:rPr>
              <a:t>of three):</a:t>
            </a:r>
          </a:p>
          <a:p>
            <a:pPr lvl="1">
              <a:buFont typeface="Arial" panose="020B0604020202020204" pitchFamily="34" charset="0"/>
              <a:buChar char="•"/>
            </a:pPr>
            <a:r>
              <a:rPr lang="en-US" sz="1800" dirty="0">
                <a:solidFill>
                  <a:schemeClr val="tx1"/>
                </a:solidFill>
              </a:rPr>
              <a:t>Sufficiently Specific Facts</a:t>
            </a:r>
          </a:p>
          <a:p>
            <a:pPr lvl="1">
              <a:buFont typeface="Arial" panose="020B0604020202020204" pitchFamily="34" charset="0"/>
              <a:buChar char="•"/>
            </a:pPr>
            <a:r>
              <a:rPr lang="en-US" sz="1800" dirty="0">
                <a:solidFill>
                  <a:schemeClr val="tx1"/>
                </a:solidFill>
              </a:rPr>
              <a:t>Real Estate Sale</a:t>
            </a:r>
          </a:p>
          <a:p>
            <a:pPr lvl="1">
              <a:buFont typeface="Arial" panose="020B0604020202020204" pitchFamily="34" charset="0"/>
              <a:buChar char="•"/>
            </a:pPr>
            <a:r>
              <a:rPr lang="en-US" sz="1800" dirty="0">
                <a:solidFill>
                  <a:schemeClr val="tx1"/>
                </a:solidFill>
              </a:rPr>
              <a:t>CFP</a:t>
            </a:r>
            <a:r>
              <a:rPr lang="en-US" sz="1800" baseline="30000" dirty="0">
                <a:solidFill>
                  <a:schemeClr val="tx1"/>
                </a:solidFill>
              </a:rPr>
              <a:t>®</a:t>
            </a:r>
            <a:r>
              <a:rPr lang="en-US" sz="1800" dirty="0">
                <a:solidFill>
                  <a:schemeClr val="tx1"/>
                </a:solidFill>
              </a:rPr>
              <a:t> Professional Volunteer</a:t>
            </a:r>
          </a:p>
          <a:p>
            <a:pPr marL="457200" lvl="1" indent="0">
              <a:buNone/>
            </a:pPr>
            <a:endParaRPr lang="en-US" sz="18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57</a:t>
            </a:fld>
            <a:endParaRPr lang="en-US" dirty="0"/>
          </a:p>
        </p:txBody>
      </p:sp>
    </p:spTree>
    <p:extLst>
      <p:ext uri="{BB962C8B-B14F-4D97-AF65-F5344CB8AC3E}">
        <p14:creationId xmlns:p14="http://schemas.microsoft.com/office/powerpoint/2010/main" val="12116023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15150" cy="581790"/>
          </a:xfrm>
        </p:spPr>
        <p:txBody>
          <a:bodyPr>
            <a:normAutofit/>
          </a:bodyPr>
          <a:lstStyle/>
          <a:p>
            <a:r>
              <a:rPr lang="en-US" sz="2700" dirty="0">
                <a:solidFill>
                  <a:schemeClr val="tx1"/>
                </a:solidFill>
              </a:rPr>
              <a:t>Recommended Resources</a:t>
            </a:r>
          </a:p>
        </p:txBody>
      </p:sp>
      <p:sp>
        <p:nvSpPr>
          <p:cNvPr id="3" name="Text Placeholder 2"/>
          <p:cNvSpPr>
            <a:spLocks noGrp="1"/>
          </p:cNvSpPr>
          <p:nvPr>
            <p:ph type="body" idx="1"/>
          </p:nvPr>
        </p:nvSpPr>
        <p:spPr>
          <a:xfrm>
            <a:off x="552755" y="1200150"/>
            <a:ext cx="8047548" cy="2895600"/>
          </a:xfrm>
        </p:spPr>
        <p:txBody>
          <a:bodyPr>
            <a:normAutofit/>
          </a:bodyPr>
          <a:lstStyle/>
          <a:p>
            <a:pPr marL="0" indent="0">
              <a:buNone/>
            </a:pPr>
            <a:r>
              <a:rPr lang="en-US" sz="3200" dirty="0" smtClean="0">
                <a:solidFill>
                  <a:schemeClr val="tx1"/>
                </a:solidFill>
              </a:rPr>
              <a:t>Go to </a:t>
            </a:r>
            <a:r>
              <a:rPr lang="en-US" sz="3200" b="1" dirty="0" smtClean="0">
                <a:solidFill>
                  <a:schemeClr val="tx1"/>
                </a:solidFill>
                <a:hlinkClick r:id="rId3"/>
              </a:rPr>
              <a:t>www.CFP.net</a:t>
            </a:r>
            <a:r>
              <a:rPr lang="en-US" sz="3200" dirty="0" smtClean="0">
                <a:solidFill>
                  <a:schemeClr val="tx1"/>
                </a:solidFill>
              </a:rPr>
              <a:t>  </a:t>
            </a:r>
          </a:p>
          <a:p>
            <a:pPr marL="457200" lvl="1" indent="0" algn="ctr">
              <a:buNone/>
            </a:pPr>
            <a:endParaRPr lang="en-US" sz="1200" dirty="0">
              <a:solidFill>
                <a:schemeClr val="tx1"/>
              </a:solidFill>
            </a:endParaRPr>
          </a:p>
          <a:p>
            <a:pPr lvl="1">
              <a:buFont typeface="Wingdings" panose="05000000000000000000" pitchFamily="2" charset="2"/>
              <a:buChar char="Ø"/>
            </a:pPr>
            <a:r>
              <a:rPr lang="en-US" sz="3000" dirty="0" smtClean="0">
                <a:solidFill>
                  <a:schemeClr val="tx1"/>
                </a:solidFill>
              </a:rPr>
              <a:t> </a:t>
            </a:r>
            <a:r>
              <a:rPr lang="en-US" sz="2800" dirty="0" smtClean="0">
                <a:solidFill>
                  <a:schemeClr val="tx1"/>
                </a:solidFill>
              </a:rPr>
              <a:t>Full version new </a:t>
            </a:r>
            <a:r>
              <a:rPr lang="en-US" sz="2800" i="1" dirty="0" smtClean="0">
                <a:solidFill>
                  <a:schemeClr val="tx1"/>
                </a:solidFill>
              </a:rPr>
              <a:t>Code and Standards</a:t>
            </a:r>
            <a:endParaRPr lang="en-US" sz="2800" i="1" dirty="0">
              <a:solidFill>
                <a:schemeClr val="tx1"/>
              </a:solidFill>
            </a:endParaRPr>
          </a:p>
          <a:p>
            <a:pPr lvl="1">
              <a:buFont typeface="Wingdings" panose="05000000000000000000" pitchFamily="2" charset="2"/>
              <a:buChar char="Ø"/>
            </a:pPr>
            <a:r>
              <a:rPr lang="en-US" sz="2800" dirty="0" smtClean="0">
                <a:solidFill>
                  <a:schemeClr val="tx1"/>
                </a:solidFill>
              </a:rPr>
              <a:t> Commentary on the new </a:t>
            </a:r>
            <a:r>
              <a:rPr lang="en-US" sz="2800" i="1" dirty="0" smtClean="0">
                <a:solidFill>
                  <a:schemeClr val="tx1"/>
                </a:solidFill>
              </a:rPr>
              <a:t>Code and                        Standards</a:t>
            </a:r>
          </a:p>
          <a:p>
            <a:pPr marL="400050" lvl="1" indent="0">
              <a:buNone/>
            </a:pPr>
            <a:endParaRPr lang="en-US" sz="2600" b="1" i="1"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58</a:t>
            </a:fld>
            <a:endParaRPr lang="en-US" dirty="0"/>
          </a:p>
        </p:txBody>
      </p:sp>
    </p:spTree>
    <p:extLst>
      <p:ext uri="{BB962C8B-B14F-4D97-AF65-F5344CB8AC3E}">
        <p14:creationId xmlns:p14="http://schemas.microsoft.com/office/powerpoint/2010/main" val="28549788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15150" cy="590550"/>
          </a:xfrm>
        </p:spPr>
        <p:txBody>
          <a:bodyPr>
            <a:normAutofit fontScale="90000"/>
          </a:bodyPr>
          <a:lstStyle/>
          <a:p>
            <a:r>
              <a:rPr lang="en-US" dirty="0" smtClean="0">
                <a:solidFill>
                  <a:schemeClr val="tx1"/>
                </a:solidFill>
              </a:rPr>
              <a:t>Wrap Up</a:t>
            </a:r>
            <a:endParaRPr lang="en-US" dirty="0">
              <a:solidFill>
                <a:schemeClr val="tx1"/>
              </a:solidFill>
            </a:endParaRPr>
          </a:p>
        </p:txBody>
      </p:sp>
      <p:sp>
        <p:nvSpPr>
          <p:cNvPr id="3" name="Content Placeholder 2"/>
          <p:cNvSpPr>
            <a:spLocks noGrp="1"/>
          </p:cNvSpPr>
          <p:nvPr>
            <p:ph idx="1"/>
          </p:nvPr>
        </p:nvSpPr>
        <p:spPr>
          <a:xfrm>
            <a:off x="557784" y="1047750"/>
            <a:ext cx="6915150" cy="2765822"/>
          </a:xfrm>
        </p:spPr>
        <p:txBody>
          <a:bodyPr>
            <a:normAutofit lnSpcReduction="10000"/>
          </a:bodyPr>
          <a:lstStyle/>
          <a:p>
            <a:pPr>
              <a:buFont typeface="Wingdings" panose="05000000000000000000" pitchFamily="2" charset="2"/>
              <a:buChar char="q"/>
            </a:pPr>
            <a:r>
              <a:rPr lang="en-US" dirty="0" smtClean="0">
                <a:solidFill>
                  <a:schemeClr val="tx1"/>
                </a:solidFill>
              </a:rPr>
              <a:t>Ask </a:t>
            </a:r>
            <a:r>
              <a:rPr lang="en-US" u="sng" dirty="0" smtClean="0">
                <a:solidFill>
                  <a:srgbClr val="FF0000"/>
                </a:solidFill>
              </a:rPr>
              <a:t>for </a:t>
            </a:r>
            <a:r>
              <a:rPr lang="en-US" dirty="0" smtClean="0">
                <a:solidFill>
                  <a:schemeClr val="tx1"/>
                </a:solidFill>
              </a:rPr>
              <a:t>the program </a:t>
            </a:r>
            <a:r>
              <a:rPr lang="en-US" dirty="0">
                <a:solidFill>
                  <a:schemeClr val="tx1"/>
                </a:solidFill>
              </a:rPr>
              <a:t>evaluation </a:t>
            </a:r>
            <a:r>
              <a:rPr lang="en-US" dirty="0" smtClean="0">
                <a:solidFill>
                  <a:schemeClr val="tx1"/>
                </a:solidFill>
              </a:rPr>
              <a:t>(paper version </a:t>
            </a:r>
            <a:r>
              <a:rPr lang="en-US" dirty="0">
                <a:solidFill>
                  <a:schemeClr val="tx1"/>
                </a:solidFill>
              </a:rPr>
              <a:t>or online</a:t>
            </a:r>
            <a:r>
              <a:rPr lang="en-US" dirty="0" smtClean="0">
                <a:solidFill>
                  <a:schemeClr val="tx1"/>
                </a:solidFill>
              </a:rPr>
              <a:t>) </a:t>
            </a:r>
            <a:r>
              <a:rPr lang="en-US" u="sng" dirty="0" smtClean="0">
                <a:solidFill>
                  <a:srgbClr val="FF0000"/>
                </a:solidFill>
              </a:rPr>
              <a:t>to </a:t>
            </a:r>
            <a:r>
              <a:rPr lang="en-US" dirty="0" smtClean="0">
                <a:solidFill>
                  <a:schemeClr val="tx1"/>
                </a:solidFill>
              </a:rPr>
              <a:t>be completed and emphasize the importance of participant feedback</a:t>
            </a:r>
            <a:endParaRPr lang="en-US" dirty="0">
              <a:solidFill>
                <a:schemeClr val="tx1"/>
              </a:solidFill>
            </a:endParaRPr>
          </a:p>
          <a:p>
            <a:pPr>
              <a:buFont typeface="Wingdings" panose="05000000000000000000" pitchFamily="2" charset="2"/>
              <a:buChar char="q"/>
            </a:pPr>
            <a:r>
              <a:rPr lang="en-US" dirty="0" smtClean="0">
                <a:solidFill>
                  <a:schemeClr val="tx1"/>
                </a:solidFill>
              </a:rPr>
              <a:t>Let participants know when attendance </a:t>
            </a:r>
            <a:r>
              <a:rPr lang="en-US" dirty="0">
                <a:solidFill>
                  <a:schemeClr val="tx1"/>
                </a:solidFill>
              </a:rPr>
              <a:t>will be reported to CFP Board</a:t>
            </a:r>
          </a:p>
          <a:p>
            <a:pPr>
              <a:buFont typeface="Wingdings" panose="05000000000000000000" pitchFamily="2" charset="2"/>
              <a:buChar char="q"/>
            </a:pPr>
            <a:r>
              <a:rPr lang="en-US" dirty="0" smtClean="0">
                <a:solidFill>
                  <a:schemeClr val="tx1"/>
                </a:solidFill>
              </a:rPr>
              <a:t>Conduct a quick </a:t>
            </a:r>
            <a:r>
              <a:rPr lang="en-US" dirty="0">
                <a:solidFill>
                  <a:schemeClr val="tx1"/>
                </a:solidFill>
              </a:rPr>
              <a:t>poll about their experience</a:t>
            </a:r>
          </a:p>
          <a:p>
            <a:pPr>
              <a:buFont typeface="Wingdings" panose="05000000000000000000" pitchFamily="2" charset="2"/>
              <a:buChar char="q"/>
            </a:pPr>
            <a:r>
              <a:rPr lang="en-US" dirty="0" smtClean="0">
                <a:solidFill>
                  <a:schemeClr val="tx1"/>
                </a:solidFill>
              </a:rPr>
              <a:t>Consider the </a:t>
            </a:r>
            <a:r>
              <a:rPr lang="en-US" dirty="0">
                <a:solidFill>
                  <a:schemeClr val="tx1"/>
                </a:solidFill>
              </a:rPr>
              <a:t>“Ah Ha” </a:t>
            </a:r>
            <a:r>
              <a:rPr lang="en-US" dirty="0" smtClean="0">
                <a:solidFill>
                  <a:schemeClr val="tx1"/>
                </a:solidFill>
              </a:rPr>
              <a:t>Moment activity</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59</a:t>
            </a:fld>
            <a:endParaRPr lang="en-US" dirty="0"/>
          </a:p>
        </p:txBody>
      </p:sp>
    </p:spTree>
    <p:extLst>
      <p:ext uri="{BB962C8B-B14F-4D97-AF65-F5344CB8AC3E}">
        <p14:creationId xmlns:p14="http://schemas.microsoft.com/office/powerpoint/2010/main" val="3190781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
            <a:ext cx="6915150" cy="564356"/>
          </a:xfrm>
        </p:spPr>
        <p:txBody>
          <a:bodyPr>
            <a:normAutofit/>
          </a:bodyPr>
          <a:lstStyle/>
          <a:p>
            <a:r>
              <a:rPr lang="en-US" sz="2700" dirty="0">
                <a:solidFill>
                  <a:schemeClr val="tx1"/>
                </a:solidFill>
              </a:rPr>
              <a:t>Learning Objectives</a:t>
            </a:r>
          </a:p>
        </p:txBody>
      </p:sp>
      <p:sp>
        <p:nvSpPr>
          <p:cNvPr id="3" name="Text Placeholder 2"/>
          <p:cNvSpPr>
            <a:spLocks noGrp="1"/>
          </p:cNvSpPr>
          <p:nvPr>
            <p:ph type="body" idx="1"/>
          </p:nvPr>
        </p:nvSpPr>
        <p:spPr>
          <a:xfrm>
            <a:off x="312420" y="666750"/>
            <a:ext cx="8534400" cy="3733800"/>
          </a:xfrm>
        </p:spPr>
        <p:txBody>
          <a:bodyPr>
            <a:noAutofit/>
          </a:bodyPr>
          <a:lstStyle/>
          <a:p>
            <a:pPr marL="0" indent="0">
              <a:buClrTx/>
              <a:buSzPct val="100000"/>
              <a:buNone/>
            </a:pPr>
            <a:endParaRPr lang="en-US" sz="1000" dirty="0">
              <a:solidFill>
                <a:schemeClr val="tx1"/>
              </a:solidFill>
            </a:endParaRPr>
          </a:p>
          <a:p>
            <a:pPr marL="385763" indent="-385763">
              <a:buClrTx/>
              <a:buSzPct val="100000"/>
              <a:buFontTx/>
              <a:buAutoNum type="arabicPeriod"/>
            </a:pPr>
            <a:r>
              <a:rPr lang="en-US" sz="2200" dirty="0">
                <a:solidFill>
                  <a:schemeClr val="tx1"/>
                </a:solidFill>
              </a:rPr>
              <a:t>Identify the structure and content of the revised </a:t>
            </a:r>
            <a:r>
              <a:rPr lang="en-US" sz="2200" i="1" dirty="0">
                <a:solidFill>
                  <a:schemeClr val="tx1"/>
                </a:solidFill>
              </a:rPr>
              <a:t>Code and Standards</a:t>
            </a:r>
            <a:r>
              <a:rPr lang="en-US" sz="2200" dirty="0">
                <a:solidFill>
                  <a:schemeClr val="tx1"/>
                </a:solidFill>
              </a:rPr>
              <a:t>, including significant changes and how the changes affect CFP</a:t>
            </a:r>
            <a:r>
              <a:rPr lang="en-US" sz="2200" baseline="30000" dirty="0">
                <a:solidFill>
                  <a:schemeClr val="tx1"/>
                </a:solidFill>
              </a:rPr>
              <a:t>®</a:t>
            </a:r>
            <a:r>
              <a:rPr lang="en-US" sz="2200" dirty="0">
                <a:solidFill>
                  <a:schemeClr val="tx1"/>
                </a:solidFill>
              </a:rPr>
              <a:t> professionals. </a:t>
            </a:r>
          </a:p>
          <a:p>
            <a:pPr marL="385763" indent="-385763">
              <a:buClrTx/>
              <a:buSzPct val="100000"/>
              <a:buFontTx/>
              <a:buAutoNum type="arabicPeriod"/>
            </a:pPr>
            <a:r>
              <a:rPr lang="en-US" sz="2200" dirty="0" smtClean="0">
                <a:solidFill>
                  <a:schemeClr val="tx1"/>
                </a:solidFill>
              </a:rPr>
              <a:t>Act </a:t>
            </a:r>
            <a:r>
              <a:rPr lang="en-US" sz="2200" dirty="0">
                <a:solidFill>
                  <a:schemeClr val="tx1"/>
                </a:solidFill>
              </a:rPr>
              <a:t>in accordance with CFP Board's fiduciary duty.  </a:t>
            </a:r>
          </a:p>
          <a:p>
            <a:pPr marL="385763" indent="-385763">
              <a:buClrTx/>
              <a:buSzPct val="100000"/>
              <a:buFontTx/>
              <a:buAutoNum type="arabicPeriod"/>
            </a:pPr>
            <a:r>
              <a:rPr lang="en-US" sz="2200" dirty="0" smtClean="0">
                <a:solidFill>
                  <a:schemeClr val="tx1"/>
                </a:solidFill>
              </a:rPr>
              <a:t>Apply </a:t>
            </a:r>
            <a:r>
              <a:rPr lang="en-US" sz="2200" dirty="0">
                <a:solidFill>
                  <a:schemeClr val="tx1"/>
                </a:solidFill>
              </a:rPr>
              <a:t>the Practice Standards when providing Financial Planning. </a:t>
            </a:r>
          </a:p>
          <a:p>
            <a:pPr marL="385763" indent="-385763">
              <a:buClrTx/>
              <a:buSzPct val="100000"/>
              <a:buFontTx/>
              <a:buAutoNum type="arabicPeriod"/>
            </a:pPr>
            <a:r>
              <a:rPr lang="en-US" sz="2200" dirty="0" smtClean="0">
                <a:solidFill>
                  <a:schemeClr val="tx1"/>
                </a:solidFill>
              </a:rPr>
              <a:t>Recognize situations when specific information must be provided to a Client. </a:t>
            </a:r>
            <a:endParaRPr lang="en-US" sz="2200" dirty="0">
              <a:solidFill>
                <a:schemeClr val="tx1"/>
              </a:solidFill>
            </a:endParaRPr>
          </a:p>
          <a:p>
            <a:pPr marL="385763" indent="-385763">
              <a:buClrTx/>
              <a:buSzPct val="100000"/>
              <a:buFontTx/>
              <a:buAutoNum type="arabicPeriod"/>
            </a:pPr>
            <a:r>
              <a:rPr lang="en-US" sz="2200" dirty="0" smtClean="0">
                <a:solidFill>
                  <a:schemeClr val="tx1"/>
                </a:solidFill>
              </a:rPr>
              <a:t>Recognize </a:t>
            </a:r>
            <a:r>
              <a:rPr lang="en-US" sz="2200" dirty="0">
                <a:solidFill>
                  <a:schemeClr val="tx1"/>
                </a:solidFill>
              </a:rPr>
              <a:t>and avoid, or fully disclose and manage, Material Conflicts of Interest.</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6</a:t>
            </a:fld>
            <a:endParaRPr lang="en-US" dirty="0"/>
          </a:p>
        </p:txBody>
      </p:sp>
    </p:spTree>
    <p:extLst>
      <p:ext uri="{BB962C8B-B14F-4D97-AF65-F5344CB8AC3E}">
        <p14:creationId xmlns:p14="http://schemas.microsoft.com/office/powerpoint/2010/main" val="96341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10600" y="4857750"/>
            <a:ext cx="533400" cy="274638"/>
          </a:xfrm>
          <a:prstGeom prst="rect">
            <a:avLst/>
          </a:prstGeom>
        </p:spPr>
        <p:txBody>
          <a:bodyPr/>
          <a:lstStyle/>
          <a:p>
            <a:pPr>
              <a:defRPr/>
            </a:pPr>
            <a:fld id="{3E9C9FDC-FC42-4F2B-B2DB-F1B41CA703B5}" type="slidenum">
              <a:rPr lang="en-US" smtClean="0"/>
              <a:pPr>
                <a:defRPr/>
              </a:pPr>
              <a:t>60</a:t>
            </a:fld>
            <a:endParaRPr lang="en-US" dirty="0"/>
          </a:p>
        </p:txBody>
      </p:sp>
    </p:spTree>
    <p:extLst>
      <p:ext uri="{BB962C8B-B14F-4D97-AF65-F5344CB8AC3E}">
        <p14:creationId xmlns:p14="http://schemas.microsoft.com/office/powerpoint/2010/main" val="476788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51909"/>
            <a:ext cx="8153399" cy="1865126"/>
          </a:xfrm>
          <a:prstGeom prst="rect">
            <a:avLst/>
          </a:prstGeom>
        </p:spPr>
        <p:txBody>
          <a:bodyPr wrap="square">
            <a:spAutoFit/>
          </a:bodyPr>
          <a:lstStyle/>
          <a:p>
            <a:pPr>
              <a:lnSpc>
                <a:spcPct val="80000"/>
              </a:lnSpc>
            </a:pPr>
            <a:r>
              <a:rPr lang="en-US" sz="4800" b="1" cap="all" dirty="0">
                <a:solidFill>
                  <a:srgbClr val="FDC82F"/>
                </a:solidFill>
              </a:rPr>
              <a:t>Structure, Content and significant changes</a:t>
            </a:r>
            <a:endParaRPr lang="en-US" sz="4800" b="1" i="0" cap="all" dirty="0">
              <a:solidFill>
                <a:srgbClr val="FDC82F"/>
              </a:solidFill>
            </a:endParaRPr>
          </a:p>
        </p:txBody>
      </p:sp>
      <p:sp>
        <p:nvSpPr>
          <p:cNvPr id="6" name="Rectangle 5"/>
          <p:cNvSpPr/>
          <p:nvPr/>
        </p:nvSpPr>
        <p:spPr>
          <a:xfrm>
            <a:off x="685800" y="3708661"/>
            <a:ext cx="7162800" cy="369332"/>
          </a:xfrm>
          <a:prstGeom prst="rect">
            <a:avLst/>
          </a:prstGeom>
        </p:spPr>
        <p:txBody>
          <a:bodyPr wrap="square">
            <a:spAutoFit/>
          </a:bodyPr>
          <a:lstStyle/>
          <a:p>
            <a:r>
              <a:rPr lang="en-US" b="1" cap="all" dirty="0">
                <a:solidFill>
                  <a:schemeClr val="bg1">
                    <a:lumMod val="85000"/>
                  </a:schemeClr>
                </a:solidFill>
              </a:rPr>
              <a:t>Learning objective 1</a:t>
            </a:r>
          </a:p>
        </p:txBody>
      </p:sp>
      <p:cxnSp>
        <p:nvCxnSpPr>
          <p:cNvPr id="7" name="Straight Connector 6"/>
          <p:cNvCxnSpPr/>
          <p:nvPr/>
        </p:nvCxnSpPr>
        <p:spPr>
          <a:xfrm>
            <a:off x="685800" y="35811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85800" y="44955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1792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xfrm>
            <a:off x="-4119" y="0"/>
            <a:ext cx="6858000" cy="606054"/>
          </a:xfrm>
          <a:prstGeom prst="rect">
            <a:avLst/>
          </a:prstGeom>
        </p:spPr>
        <p:txBody>
          <a:bodyPr>
            <a:normAutofit/>
          </a:bodyPr>
          <a:lstStyle>
            <a:lvl1pPr algn="ctr"/>
          </a:lstStyle>
          <a:p>
            <a:pPr algn="l" hangingPunct="0"/>
            <a:r>
              <a:rPr lang="en-US" sz="2700" dirty="0">
                <a:solidFill>
                  <a:prstClr val="black"/>
                </a:solidFill>
                <a:sym typeface="Calibri"/>
              </a:rPr>
              <a:t>The Revised </a:t>
            </a:r>
            <a:r>
              <a:rPr lang="en-US" sz="2700" i="1" dirty="0">
                <a:solidFill>
                  <a:prstClr val="black"/>
                </a:solidFill>
                <a:sym typeface="Calibri"/>
              </a:rPr>
              <a:t>Code and Standards	</a:t>
            </a:r>
            <a:endParaRPr sz="2700" i="1" dirty="0">
              <a:solidFill>
                <a:prstClr val="black"/>
              </a:solidFill>
              <a:sym typeface="Calibri"/>
            </a:endParaRP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8</a:t>
            </a:fld>
            <a:endParaRPr lang="en-US" dirty="0"/>
          </a:p>
        </p:txBody>
      </p:sp>
      <p:sp>
        <p:nvSpPr>
          <p:cNvPr id="2" name="TextBox 1"/>
          <p:cNvSpPr txBox="1"/>
          <p:nvPr/>
        </p:nvSpPr>
        <p:spPr>
          <a:xfrm>
            <a:off x="381000" y="819150"/>
            <a:ext cx="6705600" cy="3262432"/>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sz="2800" dirty="0"/>
              <a:t>Significant Changes to Content</a:t>
            </a:r>
          </a:p>
          <a:p>
            <a:pPr>
              <a:buClr>
                <a:srgbClr val="FFC000"/>
              </a:buClr>
            </a:pPr>
            <a:endParaRPr lang="en-US" sz="1000" dirty="0"/>
          </a:p>
          <a:p>
            <a:pPr marL="285750" indent="-285750">
              <a:buClr>
                <a:srgbClr val="FFC000"/>
              </a:buClr>
              <a:buFont typeface="Arial" panose="020B0604020202020204" pitchFamily="34" charset="0"/>
              <a:buChar char="•"/>
            </a:pPr>
            <a:r>
              <a:rPr lang="en-US" sz="2800" dirty="0"/>
              <a:t>The New Structure and Organization</a:t>
            </a:r>
          </a:p>
          <a:p>
            <a:pPr>
              <a:buClr>
                <a:srgbClr val="FFC000"/>
              </a:buClr>
            </a:pPr>
            <a:endParaRPr lang="en-US" sz="1000" dirty="0"/>
          </a:p>
          <a:p>
            <a:pPr marL="285750" indent="-285750">
              <a:buClr>
                <a:srgbClr val="FFC000"/>
              </a:buClr>
              <a:buFont typeface="Arial" panose="020B0604020202020204" pitchFamily="34" charset="0"/>
              <a:buChar char="•"/>
            </a:pPr>
            <a:r>
              <a:rPr lang="en-US" sz="2800" dirty="0"/>
              <a:t>Duties to:</a:t>
            </a:r>
          </a:p>
          <a:p>
            <a:pPr marL="742950" lvl="1" indent="-285750">
              <a:buClr>
                <a:srgbClr val="FFC000"/>
              </a:buClr>
              <a:buFont typeface="Arial" panose="020B0604020202020204" pitchFamily="34" charset="0"/>
              <a:buChar char="•"/>
            </a:pPr>
            <a:r>
              <a:rPr lang="en-US" sz="2800" dirty="0"/>
              <a:t>Clients</a:t>
            </a:r>
          </a:p>
          <a:p>
            <a:pPr marL="742950" lvl="1" indent="-285750">
              <a:buClr>
                <a:srgbClr val="FFC000"/>
              </a:buClr>
              <a:buFont typeface="Arial" panose="020B0604020202020204" pitchFamily="34" charset="0"/>
              <a:buChar char="•"/>
            </a:pPr>
            <a:r>
              <a:rPr lang="en-US" sz="2800" dirty="0"/>
              <a:t>Firms and Subordinates</a:t>
            </a:r>
          </a:p>
          <a:p>
            <a:pPr marL="742950" lvl="1" indent="-285750">
              <a:buClr>
                <a:srgbClr val="FFC000"/>
              </a:buClr>
              <a:buFont typeface="Arial" panose="020B0604020202020204" pitchFamily="34" charset="0"/>
              <a:buChar char="•"/>
            </a:pPr>
            <a:r>
              <a:rPr lang="en-US" sz="2800" dirty="0"/>
              <a:t>CFP Board</a:t>
            </a:r>
          </a:p>
          <a:p>
            <a:pPr>
              <a:buClr>
                <a:srgbClr val="FFC000"/>
              </a:buClr>
            </a:pPr>
            <a:endParaRPr lang="en-US" dirty="0"/>
          </a:p>
        </p:txBody>
      </p:sp>
    </p:spTree>
    <p:extLst>
      <p:ext uri="{BB962C8B-B14F-4D97-AF65-F5344CB8AC3E}">
        <p14:creationId xmlns:p14="http://schemas.microsoft.com/office/powerpoint/2010/main" val="1372581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94410"/>
            <a:ext cx="8229600" cy="323165"/>
          </a:xfrm>
          <a:prstGeom prst="rect">
            <a:avLst/>
          </a:prstGeom>
          <a:noFill/>
        </p:spPr>
        <p:txBody>
          <a:bodyPr wrap="square" rtlCol="0">
            <a:spAutoFit/>
          </a:bodyPr>
          <a:lstStyle/>
          <a:p>
            <a:pPr marL="285743" indent="-285743">
              <a:buFont typeface="Arial" panose="020B0604020202020204" pitchFamily="34" charset="0"/>
              <a:buChar char="•"/>
            </a:pPr>
            <a:endParaRPr lang="en-US" sz="1500" dirty="0">
              <a:solidFill>
                <a:srgbClr val="696969"/>
              </a:solidFill>
              <a:latin typeface="Arial Bold" panose="020B0704020202020204" pitchFamily="34" charset="0"/>
              <a:cs typeface="Arial Bold" panose="020B0704020202020204" pitchFamily="34" charset="0"/>
            </a:endParaRPr>
          </a:p>
        </p:txBody>
      </p:sp>
      <p:sp>
        <p:nvSpPr>
          <p:cNvPr id="4" name="TextBox 3"/>
          <p:cNvSpPr txBox="1"/>
          <p:nvPr/>
        </p:nvSpPr>
        <p:spPr>
          <a:xfrm>
            <a:off x="6178" y="0"/>
            <a:ext cx="6781800" cy="507831"/>
          </a:xfrm>
          <a:prstGeom prst="rect">
            <a:avLst/>
          </a:prstGeom>
          <a:noFill/>
        </p:spPr>
        <p:txBody>
          <a:bodyPr wrap="square" rtlCol="0">
            <a:spAutoFit/>
          </a:bodyPr>
          <a:lstStyle/>
          <a:p>
            <a:r>
              <a:rPr lang="en-US" sz="2700" b="1" dirty="0">
                <a:latin typeface="Arial Bold" panose="020B0704020202020204" pitchFamily="34" charset="0"/>
                <a:cs typeface="Arial Bold" panose="020B0704020202020204" pitchFamily="34" charset="0"/>
              </a:rPr>
              <a:t>Most Significant Changes to Content</a:t>
            </a:r>
          </a:p>
        </p:txBody>
      </p:sp>
      <p:graphicFrame>
        <p:nvGraphicFramePr>
          <p:cNvPr id="6" name="Diagram 5"/>
          <p:cNvGraphicFramePr/>
          <p:nvPr>
            <p:extLst>
              <p:ext uri="{D42A27DB-BD31-4B8C-83A1-F6EECF244321}">
                <p14:modId xmlns:p14="http://schemas.microsoft.com/office/powerpoint/2010/main" val="2040013573"/>
              </p:ext>
            </p:extLst>
          </p:nvPr>
        </p:nvGraphicFramePr>
        <p:xfrm>
          <a:off x="533400" y="971550"/>
          <a:ext cx="8001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9</a:t>
            </a:fld>
            <a:endParaRPr lang="en-US" dirty="0"/>
          </a:p>
        </p:txBody>
      </p:sp>
    </p:spTree>
    <p:extLst>
      <p:ext uri="{BB962C8B-B14F-4D97-AF65-F5344CB8AC3E}">
        <p14:creationId xmlns:p14="http://schemas.microsoft.com/office/powerpoint/2010/main" val="3805253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Logo Powerpoint Templat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CD93A"/>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pptF5F5.tmp</Template>
  <TotalTime>15231</TotalTime>
  <Words>12334</Words>
  <Application>Microsoft Office PowerPoint</Application>
  <PresentationFormat>On-screen Show (16:9)</PresentationFormat>
  <Paragraphs>810</Paragraphs>
  <Slides>60</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Arial Bold</vt:lpstr>
      <vt:lpstr>Calibri</vt:lpstr>
      <vt:lpstr>Times New Roman</vt:lpstr>
      <vt:lpstr>Wingdings</vt:lpstr>
      <vt:lpstr>New Logo Powerpoint Template</vt:lpstr>
      <vt:lpstr>Instructions for Program Delivery</vt:lpstr>
      <vt:lpstr>PowerPoint Presentation</vt:lpstr>
      <vt:lpstr>About Your Instructor</vt:lpstr>
      <vt:lpstr>How to Access Kahoot! </vt:lpstr>
      <vt:lpstr>Disclaimer</vt:lpstr>
      <vt:lpstr>Learning Objectives</vt:lpstr>
      <vt:lpstr>PowerPoint Presentation</vt:lpstr>
      <vt:lpstr>The Revised Code and Standards </vt:lpstr>
      <vt:lpstr>PowerPoint Presentation</vt:lpstr>
      <vt:lpstr>PowerPoint Presentation</vt:lpstr>
      <vt:lpstr>Code of Ethics</vt:lpstr>
      <vt:lpstr>Standards of Conduct – Six Sections</vt:lpstr>
      <vt:lpstr>PowerPoint Presentation</vt:lpstr>
      <vt:lpstr>Objectivity, Professionalism, Communications</vt:lpstr>
      <vt:lpstr>Confidentiality/Privacy and Technology</vt:lpstr>
      <vt:lpstr>PowerPoint Presentation</vt:lpstr>
      <vt:lpstr> Fee-Only Application </vt:lpstr>
      <vt:lpstr>Working With Additional Persons</vt:lpstr>
      <vt:lpstr>PowerPoint Presentation</vt:lpstr>
      <vt:lpstr>PowerPoint Presentation</vt:lpstr>
      <vt:lpstr>Quick Review </vt:lpstr>
      <vt:lpstr>Apply the New Code &amp; Standards</vt:lpstr>
      <vt:lpstr>PowerPoint Presentation</vt:lpstr>
      <vt:lpstr>The Fiduciary Duty</vt:lpstr>
      <vt:lpstr>Fiduciary: Act in the Client’s Best Interests</vt:lpstr>
      <vt:lpstr>Applies to All Financial Advice</vt:lpstr>
      <vt:lpstr>Financial Advice Broadly Defined</vt:lpstr>
      <vt:lpstr>Quick Review</vt:lpstr>
      <vt:lpstr>Apply the New Code &amp; Standards</vt:lpstr>
      <vt:lpstr>PowerPoint Presentation</vt:lpstr>
      <vt:lpstr>Updated Practice Standards</vt:lpstr>
      <vt:lpstr>An Updated Financial Planning Definition</vt:lpstr>
      <vt:lpstr>Application of the Practice Standards</vt:lpstr>
      <vt:lpstr>When Integration Is Required</vt:lpstr>
      <vt:lpstr>  CFP Board Evaluation </vt:lpstr>
      <vt:lpstr>Clients Who Do Not Want Financial Planning</vt:lpstr>
      <vt:lpstr>Documentation Requirement</vt:lpstr>
      <vt:lpstr>PowerPoint Presentation</vt:lpstr>
      <vt:lpstr>PowerPoint Presentation</vt:lpstr>
      <vt:lpstr>Steps 4-5: Developing and Presenting</vt:lpstr>
      <vt:lpstr>Steps 6-7: Implementing and Monitoring</vt:lpstr>
      <vt:lpstr>Quick Review</vt:lpstr>
      <vt:lpstr> Apply the New Code &amp; Standards</vt:lpstr>
      <vt:lpstr>PowerPoint Presentation</vt:lpstr>
      <vt:lpstr>Providing Information to a Client</vt:lpstr>
      <vt:lpstr>Timing, Delivery, and Updating</vt:lpstr>
      <vt:lpstr>The Information That Must Be Provided</vt:lpstr>
      <vt:lpstr>Terms of Engagement</vt:lpstr>
      <vt:lpstr>Quick Review</vt:lpstr>
      <vt:lpstr> Apply the New Code &amp; Standards</vt:lpstr>
      <vt:lpstr>PowerPoint Presentation</vt:lpstr>
      <vt:lpstr>Conflict of Interest Obligations</vt:lpstr>
      <vt:lpstr>Duty to Fully Disclose Material Conflicts</vt:lpstr>
      <vt:lpstr>Full Disclosure and Informed Consent</vt:lpstr>
      <vt:lpstr>Must Also Manage Conflicts</vt:lpstr>
      <vt:lpstr>Quick Review</vt:lpstr>
      <vt:lpstr>Apply the New Code &amp; Standards</vt:lpstr>
      <vt:lpstr>Recommended Resources</vt:lpstr>
      <vt:lpstr>Wrap Up</vt:lpstr>
      <vt:lpstr>PowerPoint Presentation</vt:lpstr>
    </vt:vector>
  </TitlesOfParts>
  <Company>CFP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Pluta</dc:creator>
  <cp:lastModifiedBy>Nicole Baker</cp:lastModifiedBy>
  <cp:revision>1052</cp:revision>
  <cp:lastPrinted>2019-01-11T18:25:22Z</cp:lastPrinted>
  <dcterms:created xsi:type="dcterms:W3CDTF">2010-06-29T12:48:12Z</dcterms:created>
  <dcterms:modified xsi:type="dcterms:W3CDTF">2019-01-11T22:25:58Z</dcterms:modified>
</cp:coreProperties>
</file>